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xo 2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-regular.fntdata"/><Relationship Id="rId22" Type="http://schemas.openxmlformats.org/officeDocument/2006/relationships/font" Target="fonts/Exo2-italic.fntdata"/><Relationship Id="rId21" Type="http://schemas.openxmlformats.org/officeDocument/2006/relationships/font" Target="fonts/Exo2-bold.fntdata"/><Relationship Id="rId24" Type="http://schemas.openxmlformats.org/officeDocument/2006/relationships/font" Target="fonts/Oswald-regular.fntdata"/><Relationship Id="rId23" Type="http://schemas.openxmlformats.org/officeDocument/2006/relationships/font" Target="fonts/Exo2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59fb7e03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59fb7e03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59fb7e03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59fb7e03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74113532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74113532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Déplacement de la tige de poussée; indicateur rouge; points limites en jaune...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5c9f6f0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5c9f6f0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Passez la vidéo au complet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réf: page 116 du CVL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réf :p.100 CVL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b5589d485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b5589d485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Important le vidéo de :38 à  1:05 seulement.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5589d485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b5589d485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b5589d485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b5589d485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Réf: p.104 CVL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Vidéo du début jusqu’à 1:05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59fb7e0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59fb7e0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59fb7e03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59fb7e03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Suggestion: mettre les 4 lignes </a:t>
            </a:r>
            <a:r>
              <a:rPr lang="fr">
                <a:solidFill>
                  <a:srgbClr val="FF0000"/>
                </a:solidFill>
              </a:rPr>
              <a:t>rouges</a:t>
            </a:r>
            <a:r>
              <a:rPr lang="fr"/>
              <a:t> qui sont reliées aux freins de stationnement en </a:t>
            </a:r>
            <a:r>
              <a:rPr lang="fr">
                <a:solidFill>
                  <a:srgbClr val="0000FF"/>
                </a:solidFill>
              </a:rPr>
              <a:t>bleu </a:t>
            </a:r>
            <a:r>
              <a:rPr lang="fr">
                <a:solidFill>
                  <a:schemeClr val="dk1"/>
                </a:solidFill>
              </a:rPr>
              <a:t>pour faire le lien avec le frein de stationnement!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59fb7e03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59fb7e03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dk1"/>
                </a:solidFill>
              </a:rPr>
              <a:t>Mentionner que les réservoirs des circuits primaire et secondaire </a:t>
            </a:r>
            <a:r>
              <a:rPr lang="fr">
                <a:solidFill>
                  <a:schemeClr val="dk1"/>
                </a:solidFill>
              </a:rPr>
              <a:t>sont aussi considérés comme étant les</a:t>
            </a:r>
            <a:r>
              <a:rPr b="1" lang="fr">
                <a:solidFill>
                  <a:schemeClr val="dk1"/>
                </a:solidFill>
              </a:rPr>
              <a:t> réservoirs de service</a:t>
            </a:r>
            <a:r>
              <a:rPr lang="fr">
                <a:solidFill>
                  <a:schemeClr val="dk1"/>
                </a:solidFill>
              </a:rPr>
              <a:t>, car à la SAAQ  c’est le terme utilisé pour l’apprenti.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4425" y="10"/>
            <a:ext cx="2096724" cy="8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4025" y="4497451"/>
            <a:ext cx="1113501" cy="47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4025" y="4497451"/>
            <a:ext cx="1113501" cy="47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4025" y="4497451"/>
            <a:ext cx="1113501" cy="47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4025" y="4497451"/>
            <a:ext cx="1113501" cy="47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4025" y="4497451"/>
            <a:ext cx="1113501" cy="47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4025" y="4497451"/>
            <a:ext cx="1113501" cy="47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hyperlink" Target="https://www.youtube.com/watch?v=peN01ASbdF0&amp;t=7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peN01ASbdF0&amp;t=7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peN01ASbdF0&amp;t=7s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Relationship Id="rId5" Type="http://schemas.openxmlformats.org/officeDocument/2006/relationships/image" Target="../media/image31.png"/><Relationship Id="rId6" Type="http://schemas.openxmlformats.org/officeDocument/2006/relationships/hyperlink" Target="https://www.youtube.com/watch?v=peN01ASbdF0&amp;t=7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0" Type="http://schemas.openxmlformats.org/officeDocument/2006/relationships/image" Target="../media/image34.png"/><Relationship Id="rId9" Type="http://schemas.openxmlformats.org/officeDocument/2006/relationships/image" Target="../media/image17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Leçon 2.4.2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Système de freinage 2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type="title"/>
          </p:nvPr>
        </p:nvSpPr>
        <p:spPr>
          <a:xfrm>
            <a:off x="1066350" y="325325"/>
            <a:ext cx="7011300" cy="5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/>
              <a:t>L</a:t>
            </a:r>
            <a:r>
              <a:rPr b="1" lang="fr" sz="3000"/>
              <a:t>es indicateurs de danger et témoins lumineux</a:t>
            </a:r>
            <a:endParaRPr sz="3000"/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25" y="1167975"/>
            <a:ext cx="1268650" cy="10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1850" y="1167967"/>
            <a:ext cx="1268650" cy="103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4675" y="1173853"/>
            <a:ext cx="1268650" cy="102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125" y="2690165"/>
            <a:ext cx="1268650" cy="103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41850" y="2690165"/>
            <a:ext cx="1268650" cy="103411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5524500" y="1375600"/>
            <a:ext cx="29064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highlight>
                  <a:srgbClr val="FFFF00"/>
                </a:highlight>
              </a:rPr>
              <a:t>Indicateurs de danger:</a:t>
            </a:r>
            <a:endParaRPr b="1" sz="17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FF0000"/>
                </a:solidFill>
                <a:highlight>
                  <a:schemeClr val="lt1"/>
                </a:highlight>
              </a:rPr>
              <a:t>Basse pression d’air</a:t>
            </a:r>
            <a:endParaRPr b="1" sz="2000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3574675" y="2773775"/>
            <a:ext cx="51513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highlight>
                  <a:srgbClr val="FFFF00"/>
                </a:highlight>
              </a:rPr>
              <a:t>Témoins lumineux d’application des freins de stationnement</a:t>
            </a:r>
            <a:endParaRPr b="1" sz="17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type="title"/>
          </p:nvPr>
        </p:nvSpPr>
        <p:spPr>
          <a:xfrm>
            <a:off x="634800" y="37125"/>
            <a:ext cx="76908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/>
              <a:t>La vérification de l’ajustement des freins</a:t>
            </a:r>
            <a:endParaRPr sz="3000"/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865" y="1021175"/>
            <a:ext cx="3675661" cy="30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0125" y="1021175"/>
            <a:ext cx="3780558" cy="29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1183400" y="617175"/>
            <a:ext cx="16629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Frein non appliqué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5046400" y="617175"/>
            <a:ext cx="16629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Frein appliqué</a:t>
            </a:r>
            <a:endParaRPr/>
          </a:p>
        </p:txBody>
      </p:sp>
      <p:cxnSp>
        <p:nvCxnSpPr>
          <p:cNvPr id="170" name="Google Shape;170;p20"/>
          <p:cNvCxnSpPr/>
          <p:nvPr/>
        </p:nvCxnSpPr>
        <p:spPr>
          <a:xfrm flipH="1">
            <a:off x="2041875" y="1972325"/>
            <a:ext cx="7800" cy="348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20"/>
          <p:cNvCxnSpPr/>
          <p:nvPr/>
        </p:nvCxnSpPr>
        <p:spPr>
          <a:xfrm>
            <a:off x="6466125" y="1980050"/>
            <a:ext cx="7800" cy="324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20"/>
          <p:cNvSpPr txBox="1"/>
          <p:nvPr>
            <p:ph idx="4294967295" type="body"/>
          </p:nvPr>
        </p:nvSpPr>
        <p:spPr>
          <a:xfrm>
            <a:off x="6932650" y="584175"/>
            <a:ext cx="18120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5"/>
              </a:rPr>
              <a:t>Vidéo frein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/>
        </p:nvSpPr>
        <p:spPr>
          <a:xfrm>
            <a:off x="533400" y="-76200"/>
            <a:ext cx="78075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chemeClr val="dk1"/>
                </a:solidFill>
              </a:rPr>
              <a:t>La vérification de l’ajustement des freins</a:t>
            </a:r>
            <a:endParaRPr sz="1000"/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504225"/>
            <a:ext cx="3466524" cy="38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8425" y="454072"/>
            <a:ext cx="3466525" cy="376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 txBox="1"/>
          <p:nvPr/>
        </p:nvSpPr>
        <p:spPr>
          <a:xfrm>
            <a:off x="1324375" y="1066800"/>
            <a:ext cx="2262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FF"/>
                </a:solidFill>
                <a:highlight>
                  <a:srgbClr val="000000"/>
                </a:highlight>
              </a:rPr>
              <a:t>Frein non appliqué</a:t>
            </a:r>
            <a:endParaRPr b="1" sz="18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5743975" y="1066800"/>
            <a:ext cx="19236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FF"/>
                </a:solidFill>
                <a:highlight>
                  <a:srgbClr val="000000"/>
                </a:highlight>
              </a:rPr>
              <a:t>Frein  appliqué</a:t>
            </a:r>
            <a:endParaRPr b="1" sz="18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182700" y="622675"/>
            <a:ext cx="8778600" cy="17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/>
              <a:t>Procédure</a:t>
            </a:r>
            <a:r>
              <a:rPr lang="fr" sz="3200"/>
              <a:t> de rattrapage des freins à tambours</a:t>
            </a:r>
            <a:endParaRPr sz="3200"/>
          </a:p>
        </p:txBody>
      </p:sp>
      <p:sp>
        <p:nvSpPr>
          <p:cNvPr id="187" name="Google Shape;187;p22"/>
          <p:cNvSpPr txBox="1"/>
          <p:nvPr/>
        </p:nvSpPr>
        <p:spPr>
          <a:xfrm>
            <a:off x="341500" y="2647250"/>
            <a:ext cx="13536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 frein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Merci pour votre participation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1118550" y="286600"/>
            <a:ext cx="7011300" cy="93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Nomenclature du frein à tambour</a:t>
            </a:r>
            <a:endParaRPr/>
          </a:p>
        </p:txBody>
      </p:sp>
      <p:pic>
        <p:nvPicPr>
          <p:cNvPr id="83" name="Google Shape;8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00" y="1324025"/>
            <a:ext cx="3000000" cy="268750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/>
          <p:nvPr/>
        </p:nvSpPr>
        <p:spPr>
          <a:xfrm>
            <a:off x="3333225" y="958675"/>
            <a:ext cx="3118800" cy="23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1-</a:t>
            </a:r>
            <a:r>
              <a:rPr lang="fr" sz="1300">
                <a:solidFill>
                  <a:schemeClr val="dk1"/>
                </a:solidFill>
              </a:rPr>
              <a:t> </a:t>
            </a:r>
            <a:r>
              <a:rPr lang="fr" sz="1500">
                <a:solidFill>
                  <a:srgbClr val="FF0000"/>
                </a:solidFill>
              </a:rPr>
              <a:t>Récepteur de freinage.</a:t>
            </a:r>
            <a:endParaRPr sz="15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</a:rPr>
              <a:t>2- </a:t>
            </a:r>
            <a:r>
              <a:rPr lang="fr" sz="1500">
                <a:solidFill>
                  <a:srgbClr val="FF0000"/>
                </a:solidFill>
              </a:rPr>
              <a:t>Tige de poussée.</a:t>
            </a:r>
            <a:endParaRPr sz="15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</a:rPr>
              <a:t>3- </a:t>
            </a:r>
            <a:r>
              <a:rPr lang="fr" sz="1500">
                <a:solidFill>
                  <a:srgbClr val="FF0000"/>
                </a:solidFill>
              </a:rPr>
              <a:t>Levier à réglage automatique.</a:t>
            </a:r>
            <a:endParaRPr sz="15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</a:rPr>
              <a:t>4- </a:t>
            </a:r>
            <a:r>
              <a:rPr lang="fr" sz="1500">
                <a:solidFill>
                  <a:srgbClr val="FF0000"/>
                </a:solidFill>
              </a:rPr>
              <a:t>Came en S.</a:t>
            </a:r>
            <a:endParaRPr sz="15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</a:rPr>
              <a:t>5- </a:t>
            </a:r>
            <a:r>
              <a:rPr lang="fr" sz="1500">
                <a:solidFill>
                  <a:srgbClr val="FF0000"/>
                </a:solidFill>
              </a:rPr>
              <a:t>Garniture de frein.</a:t>
            </a:r>
            <a:endParaRPr sz="15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</a:rPr>
              <a:t>6- </a:t>
            </a:r>
            <a:r>
              <a:rPr lang="fr" sz="1500">
                <a:solidFill>
                  <a:srgbClr val="FF0000"/>
                </a:solidFill>
              </a:rPr>
              <a:t>Tambour.</a:t>
            </a:r>
            <a:endParaRPr sz="1500">
              <a:solidFill>
                <a:srgbClr val="FF0000"/>
              </a:solidFill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6351900" y="-67550"/>
            <a:ext cx="2639700" cy="3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highlight>
                  <a:srgbClr val="FFFF00"/>
                </a:highlight>
              </a:rPr>
              <a:t>Particularités</a:t>
            </a:r>
            <a:r>
              <a:rPr lang="fr">
                <a:solidFill>
                  <a:schemeClr val="dk1"/>
                </a:solidFill>
              </a:rPr>
              <a:t> </a:t>
            </a:r>
            <a:r>
              <a:rPr lang="fr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Perte d’efficacité lors de surchauffe</a:t>
            </a:r>
            <a:endParaRPr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Besoin d’ajustement </a:t>
            </a:r>
            <a:endParaRPr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Besoin d’être vérifié lors de la RDS</a:t>
            </a:r>
            <a:endParaRPr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252300" y="483450"/>
            <a:ext cx="8639400" cy="8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/>
              <a:t>Nomenclature du récepteur de freinage simple</a:t>
            </a:r>
            <a:endParaRPr sz="3000"/>
          </a:p>
        </p:txBody>
      </p:sp>
      <p:pic>
        <p:nvPicPr>
          <p:cNvPr id="91" name="Google Shape;9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50" y="1186275"/>
            <a:ext cx="3281775" cy="29157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/>
          <p:nvPr/>
        </p:nvSpPr>
        <p:spPr>
          <a:xfrm>
            <a:off x="4239600" y="1144175"/>
            <a:ext cx="3217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dk1"/>
                </a:solidFill>
              </a:rPr>
              <a:t>1</a:t>
            </a:r>
            <a:r>
              <a:rPr b="1" lang="fr" sz="1100">
                <a:solidFill>
                  <a:schemeClr val="dk1"/>
                </a:solidFill>
              </a:rPr>
              <a:t>- </a:t>
            </a:r>
            <a:r>
              <a:rPr b="1" lang="fr" sz="1500">
                <a:solidFill>
                  <a:srgbClr val="FF0000"/>
                </a:solidFill>
              </a:rPr>
              <a:t>Levier à réglage automatique</a:t>
            </a:r>
            <a:endParaRPr b="1" sz="15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dk1"/>
                </a:solidFill>
              </a:rPr>
              <a:t>2- </a:t>
            </a:r>
            <a:r>
              <a:rPr b="1" lang="fr" sz="1500">
                <a:solidFill>
                  <a:srgbClr val="FF0000"/>
                </a:solidFill>
              </a:rPr>
              <a:t>Came en S</a:t>
            </a:r>
            <a:endParaRPr b="1" sz="15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dk1"/>
                </a:solidFill>
              </a:rPr>
              <a:t>3- </a:t>
            </a:r>
            <a:r>
              <a:rPr b="1" lang="fr" sz="1500">
                <a:solidFill>
                  <a:srgbClr val="FF0000"/>
                </a:solidFill>
              </a:rPr>
              <a:t>Tige de poussée</a:t>
            </a:r>
            <a:endParaRPr b="1" sz="15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dk1"/>
                </a:solidFill>
              </a:rPr>
              <a:t>4- </a:t>
            </a:r>
            <a:r>
              <a:rPr b="1" lang="fr" sz="1500">
                <a:solidFill>
                  <a:srgbClr val="FF0000"/>
                </a:solidFill>
              </a:rPr>
              <a:t>Cylindre de frein</a:t>
            </a:r>
            <a:r>
              <a:rPr b="1" lang="fr" sz="1500">
                <a:solidFill>
                  <a:srgbClr val="FF0000"/>
                </a:solidFill>
              </a:rPr>
              <a:t> de service</a:t>
            </a:r>
            <a:endParaRPr b="1" sz="15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dk1"/>
                </a:solidFill>
              </a:rPr>
              <a:t>5- </a:t>
            </a:r>
            <a:r>
              <a:rPr b="1" lang="fr" sz="1500">
                <a:solidFill>
                  <a:srgbClr val="FF0000"/>
                </a:solidFill>
              </a:rPr>
              <a:t>D</a:t>
            </a:r>
            <a:r>
              <a:rPr b="1" lang="fr" sz="1500">
                <a:solidFill>
                  <a:srgbClr val="FF0000"/>
                </a:solidFill>
              </a:rPr>
              <a:t>iaphragme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56450" y="228450"/>
            <a:ext cx="2836200" cy="14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Fonctionnement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d’un récepteur de frein simple</a:t>
            </a:r>
            <a:endParaRPr/>
          </a:p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6719525" y="628500"/>
            <a:ext cx="21186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Vidéo frein</a:t>
            </a:r>
            <a:endParaRPr/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2738" y="121425"/>
            <a:ext cx="343852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550" y="2169513"/>
            <a:ext cx="343852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1100" y="2174275"/>
            <a:ext cx="3438525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167100" y="313275"/>
            <a:ext cx="8809800" cy="57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/>
              <a:t>Nomenclature du récepteur de freinage double</a:t>
            </a:r>
            <a:endParaRPr sz="3000"/>
          </a:p>
        </p:txBody>
      </p:sp>
      <p:sp>
        <p:nvSpPr>
          <p:cNvPr id="107" name="Google Shape;107;p14"/>
          <p:cNvSpPr txBox="1"/>
          <p:nvPr/>
        </p:nvSpPr>
        <p:spPr>
          <a:xfrm>
            <a:off x="5301550" y="852025"/>
            <a:ext cx="3333300" cy="34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1 </a:t>
            </a:r>
            <a:r>
              <a:rPr lang="fr" sz="1500">
                <a:solidFill>
                  <a:srgbClr val="FF0000"/>
                </a:solidFill>
              </a:rPr>
              <a:t>Levier à réglage automatique</a:t>
            </a:r>
            <a:endParaRPr b="1" sz="15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2 </a:t>
            </a:r>
            <a:r>
              <a:rPr lang="fr" sz="1500">
                <a:solidFill>
                  <a:srgbClr val="FF0000"/>
                </a:solidFill>
              </a:rPr>
              <a:t>Came en S</a:t>
            </a:r>
            <a:endParaRPr b="1" sz="15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3 </a:t>
            </a:r>
            <a:r>
              <a:rPr lang="fr" sz="1500">
                <a:solidFill>
                  <a:srgbClr val="FF0000"/>
                </a:solidFill>
              </a:rPr>
              <a:t>Tige de poussée</a:t>
            </a:r>
            <a:endParaRPr b="1" sz="15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4 </a:t>
            </a:r>
            <a:r>
              <a:rPr lang="fr" sz="1500">
                <a:solidFill>
                  <a:srgbClr val="FF0000"/>
                </a:solidFill>
              </a:rPr>
              <a:t>Cylindre de frein de service</a:t>
            </a:r>
            <a:endParaRPr b="1" sz="15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5 </a:t>
            </a:r>
            <a:r>
              <a:rPr lang="fr" sz="1500">
                <a:solidFill>
                  <a:srgbClr val="FF0000"/>
                </a:solidFill>
              </a:rPr>
              <a:t>Diaphragme de service</a:t>
            </a:r>
            <a:endParaRPr b="1" sz="15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6 </a:t>
            </a:r>
            <a:r>
              <a:rPr lang="fr" sz="1500">
                <a:solidFill>
                  <a:srgbClr val="FF0000"/>
                </a:solidFill>
              </a:rPr>
              <a:t>Diaphragme de stationnement</a:t>
            </a:r>
            <a:endParaRPr b="1" sz="15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7 </a:t>
            </a:r>
            <a:r>
              <a:rPr lang="fr" sz="1500">
                <a:solidFill>
                  <a:srgbClr val="FF0000"/>
                </a:solidFill>
              </a:rPr>
              <a:t>Ressort de frein de stationnement</a:t>
            </a:r>
            <a:endParaRPr b="1" sz="15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8</a:t>
            </a:r>
            <a:r>
              <a:rPr b="1" lang="fr" sz="1500">
                <a:solidFill>
                  <a:srgbClr val="FF0000"/>
                </a:solidFill>
              </a:rPr>
              <a:t> </a:t>
            </a:r>
            <a:r>
              <a:rPr lang="fr" sz="1500">
                <a:solidFill>
                  <a:srgbClr val="FF0000"/>
                </a:solidFill>
              </a:rPr>
              <a:t>Cylindre de frein de stationnement</a:t>
            </a:r>
            <a:endParaRPr b="1" sz="1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65775"/>
            <a:ext cx="4890550" cy="32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0" y="-58725"/>
            <a:ext cx="8781300" cy="5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Le fonctionnement d’un récepteur de freins double</a:t>
            </a:r>
            <a:endParaRPr sz="3000"/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150" y="463600"/>
            <a:ext cx="3029550" cy="18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425" y="2335800"/>
            <a:ext cx="3084561" cy="19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7825" y="2186750"/>
            <a:ext cx="3193575" cy="201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109450" y="914700"/>
            <a:ext cx="13536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8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 frein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title"/>
          </p:nvPr>
        </p:nvSpPr>
        <p:spPr>
          <a:xfrm>
            <a:off x="2304450" y="800"/>
            <a:ext cx="4255800" cy="64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/>
              <a:t>Le frein à disque</a:t>
            </a:r>
            <a:endParaRPr sz="3400"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26" y="1103421"/>
            <a:ext cx="4355575" cy="306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950" y="1154150"/>
            <a:ext cx="4355575" cy="301236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61600" y="615148"/>
            <a:ext cx="90825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highlight>
                  <a:srgbClr val="FFFF00"/>
                </a:highlight>
              </a:rPr>
              <a:t>Particularités</a:t>
            </a:r>
            <a:r>
              <a:rPr b="1" lang="fr"/>
              <a:t>:</a:t>
            </a:r>
            <a:r>
              <a:rPr lang="fr"/>
              <a:t> </a:t>
            </a:r>
            <a:r>
              <a:rPr lang="fr">
                <a:solidFill>
                  <a:srgbClr val="FF0000"/>
                </a:solidFill>
              </a:rPr>
              <a:t>Le récepteur pousse directement sur le piston; Pas d’ajustement ; Pas de vérification à la RDS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286200" y="53750"/>
            <a:ext cx="8438400" cy="9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/>
              <a:t>Système de freinage de la semi-remorque</a:t>
            </a:r>
            <a:endParaRPr sz="3200"/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150" y="731275"/>
            <a:ext cx="7059724" cy="368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75900" y="35101"/>
            <a:ext cx="8992200" cy="5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/>
              <a:t>Les pictogrammes et cadrans associés aux systèmes de freinage</a:t>
            </a:r>
            <a:endParaRPr sz="2200"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662775"/>
            <a:ext cx="9429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9138" y="650458"/>
            <a:ext cx="9525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1648613"/>
            <a:ext cx="9429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0724" y="1610525"/>
            <a:ext cx="10001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220" y="3113676"/>
            <a:ext cx="94297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71220" y="3208926"/>
            <a:ext cx="104775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2928950" y="1105700"/>
            <a:ext cx="151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Circuit primaire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2872066" y="1724825"/>
            <a:ext cx="173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Circuit secondaire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2294309" y="3268776"/>
            <a:ext cx="15150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Manomètre d’application</a:t>
            </a:r>
            <a:endParaRPr/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63125" y="1010861"/>
            <a:ext cx="3609650" cy="168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61975" y="2895700"/>
            <a:ext cx="1369050" cy="136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2390200" y="580675"/>
            <a:ext cx="3174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/>
              <a:t>RÉSERVOIRS DE SERVICES</a:t>
            </a:r>
            <a:endParaRPr b="1"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