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444" r:id="rId2"/>
    <p:sldId id="447" r:id="rId3"/>
    <p:sldId id="314" r:id="rId4"/>
    <p:sldId id="315" r:id="rId5"/>
    <p:sldId id="316" r:id="rId6"/>
    <p:sldId id="320" r:id="rId7"/>
    <p:sldId id="317" r:id="rId8"/>
    <p:sldId id="318" r:id="rId9"/>
    <p:sldId id="319"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5" r:id="rId34"/>
    <p:sldId id="346" r:id="rId35"/>
    <p:sldId id="344" r:id="rId36"/>
    <p:sldId id="347" r:id="rId37"/>
    <p:sldId id="348" r:id="rId38"/>
    <p:sldId id="349" r:id="rId39"/>
    <p:sldId id="35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48" d="100"/>
          <a:sy n="48" d="100"/>
        </p:scale>
        <p:origin x="61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6D7F7-DBE4-4C08-99AF-682DDB09EAF1}"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fr-CA"/>
        </a:p>
      </dgm:t>
    </dgm:pt>
    <dgm:pt modelId="{411DDD25-516A-43BE-A6C6-B438E771C1F9}">
      <dgm:prSet/>
      <dgm:spPr/>
      <dgm:t>
        <a:bodyPr/>
        <a:lstStyle/>
        <a:p>
          <a:pPr rtl="0"/>
          <a:r>
            <a:rPr lang="fr-CA" b="1"/>
            <a:t>V.I.H.</a:t>
          </a:r>
          <a:br>
            <a:rPr lang="fr-CA" b="1"/>
          </a:br>
          <a:r>
            <a:rPr lang="fr-CA" b="1"/>
            <a:t>=</a:t>
          </a:r>
          <a:br>
            <a:rPr lang="fr-CA" b="1"/>
          </a:br>
          <a:r>
            <a:rPr lang="fr-CA" b="1"/>
            <a:t>Virus de l’Immunodéficience Humaine</a:t>
          </a:r>
          <a:br>
            <a:rPr lang="fr-CA" b="1"/>
          </a:br>
          <a:endParaRPr lang="fr-CA"/>
        </a:p>
      </dgm:t>
    </dgm:pt>
    <dgm:pt modelId="{4770DD71-3785-4919-BFB0-606E96AE9BA0}" type="parTrans" cxnId="{666023FB-1A0E-44B5-8466-70DC308A79BC}">
      <dgm:prSet/>
      <dgm:spPr/>
      <dgm:t>
        <a:bodyPr/>
        <a:lstStyle/>
        <a:p>
          <a:endParaRPr lang="fr-CA"/>
        </a:p>
      </dgm:t>
    </dgm:pt>
    <dgm:pt modelId="{CA1FB979-EA8E-41BE-99AF-0D197D2B2488}" type="sibTrans" cxnId="{666023FB-1A0E-44B5-8466-70DC308A79BC}">
      <dgm:prSet/>
      <dgm:spPr/>
      <dgm:t>
        <a:bodyPr/>
        <a:lstStyle/>
        <a:p>
          <a:endParaRPr lang="fr-CA"/>
        </a:p>
      </dgm:t>
    </dgm:pt>
    <dgm:pt modelId="{6E70ED94-3CA6-4152-B6BE-E13171A76425}" type="pres">
      <dgm:prSet presAssocID="{9A96D7F7-DBE4-4C08-99AF-682DDB09EAF1}" presName="linear" presStyleCnt="0">
        <dgm:presLayoutVars>
          <dgm:animLvl val="lvl"/>
          <dgm:resizeHandles val="exact"/>
        </dgm:presLayoutVars>
      </dgm:prSet>
      <dgm:spPr/>
    </dgm:pt>
    <dgm:pt modelId="{DD6A423A-9195-442C-83C5-5BD365B5C235}" type="pres">
      <dgm:prSet presAssocID="{411DDD25-516A-43BE-A6C6-B438E771C1F9}" presName="parentText" presStyleLbl="node1" presStyleIdx="0" presStyleCnt="1">
        <dgm:presLayoutVars>
          <dgm:chMax val="0"/>
          <dgm:bulletEnabled val="1"/>
        </dgm:presLayoutVars>
      </dgm:prSet>
      <dgm:spPr/>
    </dgm:pt>
  </dgm:ptLst>
  <dgm:cxnLst>
    <dgm:cxn modelId="{FBF9DF85-CE10-4437-B3F7-3D9AA680B028}" type="presOf" srcId="{9A96D7F7-DBE4-4C08-99AF-682DDB09EAF1}" destId="{6E70ED94-3CA6-4152-B6BE-E13171A76425}" srcOrd="0" destOrd="0" presId="urn:microsoft.com/office/officeart/2005/8/layout/vList2"/>
    <dgm:cxn modelId="{EAD64FA9-91B6-46FA-A1DE-269BDDC167EE}" type="presOf" srcId="{411DDD25-516A-43BE-A6C6-B438E771C1F9}" destId="{DD6A423A-9195-442C-83C5-5BD365B5C235}" srcOrd="0" destOrd="0" presId="urn:microsoft.com/office/officeart/2005/8/layout/vList2"/>
    <dgm:cxn modelId="{666023FB-1A0E-44B5-8466-70DC308A79BC}" srcId="{9A96D7F7-DBE4-4C08-99AF-682DDB09EAF1}" destId="{411DDD25-516A-43BE-A6C6-B438E771C1F9}" srcOrd="0" destOrd="0" parTransId="{4770DD71-3785-4919-BFB0-606E96AE9BA0}" sibTransId="{CA1FB979-EA8E-41BE-99AF-0D197D2B2488}"/>
    <dgm:cxn modelId="{63E64F9A-8488-4BCE-81DE-67DF3871F71F}" type="presParOf" srcId="{6E70ED94-3CA6-4152-B6BE-E13171A76425}" destId="{DD6A423A-9195-442C-83C5-5BD365B5C235}"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0B07B-7722-4A75-8AE9-A61F71029C23}"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fr-CA"/>
        </a:p>
      </dgm:t>
    </dgm:pt>
    <dgm:pt modelId="{1D3FD599-4146-4EE5-B279-E37513A8BB84}">
      <dgm:prSet/>
      <dgm:spPr/>
      <dgm:t>
        <a:bodyPr/>
        <a:lstStyle/>
        <a:p>
          <a:pPr rtl="0"/>
          <a:r>
            <a:rPr lang="fr-CA"/>
            <a:t>Les traitements et les soins d’assistances dépendent surtout du stade et du grade de la tumeur</a:t>
          </a:r>
        </a:p>
      </dgm:t>
    </dgm:pt>
    <dgm:pt modelId="{9062CA5B-54F6-4B89-861C-D45473348FB4}" type="parTrans" cxnId="{CF94EB29-68D6-4817-9262-9E4615AD6630}">
      <dgm:prSet/>
      <dgm:spPr/>
      <dgm:t>
        <a:bodyPr/>
        <a:lstStyle/>
        <a:p>
          <a:endParaRPr lang="fr-CA"/>
        </a:p>
      </dgm:t>
    </dgm:pt>
    <dgm:pt modelId="{72A6364A-1687-4CED-A6D6-FB8DE80058C3}" type="sibTrans" cxnId="{CF94EB29-68D6-4817-9262-9E4615AD6630}">
      <dgm:prSet/>
      <dgm:spPr/>
      <dgm:t>
        <a:bodyPr/>
        <a:lstStyle/>
        <a:p>
          <a:endParaRPr lang="fr-CA"/>
        </a:p>
      </dgm:t>
    </dgm:pt>
    <dgm:pt modelId="{8EB4D5C4-9737-40DC-8529-E204512B9689}" type="pres">
      <dgm:prSet presAssocID="{AF80B07B-7722-4A75-8AE9-A61F71029C23}" presName="linear" presStyleCnt="0">
        <dgm:presLayoutVars>
          <dgm:animLvl val="lvl"/>
          <dgm:resizeHandles val="exact"/>
        </dgm:presLayoutVars>
      </dgm:prSet>
      <dgm:spPr/>
    </dgm:pt>
    <dgm:pt modelId="{B8F5ABF8-3980-4E57-A194-5AE01D1B9951}" type="pres">
      <dgm:prSet presAssocID="{1D3FD599-4146-4EE5-B279-E37513A8BB84}" presName="parentText" presStyleLbl="node1" presStyleIdx="0" presStyleCnt="1">
        <dgm:presLayoutVars>
          <dgm:chMax val="0"/>
          <dgm:bulletEnabled val="1"/>
        </dgm:presLayoutVars>
      </dgm:prSet>
      <dgm:spPr/>
    </dgm:pt>
  </dgm:ptLst>
  <dgm:cxnLst>
    <dgm:cxn modelId="{CF94EB29-68D6-4817-9262-9E4615AD6630}" srcId="{AF80B07B-7722-4A75-8AE9-A61F71029C23}" destId="{1D3FD599-4146-4EE5-B279-E37513A8BB84}" srcOrd="0" destOrd="0" parTransId="{9062CA5B-54F6-4B89-861C-D45473348FB4}" sibTransId="{72A6364A-1687-4CED-A6D6-FB8DE80058C3}"/>
    <dgm:cxn modelId="{D96086B0-C29B-42FB-BE0A-A86A36153F1B}" type="presOf" srcId="{AF80B07B-7722-4A75-8AE9-A61F71029C23}" destId="{8EB4D5C4-9737-40DC-8529-E204512B9689}" srcOrd="0" destOrd="0" presId="urn:microsoft.com/office/officeart/2005/8/layout/vList2"/>
    <dgm:cxn modelId="{DDCE16B8-EE79-49E8-8CE7-44A30F9D4D0F}" type="presOf" srcId="{1D3FD599-4146-4EE5-B279-E37513A8BB84}" destId="{B8F5ABF8-3980-4E57-A194-5AE01D1B9951}" srcOrd="0" destOrd="0" presId="urn:microsoft.com/office/officeart/2005/8/layout/vList2"/>
    <dgm:cxn modelId="{5106C5E0-562F-4BFE-A631-45184EA58DAC}" type="presParOf" srcId="{8EB4D5C4-9737-40DC-8529-E204512B9689}" destId="{B8F5ABF8-3980-4E57-A194-5AE01D1B995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B622A-09C8-4F23-8540-D24E5CA7A9E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fr-CA"/>
        </a:p>
      </dgm:t>
    </dgm:pt>
    <dgm:pt modelId="{CF0B3028-7A37-4736-9F03-F8FB2E239B6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fr-CA" dirty="0"/>
            <a:t>Cependant, 3 s’appliquent à presque tous les types de cancers :</a:t>
          </a:r>
        </a:p>
      </dgm:t>
    </dgm:pt>
    <dgm:pt modelId="{227CC3A4-EAF7-40A3-BB92-FC47F38A4685}" type="parTrans" cxnId="{875F0888-3859-4750-9D3B-FF60F1E0850A}">
      <dgm:prSet/>
      <dgm:spPr/>
      <dgm:t>
        <a:bodyPr/>
        <a:lstStyle/>
        <a:p>
          <a:endParaRPr lang="fr-CA"/>
        </a:p>
      </dgm:t>
    </dgm:pt>
    <dgm:pt modelId="{B6FD18A5-923C-4DFC-ACD0-260209847BBF}" type="sibTrans" cxnId="{875F0888-3859-4750-9D3B-FF60F1E0850A}">
      <dgm:prSet/>
      <dgm:spPr/>
      <dgm:t>
        <a:bodyPr/>
        <a:lstStyle/>
        <a:p>
          <a:endParaRPr lang="fr-CA"/>
        </a:p>
      </dgm:t>
    </dgm:pt>
    <dgm:pt modelId="{EB75EC5E-4FD9-4916-8114-505B84893DAB}">
      <dgm:prSet/>
      <dgm:spPr/>
      <dgm:t>
        <a:bodyPr/>
        <a:lstStyle/>
        <a:p>
          <a:pPr algn="ctr" rtl="0"/>
          <a:r>
            <a:rPr lang="fr-CA" dirty="0"/>
            <a:t>Chirurgie</a:t>
          </a:r>
        </a:p>
      </dgm:t>
    </dgm:pt>
    <dgm:pt modelId="{A734D1FD-D1B8-4B5D-A0A9-8C9954E999D7}" type="parTrans" cxnId="{98DD2E59-79BA-4323-A188-D40D60335E20}">
      <dgm:prSet/>
      <dgm:spPr/>
      <dgm:t>
        <a:bodyPr/>
        <a:lstStyle/>
        <a:p>
          <a:endParaRPr lang="fr-CA"/>
        </a:p>
      </dgm:t>
    </dgm:pt>
    <dgm:pt modelId="{64D66CCE-2D5E-440B-A4AE-B0D8790C16CB}" type="sibTrans" cxnId="{98DD2E59-79BA-4323-A188-D40D60335E20}">
      <dgm:prSet/>
      <dgm:spPr/>
      <dgm:t>
        <a:bodyPr/>
        <a:lstStyle/>
        <a:p>
          <a:endParaRPr lang="fr-CA"/>
        </a:p>
      </dgm:t>
    </dgm:pt>
    <dgm:pt modelId="{FE2E77A1-102A-421D-B109-33A9E9121695}">
      <dgm:prSet/>
      <dgm:spPr/>
      <dgm:t>
        <a:bodyPr/>
        <a:lstStyle/>
        <a:p>
          <a:pPr algn="ctr" rtl="0"/>
          <a:r>
            <a:rPr lang="fr-CA" dirty="0"/>
            <a:t>Radiothérapie</a:t>
          </a:r>
        </a:p>
      </dgm:t>
    </dgm:pt>
    <dgm:pt modelId="{9FFDDB5D-EB38-4C77-A5CE-1D1AB796F668}" type="parTrans" cxnId="{EE6213D0-C0EA-4244-A4A0-3207F25A3065}">
      <dgm:prSet/>
      <dgm:spPr/>
      <dgm:t>
        <a:bodyPr/>
        <a:lstStyle/>
        <a:p>
          <a:endParaRPr lang="fr-CA"/>
        </a:p>
      </dgm:t>
    </dgm:pt>
    <dgm:pt modelId="{F718B4B6-9CEC-4A89-86FD-1C4315A23E0D}" type="sibTrans" cxnId="{EE6213D0-C0EA-4244-A4A0-3207F25A3065}">
      <dgm:prSet/>
      <dgm:spPr/>
      <dgm:t>
        <a:bodyPr/>
        <a:lstStyle/>
        <a:p>
          <a:endParaRPr lang="fr-CA"/>
        </a:p>
      </dgm:t>
    </dgm:pt>
    <dgm:pt modelId="{F20243BC-CADE-4433-9DA2-84A0B14B5157}">
      <dgm:prSet/>
      <dgm:spPr/>
      <dgm:t>
        <a:bodyPr/>
        <a:lstStyle/>
        <a:p>
          <a:pPr algn="ctr" rtl="0"/>
          <a:r>
            <a:rPr lang="fr-CA" dirty="0"/>
            <a:t>Chimiothérapie</a:t>
          </a:r>
        </a:p>
      </dgm:t>
    </dgm:pt>
    <dgm:pt modelId="{3612F50C-87FF-4267-90D0-D592290A2CB4}" type="parTrans" cxnId="{6CECF5B8-68D5-4795-9747-705D1A954FB7}">
      <dgm:prSet/>
      <dgm:spPr/>
      <dgm:t>
        <a:bodyPr/>
        <a:lstStyle/>
        <a:p>
          <a:endParaRPr lang="fr-CA"/>
        </a:p>
      </dgm:t>
    </dgm:pt>
    <dgm:pt modelId="{74ACCE6F-C39D-4BE5-9AC3-8B66B0BB6338}" type="sibTrans" cxnId="{6CECF5B8-68D5-4795-9747-705D1A954FB7}">
      <dgm:prSet/>
      <dgm:spPr/>
      <dgm:t>
        <a:bodyPr/>
        <a:lstStyle/>
        <a:p>
          <a:endParaRPr lang="fr-CA"/>
        </a:p>
      </dgm:t>
    </dgm:pt>
    <dgm:pt modelId="{2067A939-A2B8-42B5-B9E7-D479751A0864}" type="pres">
      <dgm:prSet presAssocID="{9D5B622A-09C8-4F23-8540-D24E5CA7A9E6}" presName="linear" presStyleCnt="0">
        <dgm:presLayoutVars>
          <dgm:animLvl val="lvl"/>
          <dgm:resizeHandles val="exact"/>
        </dgm:presLayoutVars>
      </dgm:prSet>
      <dgm:spPr/>
    </dgm:pt>
    <dgm:pt modelId="{7CF28E00-F880-4341-89CB-B0BE921B2509}" type="pres">
      <dgm:prSet presAssocID="{CF0B3028-7A37-4736-9F03-F8FB2E239B65}" presName="parentText" presStyleLbl="node1" presStyleIdx="0" presStyleCnt="1">
        <dgm:presLayoutVars>
          <dgm:chMax val="0"/>
          <dgm:bulletEnabled val="1"/>
        </dgm:presLayoutVars>
      </dgm:prSet>
      <dgm:spPr/>
    </dgm:pt>
    <dgm:pt modelId="{6954497E-4E6C-4B2E-9B27-A8C82F0B1A77}" type="pres">
      <dgm:prSet presAssocID="{CF0B3028-7A37-4736-9F03-F8FB2E239B65}" presName="childText" presStyleLbl="revTx" presStyleIdx="0" presStyleCnt="1">
        <dgm:presLayoutVars>
          <dgm:bulletEnabled val="1"/>
        </dgm:presLayoutVars>
      </dgm:prSet>
      <dgm:spPr/>
    </dgm:pt>
  </dgm:ptLst>
  <dgm:cxnLst>
    <dgm:cxn modelId="{F9769560-AD12-44B8-B91C-FE9F0109BC63}" type="presOf" srcId="{9D5B622A-09C8-4F23-8540-D24E5CA7A9E6}" destId="{2067A939-A2B8-42B5-B9E7-D479751A0864}" srcOrd="0" destOrd="0" presId="urn:microsoft.com/office/officeart/2005/8/layout/vList2"/>
    <dgm:cxn modelId="{BB19A566-0BFF-4EAB-9DBB-8DB3014AAAE5}" type="presOf" srcId="{CF0B3028-7A37-4736-9F03-F8FB2E239B65}" destId="{7CF28E00-F880-4341-89CB-B0BE921B2509}" srcOrd="0" destOrd="0" presId="urn:microsoft.com/office/officeart/2005/8/layout/vList2"/>
    <dgm:cxn modelId="{98DD2E59-79BA-4323-A188-D40D60335E20}" srcId="{CF0B3028-7A37-4736-9F03-F8FB2E239B65}" destId="{EB75EC5E-4FD9-4916-8114-505B84893DAB}" srcOrd="0" destOrd="0" parTransId="{A734D1FD-D1B8-4B5D-A0A9-8C9954E999D7}" sibTransId="{64D66CCE-2D5E-440B-A4AE-B0D8790C16CB}"/>
    <dgm:cxn modelId="{875F0888-3859-4750-9D3B-FF60F1E0850A}" srcId="{9D5B622A-09C8-4F23-8540-D24E5CA7A9E6}" destId="{CF0B3028-7A37-4736-9F03-F8FB2E239B65}" srcOrd="0" destOrd="0" parTransId="{227CC3A4-EAF7-40A3-BB92-FC47F38A4685}" sibTransId="{B6FD18A5-923C-4DFC-ACD0-260209847BBF}"/>
    <dgm:cxn modelId="{4B7FE8A6-1940-4E35-8640-38B8A5BED52F}" type="presOf" srcId="{FE2E77A1-102A-421D-B109-33A9E9121695}" destId="{6954497E-4E6C-4B2E-9B27-A8C82F0B1A77}" srcOrd="0" destOrd="1" presId="urn:microsoft.com/office/officeart/2005/8/layout/vList2"/>
    <dgm:cxn modelId="{434E4AA8-0E53-41A9-A5B9-C90276CCF7D4}" type="presOf" srcId="{F20243BC-CADE-4433-9DA2-84A0B14B5157}" destId="{6954497E-4E6C-4B2E-9B27-A8C82F0B1A77}" srcOrd="0" destOrd="2" presId="urn:microsoft.com/office/officeart/2005/8/layout/vList2"/>
    <dgm:cxn modelId="{175F29AF-222D-4662-97A1-CE344D092D74}" type="presOf" srcId="{EB75EC5E-4FD9-4916-8114-505B84893DAB}" destId="{6954497E-4E6C-4B2E-9B27-A8C82F0B1A77}" srcOrd="0" destOrd="0" presId="urn:microsoft.com/office/officeart/2005/8/layout/vList2"/>
    <dgm:cxn modelId="{6CECF5B8-68D5-4795-9747-705D1A954FB7}" srcId="{CF0B3028-7A37-4736-9F03-F8FB2E239B65}" destId="{F20243BC-CADE-4433-9DA2-84A0B14B5157}" srcOrd="2" destOrd="0" parTransId="{3612F50C-87FF-4267-90D0-D592290A2CB4}" sibTransId="{74ACCE6F-C39D-4BE5-9AC3-8B66B0BB6338}"/>
    <dgm:cxn modelId="{EE6213D0-C0EA-4244-A4A0-3207F25A3065}" srcId="{CF0B3028-7A37-4736-9F03-F8FB2E239B65}" destId="{FE2E77A1-102A-421D-B109-33A9E9121695}" srcOrd="1" destOrd="0" parTransId="{9FFDDB5D-EB38-4C77-A5CE-1D1AB796F668}" sibTransId="{F718B4B6-9CEC-4A89-86FD-1C4315A23E0D}"/>
    <dgm:cxn modelId="{CB5339DE-1287-4088-8664-E55899470B6C}" type="presParOf" srcId="{2067A939-A2B8-42B5-B9E7-D479751A0864}" destId="{7CF28E00-F880-4341-89CB-B0BE921B2509}" srcOrd="0" destOrd="0" presId="urn:microsoft.com/office/officeart/2005/8/layout/vList2"/>
    <dgm:cxn modelId="{0E27D2C6-9168-4A82-B554-BFCAEB5DFDD6}" type="presParOf" srcId="{2067A939-A2B8-42B5-B9E7-D479751A0864}" destId="{6954497E-4E6C-4B2E-9B27-A8C82F0B1A7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A423A-9195-442C-83C5-5BD365B5C235}">
      <dsp:nvSpPr>
        <dsp:cNvPr id="0" name=""/>
        <dsp:cNvSpPr/>
      </dsp:nvSpPr>
      <dsp:spPr>
        <a:xfrm>
          <a:off x="0" y="96969"/>
          <a:ext cx="7210396" cy="3201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fr-CA" sz="3800" b="1" kern="1200"/>
            <a:t>V.I.H.</a:t>
          </a:r>
          <a:br>
            <a:rPr lang="fr-CA" sz="3800" b="1" kern="1200"/>
          </a:br>
          <a:r>
            <a:rPr lang="fr-CA" sz="3800" b="1" kern="1200"/>
            <a:t>=</a:t>
          </a:r>
          <a:br>
            <a:rPr lang="fr-CA" sz="3800" b="1" kern="1200"/>
          </a:br>
          <a:r>
            <a:rPr lang="fr-CA" sz="3800" b="1" kern="1200"/>
            <a:t>Virus de l’Immunodéficience Humaine</a:t>
          </a:r>
          <a:br>
            <a:rPr lang="fr-CA" sz="3800" b="1" kern="1200"/>
          </a:br>
          <a:endParaRPr lang="fr-CA" sz="3800" kern="1200"/>
        </a:p>
      </dsp:txBody>
      <dsp:txXfrm>
        <a:off x="156266" y="253235"/>
        <a:ext cx="6897864" cy="2888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5ABF8-3980-4E57-A194-5AE01D1B9951}">
      <dsp:nvSpPr>
        <dsp:cNvPr id="0" name=""/>
        <dsp:cNvSpPr/>
      </dsp:nvSpPr>
      <dsp:spPr>
        <a:xfrm>
          <a:off x="0" y="30617"/>
          <a:ext cx="4817409" cy="35380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fr-CA" sz="3600" kern="1200"/>
            <a:t>Les traitements et les soins d’assistances dépendent surtout du stade et du grade de la tumeur</a:t>
          </a:r>
        </a:p>
      </dsp:txBody>
      <dsp:txXfrm>
        <a:off x="172715" y="203332"/>
        <a:ext cx="4471979" cy="3192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28E00-F880-4341-89CB-B0BE921B2509}">
      <dsp:nvSpPr>
        <dsp:cNvPr id="0" name=""/>
        <dsp:cNvSpPr/>
      </dsp:nvSpPr>
      <dsp:spPr>
        <a:xfrm>
          <a:off x="0" y="26003"/>
          <a:ext cx="6888163" cy="2053350"/>
        </a:xfrm>
        <a:prstGeom prst="roundRect">
          <a:avLst/>
        </a:prstGeom>
        <a:solidFill>
          <a:schemeClr val="accent3">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fr-CA" sz="3900" kern="1200" dirty="0"/>
            <a:t>Cependant, 3 s’appliquent à presque tous les types de cancers :</a:t>
          </a:r>
        </a:p>
      </dsp:txBody>
      <dsp:txXfrm>
        <a:off x="100236" y="126239"/>
        <a:ext cx="6687691" cy="1852878"/>
      </dsp:txXfrm>
    </dsp:sp>
    <dsp:sp modelId="{6954497E-4E6C-4B2E-9B27-A8C82F0B1A77}">
      <dsp:nvSpPr>
        <dsp:cNvPr id="0" name=""/>
        <dsp:cNvSpPr/>
      </dsp:nvSpPr>
      <dsp:spPr>
        <a:xfrm>
          <a:off x="0" y="2079354"/>
          <a:ext cx="6888163"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99" tIns="49530" rIns="277368" bIns="49530" numCol="1" spcCol="1270" anchor="t" anchorCtr="0">
          <a:noAutofit/>
        </a:bodyPr>
        <a:lstStyle/>
        <a:p>
          <a:pPr marL="285750" lvl="1" indent="-285750" algn="ctr" defTabSz="1333500" rtl="0">
            <a:lnSpc>
              <a:spcPct val="90000"/>
            </a:lnSpc>
            <a:spcBef>
              <a:spcPct val="0"/>
            </a:spcBef>
            <a:spcAft>
              <a:spcPct val="20000"/>
            </a:spcAft>
            <a:buChar char="•"/>
          </a:pPr>
          <a:r>
            <a:rPr lang="fr-CA" sz="3000" kern="1200" dirty="0"/>
            <a:t>Chirurgie</a:t>
          </a:r>
        </a:p>
        <a:p>
          <a:pPr marL="285750" lvl="1" indent="-285750" algn="ctr" defTabSz="1333500" rtl="0">
            <a:lnSpc>
              <a:spcPct val="90000"/>
            </a:lnSpc>
            <a:spcBef>
              <a:spcPct val="0"/>
            </a:spcBef>
            <a:spcAft>
              <a:spcPct val="20000"/>
            </a:spcAft>
            <a:buChar char="•"/>
          </a:pPr>
          <a:r>
            <a:rPr lang="fr-CA" sz="3000" kern="1200" dirty="0"/>
            <a:t>Radiothérapie</a:t>
          </a:r>
        </a:p>
        <a:p>
          <a:pPr marL="285750" lvl="1" indent="-285750" algn="ctr" defTabSz="1333500" rtl="0">
            <a:lnSpc>
              <a:spcPct val="90000"/>
            </a:lnSpc>
            <a:spcBef>
              <a:spcPct val="0"/>
            </a:spcBef>
            <a:spcAft>
              <a:spcPct val="20000"/>
            </a:spcAft>
            <a:buChar char="•"/>
          </a:pPr>
          <a:r>
            <a:rPr lang="fr-CA" sz="3000" kern="1200" dirty="0"/>
            <a:t>Chimiothérapie</a:t>
          </a:r>
        </a:p>
      </dsp:txBody>
      <dsp:txXfrm>
        <a:off x="0" y="2079354"/>
        <a:ext cx="6888163" cy="14935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AB0C5-B449-499B-BC96-9BA8CCABC0BC}" type="datetimeFigureOut">
              <a:rPr lang="fr-CA" smtClean="0"/>
              <a:t>2024-03-10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DDB8B-0488-47B7-B1B8-D41F89766F31}" type="slidenum">
              <a:rPr lang="fr-CA" smtClean="0"/>
              <a:t>‹N°›</a:t>
            </a:fld>
            <a:endParaRPr lang="fr-CA"/>
          </a:p>
        </p:txBody>
      </p:sp>
    </p:spTree>
    <p:extLst>
      <p:ext uri="{BB962C8B-B14F-4D97-AF65-F5344CB8AC3E}">
        <p14:creationId xmlns:p14="http://schemas.microsoft.com/office/powerpoint/2010/main" val="299540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fr-FR"/>
              <a:t>Modifiez le style du titre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1C6592EC-1FAC-47BB-8597-0AF530E36568}" type="datetimeFigureOut">
              <a:rPr lang="fr-CA" smtClean="0"/>
              <a:t>2024-03-10</a:t>
            </a:fld>
            <a:endParaRPr lang="fr-CA"/>
          </a:p>
        </p:txBody>
      </p:sp>
      <p:sp>
        <p:nvSpPr>
          <p:cNvPr id="5" name="Footer Placeholder 4"/>
          <p:cNvSpPr>
            <a:spLocks noGrp="1"/>
          </p:cNvSpPr>
          <p:nvPr>
            <p:ph type="ftr" sz="quarter" idx="11"/>
          </p:nvPr>
        </p:nvSpPr>
        <p:spPr>
          <a:xfrm>
            <a:off x="533401" y="5936189"/>
            <a:ext cx="4021666" cy="365125"/>
          </a:xfrm>
        </p:spPr>
        <p:txBody>
          <a:bodyPr/>
          <a:lstStyle/>
          <a:p>
            <a:endParaRPr lang="fr-CA"/>
          </a:p>
        </p:txBody>
      </p:sp>
      <p:sp>
        <p:nvSpPr>
          <p:cNvPr id="6" name="Slide Number Placeholder 5"/>
          <p:cNvSpPr>
            <a:spLocks noGrp="1"/>
          </p:cNvSpPr>
          <p:nvPr>
            <p:ph type="sldNum" sz="quarter" idx="12"/>
          </p:nvPr>
        </p:nvSpPr>
        <p:spPr>
          <a:xfrm>
            <a:off x="7010399" y="2750337"/>
            <a:ext cx="1370293" cy="1356442"/>
          </a:xfrm>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407658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11310"/>
            <a:ext cx="1149836" cy="1090789"/>
          </a:xfrm>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296006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11616"/>
            <a:ext cx="1149836" cy="1090789"/>
          </a:xfrm>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344462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09926"/>
            <a:ext cx="1149836" cy="1090789"/>
          </a:xfrm>
        </p:spPr>
        <p:txBody>
          <a:bodyPr/>
          <a:lstStyle/>
          <a:p>
            <a:fld id="{C98FEE14-9657-474D-B7BA-94A6B66E6F0F}" type="slidenum">
              <a:rPr lang="fr-CA" smtClean="0"/>
              <a:t>‹N°›</a:t>
            </a:fld>
            <a:endParaRPr lang="fr-CA"/>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3250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09926"/>
            <a:ext cx="1149836" cy="1090789"/>
          </a:xfrm>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372115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C6592EC-1FAC-47BB-8597-0AF530E36568}" type="datetimeFigureOut">
              <a:rPr lang="fr-CA" smtClean="0"/>
              <a:t>2024-03-10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23891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C6592EC-1FAC-47BB-8597-0AF530E36568}" type="datetimeFigureOut">
              <a:rPr lang="fr-CA" smtClean="0"/>
              <a:t>2024-03-10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100036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6592EC-1FAC-47BB-8597-0AF530E36568}" type="datetimeFigureOut">
              <a:rPr lang="fr-CA" smtClean="0"/>
              <a:t>2024-03-10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179485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1C6592EC-1FAC-47BB-8597-0AF530E36568}" type="datetimeFigureOut">
              <a:rPr lang="fr-CA" smtClean="0"/>
              <a:t>2024-03-10</a:t>
            </a:fld>
            <a:endParaRPr lang="fr-CA"/>
          </a:p>
        </p:txBody>
      </p:sp>
      <p:sp>
        <p:nvSpPr>
          <p:cNvPr id="5" name="Footer Placeholder 4"/>
          <p:cNvSpPr>
            <a:spLocks noGrp="1"/>
          </p:cNvSpPr>
          <p:nvPr>
            <p:ph type="ftr" sz="quarter" idx="11"/>
          </p:nvPr>
        </p:nvSpPr>
        <p:spPr>
          <a:xfrm>
            <a:off x="510241" y="5936189"/>
            <a:ext cx="4518959" cy="365125"/>
          </a:xfrm>
        </p:spPr>
        <p:txBody>
          <a:bodyPr/>
          <a:lstStyle/>
          <a:p>
            <a:endParaRPr lang="fr-CA"/>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98FEE14-9657-474D-B7BA-94A6B66E6F0F}" type="slidenum">
              <a:rPr lang="fr-CA" smtClean="0"/>
              <a:t>‹N°›</a:t>
            </a:fld>
            <a:endParaRPr lang="fr-CA"/>
          </a:p>
        </p:txBody>
      </p:sp>
    </p:spTree>
    <p:extLst>
      <p:ext uri="{BB962C8B-B14F-4D97-AF65-F5344CB8AC3E}">
        <p14:creationId xmlns:p14="http://schemas.microsoft.com/office/powerpoint/2010/main" val="3108572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98FEE14-9657-474D-B7BA-94A6B66E6F0F}" type="slidenum">
              <a:rPr lang="fr-CA" smtClean="0"/>
              <a:t>‹N°›</a:t>
            </a:fld>
            <a:endParaRPr lang="fr-CA"/>
          </a:p>
        </p:txBody>
      </p:sp>
      <p:sp>
        <p:nvSpPr>
          <p:cNvPr id="9" name="Content Placeholder 8"/>
          <p:cNvSpPr>
            <a:spLocks noGrp="1"/>
          </p:cNvSpPr>
          <p:nvPr>
            <p:ph sz="quarter" idx="13"/>
          </p:nvPr>
        </p:nvSpPr>
        <p:spPr>
          <a:xfrm>
            <a:off x="1042416" y="2313432"/>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23863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6592EC-1FAC-47BB-8597-0AF530E36568}" type="datetimeFigureOut">
              <a:rPr lang="fr-CA" smtClean="0"/>
              <a:t>2024-03-10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53076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65810" y="5936188"/>
            <a:ext cx="2057400" cy="365125"/>
          </a:xfrm>
        </p:spPr>
        <p:txBody>
          <a:bodyPr/>
          <a:lstStyle/>
          <a:p>
            <a:fld id="{1C6592EC-1FAC-47BB-8597-0AF530E36568}" type="datetimeFigureOut">
              <a:rPr lang="fr-CA" smtClean="0"/>
              <a:t>2024-03-10</a:t>
            </a:fld>
            <a:endParaRPr lang="fr-CA"/>
          </a:p>
        </p:txBody>
      </p:sp>
      <p:sp>
        <p:nvSpPr>
          <p:cNvPr id="5" name="Footer Placeholder 4"/>
          <p:cNvSpPr>
            <a:spLocks noGrp="1"/>
          </p:cNvSpPr>
          <p:nvPr>
            <p:ph type="ftr" sz="quarter" idx="11"/>
          </p:nvPr>
        </p:nvSpPr>
        <p:spPr>
          <a:xfrm>
            <a:off x="533400" y="5936189"/>
            <a:ext cx="4834673" cy="365125"/>
          </a:xfrm>
        </p:spPr>
        <p:txBody>
          <a:bodyPr/>
          <a:lstStyle/>
          <a:p>
            <a:endParaRPr lang="fr-CA"/>
          </a:p>
        </p:txBody>
      </p:sp>
      <p:sp>
        <p:nvSpPr>
          <p:cNvPr id="6" name="Slide Number Placeholder 5"/>
          <p:cNvSpPr>
            <a:spLocks noGrp="1"/>
          </p:cNvSpPr>
          <p:nvPr>
            <p:ph type="sldNum" sz="quarter" idx="12"/>
          </p:nvPr>
        </p:nvSpPr>
        <p:spPr>
          <a:xfrm>
            <a:off x="7856438" y="2869896"/>
            <a:ext cx="1149836" cy="1090789"/>
          </a:xfrm>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233794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fr-FR"/>
              <a:t>Modifiez le style du titre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264435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31638" y="3030009"/>
            <a:ext cx="336704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061129" y="3030009"/>
            <a:ext cx="3367044"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C6592EC-1FAC-47BB-8597-0AF530E36568}" type="datetimeFigureOut">
              <a:rPr lang="fr-CA" smtClean="0"/>
              <a:t>2024-03-10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170485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C6592EC-1FAC-47BB-8597-0AF530E36568}" type="datetimeFigureOut">
              <a:rPr lang="fr-CA" smtClean="0"/>
              <a:t>2024-03-10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327223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C6592EC-1FAC-47BB-8597-0AF530E36568}" type="datetimeFigureOut">
              <a:rPr lang="fr-CA" smtClean="0"/>
              <a:t>2024-03-10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240820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24361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6592EC-1FAC-47BB-8597-0AF530E36568}" type="datetimeFigureOut">
              <a:rPr lang="fr-CA" smtClean="0"/>
              <a:t>2024-03-10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98FEE14-9657-474D-B7BA-94A6B66E6F0F}" type="slidenum">
              <a:rPr lang="fr-CA" smtClean="0"/>
              <a:t>‹N°›</a:t>
            </a:fld>
            <a:endParaRPr lang="fr-CA"/>
          </a:p>
        </p:txBody>
      </p:sp>
    </p:spTree>
    <p:extLst>
      <p:ext uri="{BB962C8B-B14F-4D97-AF65-F5344CB8AC3E}">
        <p14:creationId xmlns:p14="http://schemas.microsoft.com/office/powerpoint/2010/main" val="35060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6592EC-1FAC-47BB-8597-0AF530E36568}" type="datetimeFigureOut">
              <a:rPr lang="fr-CA" smtClean="0"/>
              <a:t>2024-03-10</a:t>
            </a:fld>
            <a:endParaRPr lang="fr-CA"/>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98FEE14-9657-474D-B7BA-94A6B66E6F0F}" type="slidenum">
              <a:rPr lang="fr-CA" smtClean="0"/>
              <a:t>‹N°›</a:t>
            </a:fld>
            <a:endParaRPr lang="fr-CA"/>
          </a:p>
        </p:txBody>
      </p:sp>
    </p:spTree>
    <p:extLst>
      <p:ext uri="{BB962C8B-B14F-4D97-AF65-F5344CB8AC3E}">
        <p14:creationId xmlns:p14="http://schemas.microsoft.com/office/powerpoint/2010/main" val="472789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33" name="Picture 1032">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035" name="Picture 1034">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037" name="Rectangle 1036">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9" name="Rectangle 1038">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41" name="Group 1040">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42" name="Rectangle 1041">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3" name="Picture 1042">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045" name="Rectangle 1044">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1" y="4494107"/>
            <a:ext cx="6100109" cy="940240"/>
          </a:xfrm>
        </p:spPr>
        <p:txBody>
          <a:bodyPr vert="horz" lIns="91440" tIns="45720" rIns="91440" bIns="45720" rtlCol="0" anchor="b">
            <a:normAutofit/>
          </a:bodyPr>
          <a:lstStyle/>
          <a:p>
            <a:pPr algn="r"/>
            <a:r>
              <a:rPr lang="en-US" sz="4200" b="1"/>
              <a:t>COURS #7</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789" b="-1"/>
          <a:stretch/>
        </p:blipFill>
        <p:spPr bwMode="auto">
          <a:xfrm>
            <a:off x="20" y="10"/>
            <a:ext cx="6724630" cy="419892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7" name="Rectangle 1046">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34098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 name="Rectangle 1048">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6726063"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93754"/>
            <a:ext cx="2310214"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73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angée d'échantillons pour les tests médicaux">
            <a:extLst>
              <a:ext uri="{FF2B5EF4-FFF2-40B4-BE49-F238E27FC236}">
                <a16:creationId xmlns:a16="http://schemas.microsoft.com/office/drawing/2014/main" id="{C212B2B2-2E3B-0983-272D-CD592DB7A67B}"/>
              </a:ext>
            </a:extLst>
          </p:cNvPr>
          <p:cNvPicPr>
            <a:picLocks noChangeAspect="1"/>
          </p:cNvPicPr>
          <p:nvPr/>
        </p:nvPicPr>
        <p:blipFill rotWithShape="1">
          <a:blip r:embed="rId3"/>
          <a:srcRect l="54463" r="7461"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4 phases du V.I.H.</a:t>
            </a:r>
          </a:p>
          <a:p>
            <a:endParaRPr lang="fr-CA" sz="1700" b="1" u="sng"/>
          </a:p>
          <a:p>
            <a:pPr lvl="1">
              <a:buFont typeface="Wingdings" pitchFamily="2" charset="2"/>
              <a:buChar char="Ø"/>
            </a:pPr>
            <a:r>
              <a:rPr lang="fr-CA" sz="1700"/>
              <a:t>Infection aiguë</a:t>
            </a:r>
          </a:p>
          <a:p>
            <a:pPr lvl="1">
              <a:buFont typeface="Wingdings" pitchFamily="2" charset="2"/>
              <a:buChar char="Ø"/>
            </a:pPr>
            <a:endParaRPr lang="fr-CA" sz="1700"/>
          </a:p>
          <a:p>
            <a:pPr lvl="1">
              <a:buFont typeface="Wingdings" pitchFamily="2" charset="2"/>
              <a:buChar char="Ø"/>
            </a:pPr>
            <a:r>
              <a:rPr lang="fr-CA" sz="1700"/>
              <a:t>Infection asymptomatique</a:t>
            </a:r>
          </a:p>
          <a:p>
            <a:pPr lvl="1">
              <a:buFont typeface="Wingdings" pitchFamily="2" charset="2"/>
              <a:buChar char="Ø"/>
            </a:pPr>
            <a:endParaRPr lang="fr-CA" sz="1700"/>
          </a:p>
          <a:p>
            <a:pPr lvl="1">
              <a:buFont typeface="Wingdings" pitchFamily="2" charset="2"/>
              <a:buChar char="Ø"/>
            </a:pPr>
            <a:r>
              <a:rPr lang="fr-CA" sz="1700"/>
              <a:t>Infection symptomatique</a:t>
            </a:r>
          </a:p>
          <a:p>
            <a:pPr lvl="1">
              <a:buFont typeface="Wingdings" pitchFamily="2" charset="2"/>
              <a:buChar char="Ø"/>
            </a:pPr>
            <a:endParaRPr lang="fr-CA" sz="1700"/>
          </a:p>
          <a:p>
            <a:pPr lvl="1">
              <a:buFont typeface="Wingdings" pitchFamily="2" charset="2"/>
              <a:buChar char="Ø"/>
            </a:pPr>
            <a:r>
              <a:rPr lang="fr-CA" sz="1700"/>
              <a:t>SIDA</a:t>
            </a:r>
          </a:p>
        </p:txBody>
      </p:sp>
    </p:spTree>
    <p:extLst>
      <p:ext uri="{BB962C8B-B14F-4D97-AF65-F5344CB8AC3E}">
        <p14:creationId xmlns:p14="http://schemas.microsoft.com/office/powerpoint/2010/main" val="128236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Gros plan sur des boîtes de pilules non-ouvertes">
            <a:extLst>
              <a:ext uri="{FF2B5EF4-FFF2-40B4-BE49-F238E27FC236}">
                <a16:creationId xmlns:a16="http://schemas.microsoft.com/office/drawing/2014/main" id="{B21BD2CA-C9AC-D8A6-E3AB-38748804A53A}"/>
              </a:ext>
            </a:extLst>
          </p:cNvPr>
          <p:cNvPicPr>
            <a:picLocks noChangeAspect="1"/>
          </p:cNvPicPr>
          <p:nvPr/>
        </p:nvPicPr>
        <p:blipFill rotWithShape="1">
          <a:blip r:embed="rId3"/>
          <a:srcRect l="36336" r="30285" b="1"/>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pPr marL="525780" lvl="1" indent="-457200">
              <a:buFont typeface="+mj-lt"/>
              <a:buAutoNum type="arabicPeriod"/>
            </a:pPr>
            <a:r>
              <a:rPr lang="fr-CA" sz="1700" b="1"/>
              <a:t> </a:t>
            </a:r>
            <a:r>
              <a:rPr lang="fr-CA" sz="1700" u="sng"/>
              <a:t>Infection aiguë</a:t>
            </a:r>
          </a:p>
          <a:p>
            <a:pPr marL="525780" lvl="1" indent="-457200">
              <a:buFont typeface="+mj-lt"/>
              <a:buAutoNum type="arabicPeriod"/>
            </a:pPr>
            <a:endParaRPr lang="fr-CA" sz="1700" u="sng"/>
          </a:p>
          <a:p>
            <a:pPr marL="685800" lvl="2" indent="-342900">
              <a:buFont typeface="Wingdings" pitchFamily="2" charset="2"/>
              <a:buChar char="Ø"/>
            </a:pPr>
            <a:r>
              <a:rPr lang="fr-CA" sz="1700"/>
              <a:t>Se développe au moment de l’apparition des anticorps anti-VIH</a:t>
            </a:r>
          </a:p>
          <a:p>
            <a:pPr marL="342900" lvl="2" indent="0">
              <a:buNone/>
            </a:pPr>
            <a:endParaRPr lang="fr-CA" sz="1700"/>
          </a:p>
          <a:p>
            <a:pPr marL="342900" lvl="2" indent="0">
              <a:buNone/>
            </a:pPr>
            <a:r>
              <a:rPr lang="fr-CA" sz="1700" u="sng"/>
              <a:t>Manifestations cliniques</a:t>
            </a:r>
          </a:p>
          <a:p>
            <a:pPr marL="685800" lvl="2" indent="-342900">
              <a:buFont typeface="Wingdings" pitchFamily="2" charset="2"/>
              <a:buChar char="Ø"/>
            </a:pPr>
            <a:endParaRPr lang="fr-CA" sz="1700"/>
          </a:p>
          <a:p>
            <a:pPr marL="685800" lvl="2" indent="-342900">
              <a:buFont typeface="Wingdings" pitchFamily="2" charset="2"/>
              <a:buChar char="Ø"/>
            </a:pPr>
            <a:r>
              <a:rPr lang="fr-CA" sz="1700"/>
              <a:t>Généraux (fièvre, lymphadénopathie, perte pondérale, anorexie, nausée) </a:t>
            </a:r>
          </a:p>
          <a:p>
            <a:pPr marL="685800" lvl="2" indent="-342900">
              <a:buFont typeface="Wingdings" pitchFamily="2" charset="2"/>
              <a:buChar char="Ø"/>
            </a:pPr>
            <a:r>
              <a:rPr lang="fr-CA" sz="1700"/>
              <a:t>Neuro (méningite, neuropathie périphérique)</a:t>
            </a:r>
          </a:p>
          <a:p>
            <a:pPr marL="685800" lvl="2" indent="-342900">
              <a:buFont typeface="Wingdings" pitchFamily="2" charset="2"/>
              <a:buChar char="Ø"/>
            </a:pPr>
            <a:r>
              <a:rPr lang="fr-CA" sz="1700"/>
              <a:t>Dermatologique (éruption cutanée)</a:t>
            </a:r>
          </a:p>
          <a:p>
            <a:pPr marL="685800" lvl="2" indent="-342900">
              <a:buFont typeface="Wingdings" pitchFamily="2" charset="2"/>
              <a:buChar char="Ø"/>
            </a:pPr>
            <a:endParaRPr lang="fr-CA" sz="1700"/>
          </a:p>
          <a:p>
            <a:pPr marL="342900" lvl="1"/>
            <a:endParaRPr lang="fr-CA" sz="1700" u="sng"/>
          </a:p>
          <a:p>
            <a:pPr marL="342900" lvl="1"/>
            <a:endParaRPr lang="fr-CA" sz="1700" u="sng"/>
          </a:p>
          <a:p>
            <a:pPr marL="68580" indent="0">
              <a:buNone/>
            </a:pPr>
            <a:endParaRPr lang="fr-CA" sz="1700"/>
          </a:p>
        </p:txBody>
      </p:sp>
    </p:spTree>
    <p:extLst>
      <p:ext uri="{BB962C8B-B14F-4D97-AF65-F5344CB8AC3E}">
        <p14:creationId xmlns:p14="http://schemas.microsoft.com/office/powerpoint/2010/main" val="164370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angée d'échantillons pour les tests médicaux">
            <a:extLst>
              <a:ext uri="{FF2B5EF4-FFF2-40B4-BE49-F238E27FC236}">
                <a16:creationId xmlns:a16="http://schemas.microsoft.com/office/drawing/2014/main" id="{56C7BBB5-938A-C03A-9F0A-C01356726D56}"/>
              </a:ext>
            </a:extLst>
          </p:cNvPr>
          <p:cNvPicPr>
            <a:picLocks noChangeAspect="1"/>
          </p:cNvPicPr>
          <p:nvPr/>
        </p:nvPicPr>
        <p:blipFill rotWithShape="1">
          <a:blip r:embed="rId3"/>
          <a:srcRect l="54463" r="7461"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pPr marL="525780" lvl="1" indent="-457200">
              <a:buFont typeface="+mj-lt"/>
              <a:buAutoNum type="arabicPeriod" startAt="2"/>
            </a:pPr>
            <a:r>
              <a:rPr lang="fr-CA" sz="1700" b="1"/>
              <a:t> </a:t>
            </a:r>
            <a:r>
              <a:rPr lang="fr-CA" sz="1700" u="sng"/>
              <a:t>Infection asymptomatique</a:t>
            </a:r>
          </a:p>
          <a:p>
            <a:pPr marL="68580" indent="0">
              <a:buNone/>
            </a:pPr>
            <a:endParaRPr lang="fr-CA" sz="1700" b="1"/>
          </a:p>
          <a:p>
            <a:pPr lvl="1"/>
            <a:r>
              <a:rPr lang="fr-CA" sz="1700"/>
              <a:t>Malgré l’absence de symptômes, il s’agit d’une phase de durée variable avec une activité virale très intense</a:t>
            </a:r>
          </a:p>
          <a:p>
            <a:pPr lvl="1"/>
            <a:endParaRPr lang="fr-CA" sz="1700"/>
          </a:p>
          <a:p>
            <a:pPr lvl="1"/>
            <a:r>
              <a:rPr lang="fr-CA" sz="1700"/>
              <a:t>Le virus se réfugie dans les nœuds lymphatiques et se reproduit</a:t>
            </a:r>
          </a:p>
        </p:txBody>
      </p:sp>
    </p:spTree>
    <p:extLst>
      <p:ext uri="{BB962C8B-B14F-4D97-AF65-F5344CB8AC3E}">
        <p14:creationId xmlns:p14="http://schemas.microsoft.com/office/powerpoint/2010/main" val="87730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astilles et comprimés assortis">
            <a:extLst>
              <a:ext uri="{FF2B5EF4-FFF2-40B4-BE49-F238E27FC236}">
                <a16:creationId xmlns:a16="http://schemas.microsoft.com/office/drawing/2014/main" id="{E50A36FF-043D-47E8-4EC5-2185B5FCC823}"/>
              </a:ext>
            </a:extLst>
          </p:cNvPr>
          <p:cNvPicPr>
            <a:picLocks noChangeAspect="1"/>
          </p:cNvPicPr>
          <p:nvPr/>
        </p:nvPicPr>
        <p:blipFill rotWithShape="1">
          <a:blip r:embed="rId3"/>
          <a:srcRect l="36162" r="29951"/>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pPr marL="525780" lvl="1" indent="-457200">
              <a:buFont typeface="+mj-lt"/>
              <a:buAutoNum type="arabicPeriod" startAt="3"/>
            </a:pPr>
            <a:r>
              <a:rPr lang="fr-CA" sz="1700" b="1"/>
              <a:t> </a:t>
            </a:r>
            <a:r>
              <a:rPr lang="fr-CA" sz="1700" u="sng"/>
              <a:t>Infection symptomatique</a:t>
            </a:r>
          </a:p>
          <a:p>
            <a:pPr marL="525780" lvl="1" indent="-457200">
              <a:buFont typeface="+mj-lt"/>
              <a:buAutoNum type="arabicPeriod" startAt="3"/>
            </a:pPr>
            <a:endParaRPr lang="fr-CA" sz="1700" u="sng"/>
          </a:p>
          <a:p>
            <a:pPr marL="342900" lvl="2" indent="0">
              <a:buNone/>
            </a:pPr>
            <a:r>
              <a:rPr lang="fr-CA" sz="1700" u="sng"/>
              <a:t>Manifestations cliniques</a:t>
            </a:r>
          </a:p>
          <a:p>
            <a:pPr marL="342900" lvl="2" indent="0">
              <a:buNone/>
            </a:pPr>
            <a:endParaRPr lang="fr-CA" sz="1700" b="1" u="sng"/>
          </a:p>
          <a:p>
            <a:pPr marL="685800" lvl="2" indent="-342900">
              <a:buFont typeface="Wingdings" pitchFamily="2" charset="2"/>
              <a:buChar char="Ø"/>
            </a:pPr>
            <a:r>
              <a:rPr lang="fr-CA" sz="1700"/>
              <a:t>Hyperthermie persistante</a:t>
            </a:r>
          </a:p>
          <a:p>
            <a:pPr marL="685800" lvl="2" indent="-342900">
              <a:buFont typeface="Wingdings" pitchFamily="2" charset="2"/>
              <a:buChar char="Ø"/>
            </a:pPr>
            <a:r>
              <a:rPr lang="fr-CA" sz="1700"/>
              <a:t>Perte de poids</a:t>
            </a:r>
          </a:p>
          <a:p>
            <a:pPr marL="685800" lvl="2" indent="-342900">
              <a:buFont typeface="Wingdings" pitchFamily="2" charset="2"/>
              <a:buChar char="Ø"/>
            </a:pPr>
            <a:r>
              <a:rPr lang="fr-CA" sz="1700"/>
              <a:t>Diarrhées persistantes</a:t>
            </a:r>
          </a:p>
          <a:p>
            <a:pPr marL="685800" lvl="2" indent="-342900">
              <a:buFont typeface="Wingdings" pitchFamily="2" charset="2"/>
              <a:buChar char="Ø"/>
            </a:pPr>
            <a:r>
              <a:rPr lang="fr-CA" sz="1700"/>
              <a:t>Hypertrophie importante des nœuds lymphatiques</a:t>
            </a:r>
          </a:p>
          <a:p>
            <a:pPr marL="685800" lvl="2" indent="-342900">
              <a:buFont typeface="Wingdings" pitchFamily="2" charset="2"/>
              <a:buChar char="Ø"/>
            </a:pPr>
            <a:r>
              <a:rPr lang="fr-CA" sz="1700"/>
              <a:t>Toux tenace</a:t>
            </a:r>
          </a:p>
          <a:p>
            <a:pPr marL="685800" lvl="2" indent="-342900">
              <a:buFont typeface="Wingdings" pitchFamily="2" charset="2"/>
              <a:buChar char="Ø"/>
            </a:pPr>
            <a:r>
              <a:rPr lang="fr-CA" sz="1700"/>
              <a:t>Apparition des affections opportunistes</a:t>
            </a:r>
          </a:p>
        </p:txBody>
      </p:sp>
    </p:spTree>
    <p:extLst>
      <p:ext uri="{BB962C8B-B14F-4D97-AF65-F5344CB8AC3E}">
        <p14:creationId xmlns:p14="http://schemas.microsoft.com/office/powerpoint/2010/main" val="60023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oint d’exclamation sur un arrière-plan jaune">
            <a:extLst>
              <a:ext uri="{FF2B5EF4-FFF2-40B4-BE49-F238E27FC236}">
                <a16:creationId xmlns:a16="http://schemas.microsoft.com/office/drawing/2014/main" id="{5D82C08E-02C4-CC56-CC91-E6BBBEA2F0F0}"/>
              </a:ext>
            </a:extLst>
          </p:cNvPr>
          <p:cNvPicPr>
            <a:picLocks noChangeAspect="1"/>
          </p:cNvPicPr>
          <p:nvPr/>
        </p:nvPicPr>
        <p:blipFill rotWithShape="1">
          <a:blip r:embed="rId3"/>
          <a:srcRect l="37422" r="24502"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pPr marL="525780" indent="-457200">
              <a:buFont typeface="+mj-lt"/>
              <a:buAutoNum type="arabicPeriod" startAt="4"/>
            </a:pPr>
            <a:r>
              <a:rPr lang="fr-CA" sz="1700" b="1"/>
              <a:t> </a:t>
            </a:r>
            <a:r>
              <a:rPr lang="fr-CA" sz="1700" u="sng"/>
              <a:t>SIDA</a:t>
            </a:r>
          </a:p>
          <a:p>
            <a:pPr marL="525780" indent="-457200">
              <a:buFont typeface="+mj-lt"/>
              <a:buAutoNum type="arabicPeriod" startAt="4"/>
            </a:pPr>
            <a:endParaRPr lang="fr-CA" sz="1700" u="sng"/>
          </a:p>
          <a:p>
            <a:pPr lvl="1"/>
            <a:r>
              <a:rPr lang="fr-CA" sz="1700"/>
              <a:t>Forme avancée de l’infection par le V.I.H.</a:t>
            </a:r>
          </a:p>
          <a:p>
            <a:pPr lvl="1"/>
            <a:endParaRPr lang="fr-CA" sz="1700"/>
          </a:p>
          <a:p>
            <a:pPr marL="365760" lvl="1" indent="0">
              <a:buNone/>
            </a:pPr>
            <a:r>
              <a:rPr lang="fr-CA" sz="1700" u="sng"/>
              <a:t>Manifestations cliniques</a:t>
            </a:r>
          </a:p>
          <a:p>
            <a:pPr marL="365760" lvl="1" indent="0">
              <a:buNone/>
            </a:pPr>
            <a:endParaRPr lang="fr-CA" sz="1700" b="1" u="sng"/>
          </a:p>
          <a:p>
            <a:pPr lvl="1">
              <a:buFont typeface="Wingdings" pitchFamily="2" charset="2"/>
              <a:buChar char="Ø"/>
            </a:pPr>
            <a:r>
              <a:rPr lang="fr-CA" sz="1700"/>
              <a:t>Augmentation des symptômes de la phase précédente</a:t>
            </a:r>
          </a:p>
          <a:p>
            <a:pPr lvl="1">
              <a:buFont typeface="Wingdings" pitchFamily="2" charset="2"/>
              <a:buChar char="Ø"/>
            </a:pPr>
            <a:r>
              <a:rPr lang="fr-CA" sz="1700"/>
              <a:t>Voir par système (p. 56, guide CÉMEQ)</a:t>
            </a:r>
          </a:p>
        </p:txBody>
      </p:sp>
    </p:spTree>
    <p:extLst>
      <p:ext uri="{BB962C8B-B14F-4D97-AF65-F5344CB8AC3E}">
        <p14:creationId xmlns:p14="http://schemas.microsoft.com/office/powerpoint/2010/main" val="22269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angée d'échantillons pour les tests médicaux">
            <a:extLst>
              <a:ext uri="{FF2B5EF4-FFF2-40B4-BE49-F238E27FC236}">
                <a16:creationId xmlns:a16="http://schemas.microsoft.com/office/drawing/2014/main" id="{FB97DB71-5A36-3F39-441A-744242A3153A}"/>
              </a:ext>
            </a:extLst>
          </p:cNvPr>
          <p:cNvPicPr>
            <a:picLocks noChangeAspect="1"/>
          </p:cNvPicPr>
          <p:nvPr/>
        </p:nvPicPr>
        <p:blipFill rotWithShape="1">
          <a:blip r:embed="rId3"/>
          <a:srcRect l="54463" r="7461"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a:t>Soins ou traitements</a:t>
            </a:r>
          </a:p>
          <a:p>
            <a:endParaRPr lang="fr-CA" sz="1700" b="1" u="sng"/>
          </a:p>
          <a:p>
            <a:pPr lvl="1">
              <a:buFont typeface="Wingdings" pitchFamily="2" charset="2"/>
              <a:buChar char="Ø"/>
            </a:pPr>
            <a:endParaRPr lang="fr-CA" sz="1700"/>
          </a:p>
          <a:p>
            <a:pPr lvl="1">
              <a:buFont typeface="Wingdings" pitchFamily="2" charset="2"/>
              <a:buChar char="Ø"/>
            </a:pPr>
            <a:r>
              <a:rPr lang="fr-CA" sz="1700"/>
              <a:t>Aucun traitement n’existe pour guérir l’infection par V.I.H. et empêcher sa progression vers le SIDA</a:t>
            </a:r>
          </a:p>
          <a:p>
            <a:pPr lvl="1">
              <a:buFont typeface="Wingdings" pitchFamily="2" charset="2"/>
              <a:buChar char="Ø"/>
            </a:pPr>
            <a:endParaRPr lang="fr-CA" sz="1700"/>
          </a:p>
          <a:p>
            <a:pPr marL="365760" lvl="1" indent="0">
              <a:buNone/>
            </a:pPr>
            <a:r>
              <a:rPr lang="fr-CA" sz="1700"/>
              <a:t> </a:t>
            </a:r>
          </a:p>
        </p:txBody>
      </p:sp>
    </p:spTree>
    <p:extLst>
      <p:ext uri="{BB962C8B-B14F-4D97-AF65-F5344CB8AC3E}">
        <p14:creationId xmlns:p14="http://schemas.microsoft.com/office/powerpoint/2010/main" val="19862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ilules colorées empilées pour créer un graphique à barres">
            <a:extLst>
              <a:ext uri="{FF2B5EF4-FFF2-40B4-BE49-F238E27FC236}">
                <a16:creationId xmlns:a16="http://schemas.microsoft.com/office/drawing/2014/main" id="{D6E092C9-3D10-55E8-981D-D37ECD72923B}"/>
              </a:ext>
            </a:extLst>
          </p:cNvPr>
          <p:cNvPicPr>
            <a:picLocks noChangeAspect="1"/>
          </p:cNvPicPr>
          <p:nvPr/>
        </p:nvPicPr>
        <p:blipFill rotWithShape="1">
          <a:blip r:embed="rId3"/>
          <a:srcRect l="42087" r="23011"/>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a:t>Suite</a:t>
            </a:r>
            <a:r>
              <a:rPr lang="fr-CA" sz="1700"/>
              <a:t>…</a:t>
            </a:r>
          </a:p>
          <a:p>
            <a:endParaRPr lang="fr-CA" sz="1700" b="1" u="sng"/>
          </a:p>
          <a:p>
            <a:pPr lvl="1">
              <a:buFont typeface="Wingdings" pitchFamily="2" charset="2"/>
              <a:buChar char="Ø"/>
            </a:pPr>
            <a:r>
              <a:rPr lang="fr-CA" sz="1700"/>
              <a:t>Cependant, la médication peut aider à</a:t>
            </a:r>
          </a:p>
          <a:p>
            <a:pPr lvl="1">
              <a:buFont typeface="Wingdings" pitchFamily="2" charset="2"/>
              <a:buChar char="Ø"/>
            </a:pPr>
            <a:endParaRPr lang="fr-CA" sz="1700"/>
          </a:p>
          <a:p>
            <a:pPr lvl="2">
              <a:buFont typeface="Wingdings" pitchFamily="2" charset="2"/>
              <a:buChar char="ü"/>
            </a:pPr>
            <a:r>
              <a:rPr lang="fr-CA" sz="1700"/>
              <a:t>Ralentir l’évolution de la maladie</a:t>
            </a:r>
          </a:p>
          <a:p>
            <a:pPr lvl="2">
              <a:buFont typeface="Wingdings" pitchFamily="2" charset="2"/>
              <a:buChar char="ü"/>
            </a:pPr>
            <a:r>
              <a:rPr lang="fr-CA" sz="1700"/>
              <a:t>Prévenir et maîtriser les infections opportunistes</a:t>
            </a:r>
          </a:p>
          <a:p>
            <a:pPr lvl="2">
              <a:buFont typeface="Wingdings" pitchFamily="2" charset="2"/>
              <a:buChar char="ü"/>
            </a:pPr>
            <a:r>
              <a:rPr lang="fr-CA" sz="1700"/>
              <a:t>Retarder l’apparition du SIDA</a:t>
            </a:r>
          </a:p>
          <a:p>
            <a:pPr lvl="2">
              <a:buFont typeface="Wingdings" pitchFamily="2" charset="2"/>
              <a:buChar char="ü"/>
            </a:pPr>
            <a:r>
              <a:rPr lang="fr-CA" sz="1700"/>
              <a:t>Améliorer les conditions de vie des personnes infectées </a:t>
            </a:r>
          </a:p>
        </p:txBody>
      </p:sp>
    </p:spTree>
    <p:extLst>
      <p:ext uri="{BB962C8B-B14F-4D97-AF65-F5344CB8AC3E}">
        <p14:creationId xmlns:p14="http://schemas.microsoft.com/office/powerpoint/2010/main" val="69540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astilles et comprimés assortis">
            <a:extLst>
              <a:ext uri="{FF2B5EF4-FFF2-40B4-BE49-F238E27FC236}">
                <a16:creationId xmlns:a16="http://schemas.microsoft.com/office/drawing/2014/main" id="{E351F443-305A-2612-94C3-33491FF52969}"/>
              </a:ext>
            </a:extLst>
          </p:cNvPr>
          <p:cNvPicPr>
            <a:picLocks noChangeAspect="1"/>
          </p:cNvPicPr>
          <p:nvPr/>
        </p:nvPicPr>
        <p:blipFill rotWithShape="1">
          <a:blip r:embed="rId3"/>
          <a:srcRect l="36162" r="29951"/>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a:t>Médicaments </a:t>
            </a:r>
          </a:p>
          <a:p>
            <a:endParaRPr lang="fr-CA" sz="1700" u="sng"/>
          </a:p>
          <a:p>
            <a:pPr marL="68580" indent="0">
              <a:buNone/>
            </a:pPr>
            <a:endParaRPr lang="fr-CA" sz="1700" u="sng"/>
          </a:p>
          <a:p>
            <a:pPr lvl="1">
              <a:buFont typeface="Wingdings" pitchFamily="2" charset="2"/>
              <a:buChar char="Ø"/>
            </a:pPr>
            <a:r>
              <a:rPr lang="fr-CA" sz="1700"/>
              <a:t>Le traitement est complexe dû aux nombreux effets secondaires et des multiples interactions médicamenteuses</a:t>
            </a:r>
          </a:p>
          <a:p>
            <a:pPr lvl="1">
              <a:buFont typeface="Wingdings" pitchFamily="2" charset="2"/>
              <a:buChar char="Ø"/>
            </a:pPr>
            <a:endParaRPr lang="fr-CA" sz="1700"/>
          </a:p>
          <a:p>
            <a:pPr lvl="1">
              <a:buFont typeface="Wingdings" pitchFamily="2" charset="2"/>
              <a:buChar char="Ø"/>
            </a:pPr>
            <a:endParaRPr lang="fr-CA" sz="1700"/>
          </a:p>
        </p:txBody>
      </p:sp>
    </p:spTree>
    <p:extLst>
      <p:ext uri="{BB962C8B-B14F-4D97-AF65-F5344CB8AC3E}">
        <p14:creationId xmlns:p14="http://schemas.microsoft.com/office/powerpoint/2010/main" val="49096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angée d'échantillons pour les tests médicaux">
            <a:extLst>
              <a:ext uri="{FF2B5EF4-FFF2-40B4-BE49-F238E27FC236}">
                <a16:creationId xmlns:a16="http://schemas.microsoft.com/office/drawing/2014/main" id="{58439475-CA47-1373-76A7-345166D690E9}"/>
              </a:ext>
            </a:extLst>
          </p:cNvPr>
          <p:cNvPicPr>
            <a:picLocks noChangeAspect="1"/>
          </p:cNvPicPr>
          <p:nvPr/>
        </p:nvPicPr>
        <p:blipFill rotWithShape="1">
          <a:blip r:embed="rId3"/>
          <a:srcRect l="54463" r="7461"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a:t>Médicaments / classes</a:t>
            </a:r>
          </a:p>
          <a:p>
            <a:endParaRPr lang="fr-CA" sz="1700" u="sng"/>
          </a:p>
          <a:p>
            <a:pPr lvl="1">
              <a:buFont typeface="Wingdings" pitchFamily="2" charset="2"/>
              <a:buChar char="Ø"/>
            </a:pPr>
            <a:r>
              <a:rPr lang="fr-CA" sz="1700"/>
              <a:t>Agents antiviraux (trithérapie)</a:t>
            </a:r>
          </a:p>
          <a:p>
            <a:pPr lvl="1">
              <a:buFont typeface="Wingdings" pitchFamily="2" charset="2"/>
              <a:buChar char="Ø"/>
            </a:pPr>
            <a:r>
              <a:rPr lang="fr-CA" sz="1700"/>
              <a:t>ATB</a:t>
            </a:r>
          </a:p>
          <a:p>
            <a:pPr lvl="1">
              <a:buFont typeface="Wingdings" pitchFamily="2" charset="2"/>
              <a:buChar char="Ø"/>
            </a:pPr>
            <a:r>
              <a:rPr lang="fr-CA" sz="1700"/>
              <a:t>Antifongiques</a:t>
            </a:r>
          </a:p>
          <a:p>
            <a:pPr lvl="1">
              <a:buFont typeface="Wingdings" pitchFamily="2" charset="2"/>
              <a:buChar char="Ø"/>
            </a:pPr>
            <a:r>
              <a:rPr lang="fr-CA" sz="1700"/>
              <a:t>Antiparasitaires</a:t>
            </a:r>
          </a:p>
          <a:p>
            <a:pPr lvl="1">
              <a:buFont typeface="Wingdings" pitchFamily="2" charset="2"/>
              <a:buChar char="Ø"/>
            </a:pPr>
            <a:r>
              <a:rPr lang="fr-CA" sz="1700"/>
              <a:t>Anxiolytiques</a:t>
            </a:r>
          </a:p>
          <a:p>
            <a:pPr lvl="1">
              <a:buFont typeface="Wingdings" pitchFamily="2" charset="2"/>
              <a:buChar char="Ø"/>
            </a:pPr>
            <a:r>
              <a:rPr lang="fr-CA" sz="1700"/>
              <a:t>Antalgiques</a:t>
            </a:r>
          </a:p>
          <a:p>
            <a:pPr lvl="1">
              <a:buFont typeface="Wingdings" pitchFamily="2" charset="2"/>
              <a:buChar char="Ø"/>
            </a:pPr>
            <a:r>
              <a:rPr lang="fr-CA" sz="1700"/>
              <a:t>Antidiarrhéiques</a:t>
            </a:r>
          </a:p>
          <a:p>
            <a:pPr lvl="1">
              <a:buFont typeface="Wingdings" pitchFamily="2" charset="2"/>
              <a:buChar char="Ø"/>
            </a:pPr>
            <a:r>
              <a:rPr lang="fr-CA" sz="1700"/>
              <a:t>Antiémétiques </a:t>
            </a:r>
          </a:p>
          <a:p>
            <a:pPr lvl="1">
              <a:buFont typeface="Wingdings" pitchFamily="2" charset="2"/>
              <a:buChar char="Ø"/>
            </a:pPr>
            <a:endParaRPr lang="fr-CA" sz="1700"/>
          </a:p>
        </p:txBody>
      </p:sp>
    </p:spTree>
    <p:extLst>
      <p:ext uri="{BB962C8B-B14F-4D97-AF65-F5344CB8AC3E}">
        <p14:creationId xmlns:p14="http://schemas.microsoft.com/office/powerpoint/2010/main" val="146207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Stockage et fabrication de vaccins">
            <a:extLst>
              <a:ext uri="{FF2B5EF4-FFF2-40B4-BE49-F238E27FC236}">
                <a16:creationId xmlns:a16="http://schemas.microsoft.com/office/drawing/2014/main" id="{8941D8ED-9774-FE78-8B6E-71A2ACC02E73}"/>
              </a:ext>
            </a:extLst>
          </p:cNvPr>
          <p:cNvPicPr>
            <a:picLocks noChangeAspect="1"/>
          </p:cNvPicPr>
          <p:nvPr/>
        </p:nvPicPr>
        <p:blipFill rotWithShape="1">
          <a:blip r:embed="rId3"/>
          <a:srcRect l="37465" r="28647"/>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a:t>Médication</a:t>
            </a:r>
          </a:p>
          <a:p>
            <a:endParaRPr lang="fr-CA" sz="1700" u="sng"/>
          </a:p>
          <a:p>
            <a:pPr lvl="1">
              <a:buFont typeface="Wingdings" pitchFamily="2" charset="2"/>
              <a:buChar char="Ø"/>
            </a:pPr>
            <a:r>
              <a:rPr lang="fr-CA" sz="1700"/>
              <a:t>Le traitement antiviral et anti-infectieux du SIDA on eu pour conséquence l’apparition de nouvelles souches du VIH résistantes au traitement</a:t>
            </a:r>
          </a:p>
        </p:txBody>
      </p:sp>
    </p:spTree>
    <p:extLst>
      <p:ext uri="{BB962C8B-B14F-4D97-AF65-F5344CB8AC3E}">
        <p14:creationId xmlns:p14="http://schemas.microsoft.com/office/powerpoint/2010/main" val="63198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4" name="Picture 13">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6" name="Rectangle 15">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24" name="Rectangle 23">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28" name="Rectangle 27">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589A2053-6B85-169E-D12F-DFFC24324E7C}"/>
              </a:ext>
            </a:extLst>
          </p:cNvPr>
          <p:cNvSpPr>
            <a:spLocks noGrp="1"/>
          </p:cNvSpPr>
          <p:nvPr>
            <p:ph type="title"/>
          </p:nvPr>
        </p:nvSpPr>
        <p:spPr>
          <a:xfrm>
            <a:off x="510241" y="2063262"/>
            <a:ext cx="2804459" cy="2661138"/>
          </a:xfrm>
        </p:spPr>
        <p:txBody>
          <a:bodyPr vert="horz" lIns="91440" tIns="45720" rIns="91440" bIns="45720" rtlCol="0" anchor="ctr">
            <a:normAutofit/>
          </a:bodyPr>
          <a:lstStyle/>
          <a:p>
            <a:pPr algn="r"/>
            <a:r>
              <a:rPr lang="en-US" sz="2200" b="1"/>
              <a:t>AIDE À L’APPRENTISSAGE #1</a:t>
            </a:r>
            <a:endParaRPr lang="en-US" sz="2200"/>
          </a:p>
        </p:txBody>
      </p:sp>
      <p:sp>
        <p:nvSpPr>
          <p:cNvPr id="3" name="Espace réservé du contenu 2">
            <a:extLst>
              <a:ext uri="{FF2B5EF4-FFF2-40B4-BE49-F238E27FC236}">
                <a16:creationId xmlns:a16="http://schemas.microsoft.com/office/drawing/2014/main" id="{6B5D6711-FB11-8450-2A9D-CC535FA55E99}"/>
              </a:ext>
            </a:extLst>
          </p:cNvPr>
          <p:cNvSpPr>
            <a:spLocks noGrp="1"/>
          </p:cNvSpPr>
          <p:nvPr>
            <p:ph sz="quarter" idx="13"/>
          </p:nvPr>
        </p:nvSpPr>
        <p:spPr>
          <a:xfrm>
            <a:off x="510242" y="5101298"/>
            <a:ext cx="2804458" cy="1116622"/>
          </a:xfrm>
        </p:spPr>
        <p:txBody>
          <a:bodyPr vert="horz" lIns="91440" tIns="45720" rIns="91440" bIns="45720" rtlCol="0">
            <a:normAutofit/>
          </a:bodyPr>
          <a:lstStyle/>
          <a:p>
            <a:pPr marL="0" indent="0" algn="r">
              <a:buNone/>
            </a:pPr>
            <a:r>
              <a:rPr lang="en-US" sz="1600"/>
              <a:t>VOUS DEVEZ VÉRIFIER AVEC L’ENSEIGNANT LA MARCHE À SUIVRE AFIN D’EFFECTUER L’AIDE À L’APPRENTISSAGE </a:t>
            </a:r>
          </a:p>
        </p:txBody>
      </p:sp>
      <p:pic>
        <p:nvPicPr>
          <p:cNvPr id="5" name="Picture 2">
            <a:extLst>
              <a:ext uri="{FF2B5EF4-FFF2-40B4-BE49-F238E27FC236}">
                <a16:creationId xmlns:a16="http://schemas.microsoft.com/office/drawing/2014/main" id="{C5EBD18B-D2F3-1E70-3036-3D797E73C4F0}"/>
              </a:ext>
            </a:extLst>
          </p:cNvPr>
          <p:cNvPicPr>
            <a:picLocks noGrp="1" noChangeAspect="1" noChangeArrowheads="1"/>
          </p:cNvPicPr>
          <p:nvPr>
            <p:ph sz="quarter" idx="14"/>
          </p:nvPr>
        </p:nvPicPr>
        <p:blipFill>
          <a:blip r:embed="rId6">
            <a:extLst>
              <a:ext uri="{28A0092B-C50C-407E-A947-70E740481C1C}">
                <a14:useLocalDpi xmlns:a14="http://schemas.microsoft.com/office/drawing/2010/main" val="0"/>
              </a:ext>
            </a:extLst>
          </a:blip>
          <a:stretch>
            <a:fillRect/>
          </a:stretch>
        </p:blipFill>
        <p:spPr bwMode="auto">
          <a:xfrm>
            <a:off x="3963454" y="1866605"/>
            <a:ext cx="4695722" cy="3124789"/>
          </a:xfrm>
          <a:prstGeom prst="rect">
            <a:avLst/>
          </a:prstGeom>
          <a:solidFill>
            <a:schemeClr val="accent1"/>
          </a:solid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27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lante poussant dans une fissure de béton">
            <a:extLst>
              <a:ext uri="{FF2B5EF4-FFF2-40B4-BE49-F238E27FC236}">
                <a16:creationId xmlns:a16="http://schemas.microsoft.com/office/drawing/2014/main" id="{1DDBFA42-2DE7-A269-C7CC-73279079D3CA}"/>
              </a:ext>
            </a:extLst>
          </p:cNvPr>
          <p:cNvPicPr>
            <a:picLocks noChangeAspect="1"/>
          </p:cNvPicPr>
          <p:nvPr/>
        </p:nvPicPr>
        <p:blipFill rotWithShape="1">
          <a:blip r:embed="rId3"/>
          <a:srcRect l="23739" r="42374"/>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a:t>Médications</a:t>
            </a:r>
          </a:p>
          <a:p>
            <a:endParaRPr lang="fr-CA" sz="1700" u="sng"/>
          </a:p>
          <a:p>
            <a:pPr lvl="1">
              <a:buFont typeface="Wingdings" pitchFamily="2" charset="2"/>
              <a:buChar char="Ø"/>
            </a:pPr>
            <a:r>
              <a:rPr lang="fr-CA" sz="1700"/>
              <a:t>Causes des arrêts de traitements</a:t>
            </a:r>
          </a:p>
          <a:p>
            <a:pPr lvl="1">
              <a:buFont typeface="Wingdings" pitchFamily="2" charset="2"/>
              <a:buChar char="Ø"/>
            </a:pPr>
            <a:endParaRPr lang="fr-CA" sz="1700"/>
          </a:p>
          <a:p>
            <a:pPr lvl="2">
              <a:buFont typeface="Wingdings" pitchFamily="2" charset="2"/>
              <a:buChar char="ü"/>
            </a:pPr>
            <a:r>
              <a:rPr lang="fr-CA" sz="1700"/>
              <a:t>Effets secondaires multiples</a:t>
            </a:r>
          </a:p>
          <a:p>
            <a:pPr lvl="2">
              <a:buFont typeface="Wingdings" pitchFamily="2" charset="2"/>
              <a:buChar char="ü"/>
            </a:pPr>
            <a:r>
              <a:rPr lang="fr-CA" sz="1700"/>
              <a:t>Manque de soutien émotionnel</a:t>
            </a:r>
          </a:p>
          <a:p>
            <a:pPr lvl="2">
              <a:buFont typeface="Wingdings" pitchFamily="2" charset="2"/>
              <a:buChar char="ü"/>
            </a:pPr>
            <a:r>
              <a:rPr lang="fr-CA" sz="1700"/>
              <a:t>Difficulté d’organiser sa vie en fonction des traitements</a:t>
            </a:r>
          </a:p>
          <a:p>
            <a:pPr lvl="2">
              <a:buFont typeface="Wingdings" pitchFamily="2" charset="2"/>
              <a:buChar char="ü"/>
            </a:pPr>
            <a:r>
              <a:rPr lang="fr-CA" sz="1700"/>
              <a:t>Précarité sociale</a:t>
            </a:r>
          </a:p>
          <a:p>
            <a:pPr lvl="2">
              <a:buFont typeface="Wingdings" pitchFamily="2" charset="2"/>
              <a:buChar char="ü"/>
            </a:pPr>
            <a:r>
              <a:rPr lang="fr-CA" sz="1700"/>
              <a:t>Manque de ressources financières</a:t>
            </a:r>
          </a:p>
        </p:txBody>
      </p:sp>
    </p:spTree>
    <p:extLst>
      <p:ext uri="{BB962C8B-B14F-4D97-AF65-F5344CB8AC3E}">
        <p14:creationId xmlns:p14="http://schemas.microsoft.com/office/powerpoint/2010/main" val="57164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Section transversale d’une tige de plante au microscope">
            <a:extLst>
              <a:ext uri="{FF2B5EF4-FFF2-40B4-BE49-F238E27FC236}">
                <a16:creationId xmlns:a16="http://schemas.microsoft.com/office/drawing/2014/main" id="{2A0CD10B-030A-74F8-C6E4-CF829938BB96}"/>
              </a:ext>
            </a:extLst>
          </p:cNvPr>
          <p:cNvPicPr>
            <a:picLocks noChangeAspect="1"/>
          </p:cNvPicPr>
          <p:nvPr/>
        </p:nvPicPr>
        <p:blipFill rotWithShape="1">
          <a:blip r:embed="rId3"/>
          <a:srcRect l="37667" r="28446"/>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Cancer </a:t>
            </a:r>
          </a:p>
          <a:p>
            <a:endParaRPr lang="fr-CA" sz="1700" b="1" u="sng"/>
          </a:p>
          <a:p>
            <a:pPr lvl="1">
              <a:buFont typeface="Wingdings" pitchFamily="2" charset="2"/>
              <a:buChar char="Ø"/>
            </a:pPr>
            <a:r>
              <a:rPr lang="fr-CA" sz="1700"/>
              <a:t>Des cellules forment une tumeur maligne qui peuvent entraîner la formation de </a:t>
            </a:r>
            <a:r>
              <a:rPr lang="fr-CA" sz="1700" b="1"/>
              <a:t>métastases</a:t>
            </a:r>
          </a:p>
          <a:p>
            <a:pPr lvl="1">
              <a:buFont typeface="Wingdings" pitchFamily="2" charset="2"/>
              <a:buChar char="Ø"/>
            </a:pPr>
            <a:endParaRPr lang="fr-CA" sz="1700" b="1"/>
          </a:p>
          <a:p>
            <a:pPr lvl="1">
              <a:buFont typeface="Wingdings" pitchFamily="2" charset="2"/>
              <a:buChar char="Ø"/>
            </a:pPr>
            <a:r>
              <a:rPr lang="fr-CA" sz="1700"/>
              <a:t>Touche des gens de tous âges</a:t>
            </a:r>
          </a:p>
          <a:p>
            <a:pPr lvl="1">
              <a:buFont typeface="Wingdings" pitchFamily="2" charset="2"/>
              <a:buChar char="Ø"/>
            </a:pPr>
            <a:endParaRPr lang="fr-CA" sz="1700"/>
          </a:p>
          <a:p>
            <a:pPr lvl="1">
              <a:buFont typeface="Wingdings" pitchFamily="2" charset="2"/>
              <a:buChar char="Ø"/>
            </a:pPr>
            <a:r>
              <a:rPr lang="fr-CA" sz="1700"/>
              <a:t>Peut apparaître dans n’importe quel tissu ou organe</a:t>
            </a:r>
          </a:p>
          <a:p>
            <a:pPr lvl="1">
              <a:buFont typeface="Wingdings" pitchFamily="2" charset="2"/>
              <a:buChar char="Ø"/>
            </a:pPr>
            <a:endParaRPr lang="fr-CA" sz="1700"/>
          </a:p>
        </p:txBody>
      </p:sp>
    </p:spTree>
    <p:extLst>
      <p:ext uri="{BB962C8B-B14F-4D97-AF65-F5344CB8AC3E}">
        <p14:creationId xmlns:p14="http://schemas.microsoft.com/office/powerpoint/2010/main" val="9535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Section transversale d’une tige de plante au microscope">
            <a:extLst>
              <a:ext uri="{FF2B5EF4-FFF2-40B4-BE49-F238E27FC236}">
                <a16:creationId xmlns:a16="http://schemas.microsoft.com/office/drawing/2014/main" id="{A7649536-3641-7756-8F2C-1BA270A3B330}"/>
              </a:ext>
            </a:extLst>
          </p:cNvPr>
          <p:cNvPicPr>
            <a:picLocks noChangeAspect="1"/>
          </p:cNvPicPr>
          <p:nvPr/>
        </p:nvPicPr>
        <p:blipFill rotWithShape="1">
          <a:blip r:embed="rId3"/>
          <a:srcRect l="37667" r="28446"/>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Cancer</a:t>
            </a:r>
          </a:p>
          <a:p>
            <a:endParaRPr lang="fr-CA" sz="1700" b="1" u="sng"/>
          </a:p>
          <a:p>
            <a:pPr lvl="1">
              <a:buFont typeface="Wingdings" pitchFamily="2" charset="2"/>
              <a:buChar char="Ø"/>
            </a:pPr>
            <a:r>
              <a:rPr lang="fr-CA" sz="1700"/>
              <a:t>Les cellules se reproduisent par duplication de l’ADN à partir des </a:t>
            </a:r>
            <a:r>
              <a:rPr lang="fr-CA" sz="1700" b="1"/>
              <a:t>cellules souches</a:t>
            </a:r>
          </a:p>
          <a:p>
            <a:pPr lvl="1">
              <a:buFont typeface="Wingdings" pitchFamily="2" charset="2"/>
              <a:buChar char="Ø"/>
            </a:pPr>
            <a:endParaRPr lang="fr-CA" sz="1700" b="1"/>
          </a:p>
          <a:p>
            <a:pPr lvl="1">
              <a:buFont typeface="Wingdings" pitchFamily="2" charset="2"/>
              <a:buChar char="Ø"/>
            </a:pPr>
            <a:r>
              <a:rPr lang="fr-CA" sz="1700"/>
              <a:t>On ne sait pas pourquoi, mais il y a parfois, un changement dans le processus de duplication et le corps n’arrive pas toujours à détruire ces cellules qui forment des tumeurs </a:t>
            </a:r>
            <a:r>
              <a:rPr lang="fr-CA" sz="1700" b="1"/>
              <a:t>malignes </a:t>
            </a:r>
            <a:r>
              <a:rPr lang="fr-CA" sz="1700"/>
              <a:t>ou </a:t>
            </a:r>
            <a:r>
              <a:rPr lang="fr-CA" sz="1700" b="1"/>
              <a:t>bénignes</a:t>
            </a:r>
            <a:r>
              <a:rPr lang="fr-CA" sz="1700"/>
              <a:t> </a:t>
            </a:r>
          </a:p>
        </p:txBody>
      </p:sp>
    </p:spTree>
    <p:extLst>
      <p:ext uri="{BB962C8B-B14F-4D97-AF65-F5344CB8AC3E}">
        <p14:creationId xmlns:p14="http://schemas.microsoft.com/office/powerpoint/2010/main" val="410028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2063262"/>
            <a:ext cx="2804460" cy="2661052"/>
          </a:xfrm>
        </p:spPr>
        <p:txBody>
          <a:bodyPr>
            <a:normAutofit/>
          </a:bodyPr>
          <a:lstStyle/>
          <a:p>
            <a:pPr algn="r"/>
            <a:r>
              <a:rPr lang="fr-CA" sz="2700" b="1">
                <a:solidFill>
                  <a:srgbClr val="FFFFFF"/>
                </a:solidFill>
              </a:rPr>
              <a:t>TERMINOLOGIES</a:t>
            </a:r>
          </a:p>
        </p:txBody>
      </p:sp>
      <p:sp>
        <p:nvSpPr>
          <p:cNvPr id="3" name="Espace réservé du contenu 2"/>
          <p:cNvSpPr>
            <a:spLocks noGrp="1"/>
          </p:cNvSpPr>
          <p:nvPr>
            <p:ph idx="1"/>
          </p:nvPr>
        </p:nvSpPr>
        <p:spPr>
          <a:xfrm>
            <a:off x="3965996" y="661106"/>
            <a:ext cx="4693021" cy="5503101"/>
          </a:xfrm>
        </p:spPr>
        <p:txBody>
          <a:bodyPr anchor="ctr">
            <a:normAutofit/>
          </a:bodyPr>
          <a:lstStyle/>
          <a:p>
            <a:r>
              <a:rPr lang="fr-CA" sz="1700" u="sng">
                <a:solidFill>
                  <a:srgbClr val="FFFFFF"/>
                </a:solidFill>
              </a:rPr>
              <a:t>Métastases </a:t>
            </a:r>
          </a:p>
          <a:p>
            <a:pPr marL="68580" indent="0">
              <a:buNone/>
            </a:pPr>
            <a:endParaRPr lang="fr-CA" sz="1700" u="sng">
              <a:solidFill>
                <a:srgbClr val="FFFFFF"/>
              </a:solidFill>
            </a:endParaRPr>
          </a:p>
          <a:p>
            <a:pPr marL="68580" indent="0">
              <a:buNone/>
            </a:pPr>
            <a:r>
              <a:rPr lang="fr-CA" sz="1700">
                <a:solidFill>
                  <a:srgbClr val="FFFFFF"/>
                </a:solidFill>
              </a:rPr>
              <a:t>Cellule se détachant de la tumeur originelle pour proliférer à distance et voyage par voie sanguine ou lymphatique </a:t>
            </a:r>
            <a:endParaRPr lang="fr-CA" sz="1700" u="sng">
              <a:solidFill>
                <a:srgbClr val="FFFFFF"/>
              </a:solidFill>
            </a:endParaRPr>
          </a:p>
          <a:p>
            <a:endParaRPr lang="fr-CA" sz="1700" u="sng">
              <a:solidFill>
                <a:srgbClr val="FFFFFF"/>
              </a:solidFill>
            </a:endParaRPr>
          </a:p>
          <a:p>
            <a:r>
              <a:rPr lang="fr-CA" sz="1700" u="sng">
                <a:solidFill>
                  <a:srgbClr val="FFFFFF"/>
                </a:solidFill>
              </a:rPr>
              <a:t>Cellules souches </a:t>
            </a:r>
          </a:p>
          <a:p>
            <a:pPr marL="68580" indent="0">
              <a:buNone/>
            </a:pPr>
            <a:endParaRPr lang="fr-CA" sz="1700" u="sng">
              <a:solidFill>
                <a:srgbClr val="FFFFFF"/>
              </a:solidFill>
            </a:endParaRPr>
          </a:p>
          <a:p>
            <a:pPr marL="68580" indent="0">
              <a:buNone/>
            </a:pPr>
            <a:r>
              <a:rPr lang="fr-CA" sz="1700">
                <a:solidFill>
                  <a:srgbClr val="FFFFFF"/>
                </a:solidFill>
              </a:rPr>
              <a:t>Cellules qui reproduisent d’autres cellules tel un photocopieur</a:t>
            </a:r>
          </a:p>
          <a:p>
            <a:endParaRPr lang="fr-CA" sz="1700" u="sng">
              <a:solidFill>
                <a:srgbClr val="FFFFFF"/>
              </a:solidFill>
            </a:endParaRPr>
          </a:p>
        </p:txBody>
      </p:sp>
    </p:spTree>
    <p:extLst>
      <p:ext uri="{BB962C8B-B14F-4D97-AF65-F5344CB8AC3E}">
        <p14:creationId xmlns:p14="http://schemas.microsoft.com/office/powerpoint/2010/main" val="113626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2063262"/>
            <a:ext cx="2804460" cy="2661052"/>
          </a:xfrm>
        </p:spPr>
        <p:txBody>
          <a:bodyPr>
            <a:normAutofit/>
          </a:bodyPr>
          <a:lstStyle/>
          <a:p>
            <a:pPr algn="r"/>
            <a:r>
              <a:rPr lang="fr-CA" sz="2700" b="1">
                <a:solidFill>
                  <a:srgbClr val="FFFFFF"/>
                </a:solidFill>
              </a:rPr>
              <a:t>TERMINOLOGIES</a:t>
            </a:r>
            <a:endParaRPr lang="fr-CA" sz="2700">
              <a:solidFill>
                <a:srgbClr val="FFFFFF"/>
              </a:solidFill>
            </a:endParaRPr>
          </a:p>
        </p:txBody>
      </p:sp>
      <p:sp>
        <p:nvSpPr>
          <p:cNvPr id="3" name="Espace réservé du contenu 2"/>
          <p:cNvSpPr>
            <a:spLocks noGrp="1"/>
          </p:cNvSpPr>
          <p:nvPr>
            <p:ph idx="1"/>
          </p:nvPr>
        </p:nvSpPr>
        <p:spPr>
          <a:xfrm>
            <a:off x="3965996" y="661106"/>
            <a:ext cx="4693021" cy="5503101"/>
          </a:xfrm>
        </p:spPr>
        <p:txBody>
          <a:bodyPr anchor="ctr">
            <a:normAutofit/>
          </a:bodyPr>
          <a:lstStyle/>
          <a:p>
            <a:r>
              <a:rPr lang="fr-CA" sz="1700" u="sng">
                <a:solidFill>
                  <a:srgbClr val="FFFFFF"/>
                </a:solidFill>
              </a:rPr>
              <a:t>Bénigne </a:t>
            </a:r>
          </a:p>
          <a:p>
            <a:endParaRPr lang="fr-CA" sz="1700" u="sng">
              <a:solidFill>
                <a:srgbClr val="FFFFFF"/>
              </a:solidFill>
            </a:endParaRPr>
          </a:p>
          <a:p>
            <a:pPr marL="68580" indent="0">
              <a:buNone/>
            </a:pPr>
            <a:r>
              <a:rPr lang="fr-CA" sz="1700">
                <a:solidFill>
                  <a:srgbClr val="FFFFFF"/>
                </a:solidFill>
              </a:rPr>
              <a:t>C’est une tumeur sans gravité, c'est-à-dire ne pouvant donner lieu à des métastases et n'étant pas mortelle </a:t>
            </a:r>
          </a:p>
          <a:p>
            <a:pPr marL="68580" indent="0">
              <a:buNone/>
            </a:pPr>
            <a:r>
              <a:rPr lang="fr-CA" sz="1700">
                <a:solidFill>
                  <a:srgbClr val="FFFFFF"/>
                </a:solidFill>
              </a:rPr>
              <a:t>exemple : verrue</a:t>
            </a:r>
          </a:p>
          <a:p>
            <a:endParaRPr lang="fr-CA" sz="1700" u="sng">
              <a:solidFill>
                <a:srgbClr val="FFFFFF"/>
              </a:solidFill>
            </a:endParaRPr>
          </a:p>
          <a:p>
            <a:r>
              <a:rPr lang="fr-CA" sz="1700" u="sng">
                <a:solidFill>
                  <a:srgbClr val="FFFFFF"/>
                </a:solidFill>
              </a:rPr>
              <a:t>Maligne </a:t>
            </a:r>
          </a:p>
          <a:p>
            <a:endParaRPr lang="fr-CA" sz="1700" u="sng">
              <a:solidFill>
                <a:srgbClr val="FFFFFF"/>
              </a:solidFill>
            </a:endParaRPr>
          </a:p>
          <a:p>
            <a:pPr marL="68580" indent="0">
              <a:buNone/>
            </a:pPr>
            <a:r>
              <a:rPr lang="fr-CA" sz="1700">
                <a:solidFill>
                  <a:srgbClr val="FFFFFF"/>
                </a:solidFill>
              </a:rPr>
              <a:t>C’est une tumeur capable d'envahir et de détruire les structures qui lui sont adjacentes et qui peut s'étendre à distance par le biais de métastases</a:t>
            </a:r>
          </a:p>
          <a:p>
            <a:endParaRPr lang="fr-CA" sz="1700">
              <a:solidFill>
                <a:srgbClr val="FFFFFF"/>
              </a:solidFill>
            </a:endParaRPr>
          </a:p>
        </p:txBody>
      </p:sp>
    </p:spTree>
    <p:extLst>
      <p:ext uri="{BB962C8B-B14F-4D97-AF65-F5344CB8AC3E}">
        <p14:creationId xmlns:p14="http://schemas.microsoft.com/office/powerpoint/2010/main" val="1849184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a:t>IMMUNODÉFICIENCES</a:t>
            </a:r>
            <a:endParaRPr lang="fr-CA" dirty="0"/>
          </a:p>
        </p:txBody>
      </p:sp>
      <p:sp>
        <p:nvSpPr>
          <p:cNvPr id="3" name="Espace réservé du texte 2"/>
          <p:cNvSpPr>
            <a:spLocks noGrp="1"/>
          </p:cNvSpPr>
          <p:nvPr>
            <p:ph type="body" idx="1"/>
          </p:nvPr>
        </p:nvSpPr>
        <p:spPr>
          <a:xfrm>
            <a:off x="916049" y="2033159"/>
            <a:ext cx="3145080" cy="693135"/>
          </a:xfrm>
        </p:spPr>
        <p:txBody>
          <a:bodyPr>
            <a:normAutofit/>
          </a:bodyPr>
          <a:lstStyle/>
          <a:p>
            <a:pPr algn="ctr"/>
            <a:r>
              <a:rPr lang="fr-CA" dirty="0">
                <a:solidFill>
                  <a:schemeClr val="tx1"/>
                </a:solidFill>
              </a:rPr>
              <a:t>TUMEURS MALIGNES</a:t>
            </a:r>
          </a:p>
        </p:txBody>
      </p:sp>
      <p:sp>
        <p:nvSpPr>
          <p:cNvPr id="4" name="Espace réservé du contenu 3"/>
          <p:cNvSpPr>
            <a:spLocks noGrp="1"/>
          </p:cNvSpPr>
          <p:nvPr>
            <p:ph sz="half" idx="2"/>
          </p:nvPr>
        </p:nvSpPr>
        <p:spPr/>
        <p:txBody>
          <a:bodyPr>
            <a:normAutofit fontScale="92500" lnSpcReduction="10000"/>
          </a:bodyPr>
          <a:lstStyle/>
          <a:p>
            <a:r>
              <a:rPr lang="fr-CA" dirty="0"/>
              <a:t>Difforme et différente des cellules et tissus avoisinantes</a:t>
            </a:r>
          </a:p>
          <a:p>
            <a:r>
              <a:rPr lang="fr-CA" dirty="0"/>
              <a:t>Ce développe rapidement</a:t>
            </a:r>
          </a:p>
          <a:p>
            <a:r>
              <a:rPr lang="fr-CA" dirty="0"/>
              <a:t>Sans capsule et non circonscrites et adhérent aux tissus voisins</a:t>
            </a:r>
          </a:p>
        </p:txBody>
      </p:sp>
      <p:sp>
        <p:nvSpPr>
          <p:cNvPr id="5" name="Espace réservé du texte 4"/>
          <p:cNvSpPr>
            <a:spLocks noGrp="1"/>
          </p:cNvSpPr>
          <p:nvPr>
            <p:ph type="body" sz="quarter" idx="3"/>
          </p:nvPr>
        </p:nvSpPr>
        <p:spPr>
          <a:xfrm>
            <a:off x="4282646" y="2034218"/>
            <a:ext cx="3145527" cy="692076"/>
          </a:xfrm>
        </p:spPr>
        <p:txBody>
          <a:bodyPr/>
          <a:lstStyle/>
          <a:p>
            <a:pPr algn="ctr"/>
            <a:r>
              <a:rPr lang="fr-CA" dirty="0">
                <a:solidFill>
                  <a:schemeClr val="tx1"/>
                </a:solidFill>
              </a:rPr>
              <a:t>TUMEURS BÉNIGNES</a:t>
            </a:r>
          </a:p>
        </p:txBody>
      </p:sp>
      <p:sp>
        <p:nvSpPr>
          <p:cNvPr id="6" name="Espace réservé du contenu 5"/>
          <p:cNvSpPr>
            <a:spLocks noGrp="1"/>
          </p:cNvSpPr>
          <p:nvPr>
            <p:ph sz="quarter" idx="4"/>
          </p:nvPr>
        </p:nvSpPr>
        <p:spPr/>
        <p:txBody>
          <a:bodyPr>
            <a:normAutofit fontScale="92500" lnSpcReduction="10000"/>
          </a:bodyPr>
          <a:lstStyle/>
          <a:p>
            <a:r>
              <a:rPr lang="fr-CA" dirty="0"/>
              <a:t>Cellules presque identiques aux tissus voisins</a:t>
            </a:r>
          </a:p>
          <a:p>
            <a:r>
              <a:rPr lang="fr-CA" dirty="0"/>
              <a:t>Se développent lentement</a:t>
            </a:r>
          </a:p>
          <a:p>
            <a:r>
              <a:rPr lang="fr-CA" dirty="0"/>
              <a:t>Encapsulées, circonscrites et bien limitées et n’adhérent pas aux tissus voisins</a:t>
            </a:r>
          </a:p>
        </p:txBody>
      </p:sp>
    </p:spTree>
    <p:extLst>
      <p:ext uri="{BB962C8B-B14F-4D97-AF65-F5344CB8AC3E}">
        <p14:creationId xmlns:p14="http://schemas.microsoft.com/office/powerpoint/2010/main" val="233619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a:t>IMMUNODÉFICIENCES</a:t>
            </a:r>
            <a:endParaRPr lang="fr-CA" dirty="0"/>
          </a:p>
        </p:txBody>
      </p:sp>
      <p:sp>
        <p:nvSpPr>
          <p:cNvPr id="3" name="Espace réservé du contenu 2"/>
          <p:cNvSpPr>
            <a:spLocks noGrp="1"/>
          </p:cNvSpPr>
          <p:nvPr>
            <p:ph sz="quarter" idx="13"/>
          </p:nvPr>
        </p:nvSpPr>
        <p:spPr/>
        <p:txBody>
          <a:bodyPr>
            <a:normAutofit lnSpcReduction="10000"/>
          </a:bodyPr>
          <a:lstStyle/>
          <a:p>
            <a:r>
              <a:rPr lang="fr-CA" dirty="0"/>
              <a:t>Produisent des métastases</a:t>
            </a:r>
          </a:p>
          <a:p>
            <a:r>
              <a:rPr lang="fr-CA" dirty="0"/>
              <a:t>Invasif et métastatique</a:t>
            </a:r>
          </a:p>
          <a:p>
            <a:r>
              <a:rPr lang="fr-CA" dirty="0"/>
              <a:t>Récidivent souvent après excision</a:t>
            </a:r>
          </a:p>
          <a:p>
            <a:r>
              <a:rPr lang="fr-CA" dirty="0"/>
              <a:t>Causent amaigrissement, cachexie et teint jaune pâle</a:t>
            </a:r>
          </a:p>
        </p:txBody>
      </p:sp>
      <p:sp>
        <p:nvSpPr>
          <p:cNvPr id="4" name="Espace réservé du contenu 3"/>
          <p:cNvSpPr>
            <a:spLocks noGrp="1"/>
          </p:cNvSpPr>
          <p:nvPr>
            <p:ph sz="quarter" idx="14"/>
          </p:nvPr>
        </p:nvSpPr>
        <p:spPr/>
        <p:txBody>
          <a:bodyPr>
            <a:normAutofit lnSpcReduction="10000"/>
          </a:bodyPr>
          <a:lstStyle/>
          <a:p>
            <a:r>
              <a:rPr lang="fr-CA" dirty="0"/>
              <a:t>Ne produisent pas de métastases</a:t>
            </a:r>
          </a:p>
          <a:p>
            <a:r>
              <a:rPr lang="fr-CA" dirty="0"/>
              <a:t>N’envahissent pas les tissus voisins</a:t>
            </a:r>
          </a:p>
          <a:p>
            <a:r>
              <a:rPr lang="fr-CA" dirty="0"/>
              <a:t>Récidivent rarement après excision</a:t>
            </a:r>
          </a:p>
          <a:p>
            <a:r>
              <a:rPr lang="fr-CA" dirty="0"/>
              <a:t>Manifestent leur présence que par compression sur les tissus environnants</a:t>
            </a:r>
          </a:p>
        </p:txBody>
      </p:sp>
      <p:sp>
        <p:nvSpPr>
          <p:cNvPr id="5" name="Espace réservé du texte 2"/>
          <p:cNvSpPr txBox="1">
            <a:spLocks/>
          </p:cNvSpPr>
          <p:nvPr/>
        </p:nvSpPr>
        <p:spPr>
          <a:xfrm>
            <a:off x="1021438" y="5992656"/>
            <a:ext cx="3057148" cy="639762"/>
          </a:xfrm>
          <a:prstGeom prst="rect">
            <a:avLst/>
          </a:prstGeom>
        </p:spPr>
        <p:txBody>
          <a:bodyPr>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fr-CA" b="1" dirty="0">
                <a:solidFill>
                  <a:schemeClr val="tx1"/>
                </a:solidFill>
              </a:rPr>
              <a:t>TUMEURS MALIGNES</a:t>
            </a:r>
          </a:p>
        </p:txBody>
      </p:sp>
      <p:sp>
        <p:nvSpPr>
          <p:cNvPr id="6" name="Espace réservé du texte 4">
            <a:extLst>
              <a:ext uri="{FF2B5EF4-FFF2-40B4-BE49-F238E27FC236}">
                <a16:creationId xmlns:a16="http://schemas.microsoft.com/office/drawing/2014/main" id="{07BC67FE-C50D-A269-5C3F-AD9134571208}"/>
              </a:ext>
            </a:extLst>
          </p:cNvPr>
          <p:cNvSpPr txBox="1">
            <a:spLocks/>
          </p:cNvSpPr>
          <p:nvPr/>
        </p:nvSpPr>
        <p:spPr>
          <a:xfrm>
            <a:off x="4572000" y="5992656"/>
            <a:ext cx="3145527" cy="692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ctr"/>
            <a:r>
              <a:rPr lang="fr-CA"/>
              <a:t>TUMEURS BÉNIGNES</a:t>
            </a:r>
            <a:endParaRPr lang="fr-CA" dirty="0"/>
          </a:p>
        </p:txBody>
      </p:sp>
    </p:spTree>
    <p:extLst>
      <p:ext uri="{BB962C8B-B14F-4D97-AF65-F5344CB8AC3E}">
        <p14:creationId xmlns:p14="http://schemas.microsoft.com/office/powerpoint/2010/main" val="2267391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CA" b="1" dirty="0"/>
              <a:t>IMMUNODÉFICIENCES</a:t>
            </a:r>
            <a:endParaRPr lang="fr-CA" dirty="0"/>
          </a:p>
        </p:txBody>
      </p:sp>
      <p:sp>
        <p:nvSpPr>
          <p:cNvPr id="3" name="Espace réservé du texte 2"/>
          <p:cNvSpPr>
            <a:spLocks noGrp="1"/>
          </p:cNvSpPr>
          <p:nvPr>
            <p:ph type="body" idx="1"/>
          </p:nvPr>
        </p:nvSpPr>
        <p:spPr/>
        <p:txBody>
          <a:bodyPr>
            <a:normAutofit/>
          </a:bodyPr>
          <a:lstStyle/>
          <a:p>
            <a:pPr algn="ctr"/>
            <a:r>
              <a:rPr lang="fr-CA" dirty="0">
                <a:solidFill>
                  <a:schemeClr val="tx1"/>
                </a:solidFill>
              </a:rPr>
              <a:t>TUMEURS MALIGNES</a:t>
            </a:r>
          </a:p>
        </p:txBody>
      </p:sp>
      <p:sp>
        <p:nvSpPr>
          <p:cNvPr id="4" name="Espace réservé du contenu 3"/>
          <p:cNvSpPr>
            <a:spLocks noGrp="1"/>
          </p:cNvSpPr>
          <p:nvPr>
            <p:ph sz="half" idx="2"/>
          </p:nvPr>
        </p:nvSpPr>
        <p:spPr/>
        <p:txBody>
          <a:bodyPr>
            <a:normAutofit/>
          </a:bodyPr>
          <a:lstStyle/>
          <a:p>
            <a:r>
              <a:rPr lang="fr-CA" u="sng" dirty="0"/>
              <a:t>TYPES</a:t>
            </a:r>
          </a:p>
          <a:p>
            <a:endParaRPr lang="fr-CA" dirty="0"/>
          </a:p>
          <a:p>
            <a:pPr>
              <a:buFont typeface="Wingdings" pitchFamily="2" charset="2"/>
              <a:buChar char="ü"/>
            </a:pPr>
            <a:r>
              <a:rPr lang="fr-CA" dirty="0"/>
              <a:t>Carcinome</a:t>
            </a:r>
          </a:p>
          <a:p>
            <a:pPr>
              <a:buFont typeface="Wingdings" pitchFamily="2" charset="2"/>
              <a:buChar char="ü"/>
            </a:pPr>
            <a:r>
              <a:rPr lang="fr-CA" dirty="0"/>
              <a:t>Lymphome</a:t>
            </a:r>
          </a:p>
          <a:p>
            <a:pPr>
              <a:buFont typeface="Wingdings" pitchFamily="2" charset="2"/>
              <a:buChar char="ü"/>
            </a:pPr>
            <a:r>
              <a:rPr lang="fr-CA" dirty="0"/>
              <a:t>Sarcome</a:t>
            </a:r>
          </a:p>
          <a:p>
            <a:pPr>
              <a:buFont typeface="Wingdings" pitchFamily="2" charset="2"/>
              <a:buChar char="ü"/>
            </a:pPr>
            <a:r>
              <a:rPr lang="fr-CA" dirty="0"/>
              <a:t>Leucémie</a:t>
            </a:r>
          </a:p>
        </p:txBody>
      </p:sp>
      <p:sp>
        <p:nvSpPr>
          <p:cNvPr id="5" name="Espace réservé du texte 4"/>
          <p:cNvSpPr>
            <a:spLocks noGrp="1"/>
          </p:cNvSpPr>
          <p:nvPr>
            <p:ph type="body" sz="quarter" idx="3"/>
          </p:nvPr>
        </p:nvSpPr>
        <p:spPr/>
        <p:txBody>
          <a:bodyPr/>
          <a:lstStyle/>
          <a:p>
            <a:pPr algn="ctr"/>
            <a:r>
              <a:rPr lang="fr-CA" dirty="0">
                <a:solidFill>
                  <a:schemeClr val="tx1"/>
                </a:solidFill>
              </a:rPr>
              <a:t>TUMEURS BÉNIGNES</a:t>
            </a:r>
          </a:p>
        </p:txBody>
      </p:sp>
      <p:sp>
        <p:nvSpPr>
          <p:cNvPr id="6" name="Espace réservé du contenu 5"/>
          <p:cNvSpPr>
            <a:spLocks noGrp="1"/>
          </p:cNvSpPr>
          <p:nvPr>
            <p:ph sz="quarter" idx="4"/>
          </p:nvPr>
        </p:nvSpPr>
        <p:spPr/>
        <p:txBody>
          <a:bodyPr>
            <a:normAutofit lnSpcReduction="10000"/>
          </a:bodyPr>
          <a:lstStyle/>
          <a:p>
            <a:r>
              <a:rPr lang="fr-CA" u="sng" dirty="0"/>
              <a:t>TYPES</a:t>
            </a:r>
          </a:p>
          <a:p>
            <a:endParaRPr lang="fr-CA" u="sng" dirty="0"/>
          </a:p>
          <a:p>
            <a:pPr>
              <a:buFont typeface="Wingdings" pitchFamily="2" charset="2"/>
              <a:buChar char="ü"/>
            </a:pPr>
            <a:r>
              <a:rPr lang="fr-CA" dirty="0"/>
              <a:t>Fibrome</a:t>
            </a:r>
          </a:p>
          <a:p>
            <a:pPr>
              <a:buFont typeface="Wingdings" pitchFamily="2" charset="2"/>
              <a:buChar char="ü"/>
            </a:pPr>
            <a:endParaRPr lang="fr-CA" dirty="0"/>
          </a:p>
          <a:p>
            <a:pPr>
              <a:buFont typeface="Wingdings" pitchFamily="2" charset="2"/>
              <a:buChar char="ü"/>
            </a:pPr>
            <a:r>
              <a:rPr lang="fr-CA" dirty="0"/>
              <a:t>Mélanome</a:t>
            </a:r>
          </a:p>
          <a:p>
            <a:pPr>
              <a:buFont typeface="Wingdings" pitchFamily="2" charset="2"/>
              <a:buChar char="ü"/>
            </a:pPr>
            <a:endParaRPr lang="fr-CA" dirty="0"/>
          </a:p>
          <a:p>
            <a:pPr>
              <a:buFont typeface="Wingdings" pitchFamily="2" charset="2"/>
              <a:buChar char="ü"/>
            </a:pPr>
            <a:r>
              <a:rPr lang="fr-CA" dirty="0"/>
              <a:t>Kyste </a:t>
            </a:r>
          </a:p>
        </p:txBody>
      </p:sp>
      <p:pic>
        <p:nvPicPr>
          <p:cNvPr id="1026" name="Picture 2" descr="http://t1.gstatic.com/images?q=tbn:ANd9GcTEsdIWDufRmX2exeLreNEvpUcpq1Okn2pJVLdCN9FR5CHrefyaGA"/>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9327081">
            <a:off x="730336" y="1001196"/>
            <a:ext cx="2080324" cy="10836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69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510240" y="321733"/>
            <a:ext cx="7425445" cy="1080938"/>
          </a:xfrm>
        </p:spPr>
        <p:txBody>
          <a:bodyPr>
            <a:normAutofit/>
          </a:bodyPr>
          <a:lstStyle/>
          <a:p>
            <a:r>
              <a:rPr lang="fr-CA" b="1">
                <a:solidFill>
                  <a:srgbClr val="FFFFFF"/>
                </a:solidFill>
              </a:rPr>
              <a:t>IMMUNODÉFICIENCES</a:t>
            </a:r>
            <a:endParaRPr lang="fr-CA">
              <a:solidFill>
                <a:srgbClr val="FFFFFF"/>
              </a:solidFill>
            </a:endParaRPr>
          </a:p>
        </p:txBody>
      </p:sp>
      <p:sp>
        <p:nvSpPr>
          <p:cNvPr id="25" name="Rectangle 24">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9144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0240" y="2336873"/>
            <a:ext cx="6069321" cy="3139799"/>
          </a:xfrm>
        </p:spPr>
        <p:txBody>
          <a:bodyPr anchor="t">
            <a:normAutofit/>
          </a:bodyPr>
          <a:lstStyle/>
          <a:p>
            <a:r>
              <a:rPr lang="fr-CA" sz="1600" u="sng"/>
              <a:t>Facteurs provocateurs</a:t>
            </a:r>
          </a:p>
          <a:p>
            <a:endParaRPr lang="fr-CA" sz="1600" u="sng"/>
          </a:p>
          <a:p>
            <a:pPr lvl="1">
              <a:buFont typeface="Wingdings" pitchFamily="2" charset="2"/>
              <a:buChar char="Ø"/>
            </a:pPr>
            <a:r>
              <a:rPr lang="fr-CA" sz="1600"/>
              <a:t>Facteurs chimiques</a:t>
            </a:r>
          </a:p>
          <a:p>
            <a:pPr lvl="1">
              <a:buFont typeface="Wingdings" pitchFamily="2" charset="2"/>
              <a:buChar char="Ø"/>
            </a:pPr>
            <a:endParaRPr lang="fr-CA" sz="1600"/>
          </a:p>
          <a:p>
            <a:pPr lvl="1">
              <a:buFont typeface="Wingdings" pitchFamily="2" charset="2"/>
              <a:buChar char="Ø"/>
            </a:pPr>
            <a:r>
              <a:rPr lang="fr-CA" sz="1600"/>
              <a:t>Facteurs physiques</a:t>
            </a:r>
          </a:p>
          <a:p>
            <a:pPr lvl="1">
              <a:buFont typeface="Wingdings" pitchFamily="2" charset="2"/>
              <a:buChar char="Ø"/>
            </a:pPr>
            <a:endParaRPr lang="fr-CA" sz="1600"/>
          </a:p>
          <a:p>
            <a:pPr lvl="1">
              <a:buFont typeface="Wingdings" pitchFamily="2" charset="2"/>
              <a:buChar char="Ø"/>
            </a:pPr>
            <a:r>
              <a:rPr lang="fr-CA" sz="1600"/>
              <a:t>Facteurs génétiques et familiaux</a:t>
            </a:r>
          </a:p>
          <a:p>
            <a:pPr lvl="1">
              <a:buFont typeface="Wingdings" pitchFamily="2" charset="2"/>
              <a:buChar char="Ø"/>
            </a:pPr>
            <a:endParaRPr lang="fr-CA" sz="1600"/>
          </a:p>
          <a:p>
            <a:pPr lvl="1">
              <a:buFont typeface="Wingdings" pitchFamily="2" charset="2"/>
              <a:buChar char="Ø"/>
            </a:pPr>
            <a:r>
              <a:rPr lang="fr-CA" sz="1600"/>
              <a:t>Facteurs viraux</a:t>
            </a:r>
          </a:p>
        </p:txBody>
      </p:sp>
    </p:spTree>
    <p:extLst>
      <p:ext uri="{BB962C8B-B14F-4D97-AF65-F5344CB8AC3E}">
        <p14:creationId xmlns:p14="http://schemas.microsoft.com/office/powerpoint/2010/main" val="518218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510240" y="321733"/>
            <a:ext cx="7425445" cy="1080938"/>
          </a:xfrm>
        </p:spPr>
        <p:txBody>
          <a:bodyPr>
            <a:normAutofit/>
          </a:bodyPr>
          <a:lstStyle/>
          <a:p>
            <a:r>
              <a:rPr lang="fr-CA" b="1">
                <a:solidFill>
                  <a:srgbClr val="FFFFFF"/>
                </a:solidFill>
              </a:rPr>
              <a:t>IMMUNODÉFICIENCES</a:t>
            </a:r>
            <a:endParaRPr lang="fr-CA">
              <a:solidFill>
                <a:srgbClr val="FFFFFF"/>
              </a:solidFill>
            </a:endParaRPr>
          </a:p>
        </p:txBody>
      </p:sp>
      <p:sp>
        <p:nvSpPr>
          <p:cNvPr id="12" name="Rectangle 11">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9144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0240" y="2336873"/>
            <a:ext cx="6069321" cy="3139799"/>
          </a:xfrm>
        </p:spPr>
        <p:txBody>
          <a:bodyPr anchor="t">
            <a:normAutofit/>
          </a:bodyPr>
          <a:lstStyle/>
          <a:p>
            <a:r>
              <a:rPr lang="fr-CA" sz="1600" u="sng"/>
              <a:t>Signes précurseurs</a:t>
            </a:r>
          </a:p>
          <a:p>
            <a:endParaRPr lang="fr-CA" sz="1600" u="sng"/>
          </a:p>
          <a:p>
            <a:pPr lvl="1">
              <a:buFont typeface="Wingdings" pitchFamily="2" charset="2"/>
              <a:buChar char="Ø"/>
            </a:pPr>
            <a:r>
              <a:rPr lang="fr-CA" sz="1600"/>
              <a:t>Perturbation dans l’élimination vésicale et intestinale</a:t>
            </a:r>
          </a:p>
          <a:p>
            <a:pPr lvl="1">
              <a:buFont typeface="Wingdings" pitchFamily="2" charset="2"/>
              <a:buChar char="Ø"/>
            </a:pPr>
            <a:r>
              <a:rPr lang="fr-CA" sz="1600"/>
              <a:t>Plaie qui ne guérit pas</a:t>
            </a:r>
          </a:p>
          <a:p>
            <a:pPr lvl="1">
              <a:buFont typeface="Wingdings" pitchFamily="2" charset="2"/>
              <a:buChar char="Ø"/>
            </a:pPr>
            <a:r>
              <a:rPr lang="fr-CA" sz="1600"/>
              <a:t>Saignements ou pertes vaginales inhabituels</a:t>
            </a:r>
          </a:p>
          <a:p>
            <a:pPr lvl="1">
              <a:buFont typeface="Wingdings" pitchFamily="2" charset="2"/>
              <a:buChar char="Ø"/>
            </a:pPr>
            <a:r>
              <a:rPr lang="fr-CA" sz="1600"/>
              <a:t>Épaississement ou excroissance au niveau d’un sein ou de la peau</a:t>
            </a:r>
          </a:p>
        </p:txBody>
      </p:sp>
    </p:spTree>
    <p:extLst>
      <p:ext uri="{BB962C8B-B14F-4D97-AF65-F5344CB8AC3E}">
        <p14:creationId xmlns:p14="http://schemas.microsoft.com/office/powerpoint/2010/main" val="170752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p:cNvSpPr>
            <a:spLocks noGrp="1"/>
          </p:cNvSpPr>
          <p:nvPr>
            <p:ph idx="1"/>
          </p:nvPr>
        </p:nvSpPr>
        <p:spPr>
          <a:xfrm>
            <a:off x="510241" y="2336873"/>
            <a:ext cx="3781221" cy="3599316"/>
          </a:xfrm>
        </p:spPr>
        <p:txBody>
          <a:bodyPr>
            <a:normAutofit/>
          </a:bodyPr>
          <a:lstStyle/>
          <a:p>
            <a:r>
              <a:rPr lang="fr-CA" sz="1700"/>
              <a:t>Incapacité congénital ou acquise, à résister à l’infection causée par Le non-fonctionnement du système immunitaire</a:t>
            </a:r>
          </a:p>
          <a:p>
            <a:endParaRPr lang="fr-CA" sz="1700"/>
          </a:p>
          <a:p>
            <a:r>
              <a:rPr lang="fr-CA" sz="1700"/>
              <a:t>Certains enfants naissent avec cette incapacité à produire des anticorps en présence d’antigènes</a:t>
            </a:r>
          </a:p>
        </p:txBody>
      </p:sp>
      <p:pic>
        <p:nvPicPr>
          <p:cNvPr id="5" name="Picture 4" descr="Personnes se tenant les mains">
            <a:extLst>
              <a:ext uri="{FF2B5EF4-FFF2-40B4-BE49-F238E27FC236}">
                <a16:creationId xmlns:a16="http://schemas.microsoft.com/office/drawing/2014/main" id="{7DA50888-D611-495A-69CD-1C8AEED2F856}"/>
              </a:ext>
            </a:extLst>
          </p:cNvPr>
          <p:cNvPicPr>
            <a:picLocks noChangeAspect="1"/>
          </p:cNvPicPr>
          <p:nvPr/>
        </p:nvPicPr>
        <p:blipFill rotWithShape="1">
          <a:blip r:embed="rId3"/>
          <a:srcRect l="33836" r="21676"/>
          <a:stretch/>
        </p:blipFill>
        <p:spPr>
          <a:xfrm>
            <a:off x="4572000" y="10"/>
            <a:ext cx="4569617"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3781222" cy="1080938"/>
          </a:xfrm>
        </p:spPr>
        <p:txBody>
          <a:bodyPr>
            <a:normAutofit/>
          </a:bodyPr>
          <a:lstStyle/>
          <a:p>
            <a:r>
              <a:rPr lang="fr-CA" sz="2800" b="1"/>
              <a:t>IMMUNODÉFICIENCES</a:t>
            </a:r>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955599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510240" y="321733"/>
            <a:ext cx="7425445" cy="1080938"/>
          </a:xfrm>
        </p:spPr>
        <p:txBody>
          <a:bodyPr>
            <a:normAutofit/>
          </a:bodyPr>
          <a:lstStyle/>
          <a:p>
            <a:r>
              <a:rPr lang="fr-CA" b="1">
                <a:solidFill>
                  <a:srgbClr val="FFFFFF"/>
                </a:solidFill>
              </a:rPr>
              <a:t>IMMUNODÉFICIENCES</a:t>
            </a:r>
            <a:endParaRPr lang="fr-CA">
              <a:solidFill>
                <a:srgbClr val="FFFFFF"/>
              </a:solidFill>
            </a:endParaRPr>
          </a:p>
        </p:txBody>
      </p:sp>
      <p:sp>
        <p:nvSpPr>
          <p:cNvPr id="12" name="Rectangle 11">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9144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0240" y="2336873"/>
            <a:ext cx="6069321" cy="3139799"/>
          </a:xfrm>
        </p:spPr>
        <p:txBody>
          <a:bodyPr anchor="t">
            <a:normAutofit/>
          </a:bodyPr>
          <a:lstStyle/>
          <a:p>
            <a:r>
              <a:rPr lang="fr-CA" sz="1600" u="sng"/>
              <a:t>Suite</a:t>
            </a:r>
            <a:r>
              <a:rPr lang="fr-CA" sz="1600"/>
              <a:t>…</a:t>
            </a:r>
          </a:p>
          <a:p>
            <a:endParaRPr lang="fr-CA" sz="1600"/>
          </a:p>
          <a:p>
            <a:pPr lvl="1">
              <a:buFont typeface="Wingdings" pitchFamily="2" charset="2"/>
              <a:buChar char="Ø"/>
            </a:pPr>
            <a:r>
              <a:rPr lang="fr-CA" sz="1600"/>
              <a:t>Troubles digestifs répétitifs</a:t>
            </a:r>
          </a:p>
          <a:p>
            <a:pPr lvl="1">
              <a:buFont typeface="Wingdings" pitchFamily="2" charset="2"/>
              <a:buChar char="Ø"/>
            </a:pPr>
            <a:r>
              <a:rPr lang="fr-CA" sz="1600"/>
              <a:t>Transformation d’un nævus (tâche cutanée de formes variées) ou d’une verrue</a:t>
            </a:r>
          </a:p>
          <a:p>
            <a:pPr lvl="1">
              <a:buFont typeface="Wingdings" pitchFamily="2" charset="2"/>
              <a:buChar char="Ø"/>
            </a:pPr>
            <a:r>
              <a:rPr lang="fr-CA" sz="1600"/>
              <a:t>Toux persistante ou enrouement inhabituel</a:t>
            </a:r>
          </a:p>
          <a:p>
            <a:pPr lvl="1">
              <a:buFont typeface="Wingdings" pitchFamily="2" charset="2"/>
              <a:buChar char="Ø"/>
            </a:pPr>
            <a:r>
              <a:rPr lang="fr-CA" sz="1600"/>
              <a:t>Perte de poids inhabituelle</a:t>
            </a:r>
          </a:p>
        </p:txBody>
      </p:sp>
    </p:spTree>
    <p:extLst>
      <p:ext uri="{BB962C8B-B14F-4D97-AF65-F5344CB8AC3E}">
        <p14:creationId xmlns:p14="http://schemas.microsoft.com/office/powerpoint/2010/main" val="246142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510240" y="321733"/>
            <a:ext cx="7425445" cy="1080938"/>
          </a:xfrm>
        </p:spPr>
        <p:txBody>
          <a:bodyPr>
            <a:normAutofit/>
          </a:bodyPr>
          <a:lstStyle/>
          <a:p>
            <a:r>
              <a:rPr lang="fr-CA" b="1">
                <a:solidFill>
                  <a:srgbClr val="FFFFFF"/>
                </a:solidFill>
              </a:rPr>
              <a:t>IMMUNODÉFICIENCES</a:t>
            </a:r>
            <a:endParaRPr lang="fr-CA">
              <a:solidFill>
                <a:srgbClr val="FFFFFF"/>
              </a:solidFill>
            </a:endParaRPr>
          </a:p>
        </p:txBody>
      </p:sp>
      <p:sp>
        <p:nvSpPr>
          <p:cNvPr id="12" name="Rectangle 11">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9144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0240" y="2336873"/>
            <a:ext cx="6069321" cy="3139799"/>
          </a:xfrm>
        </p:spPr>
        <p:txBody>
          <a:bodyPr anchor="t">
            <a:normAutofit/>
          </a:bodyPr>
          <a:lstStyle/>
          <a:p>
            <a:r>
              <a:rPr lang="fr-CA" sz="1600" u="sng"/>
              <a:t>Moyens de préventions</a:t>
            </a:r>
          </a:p>
          <a:p>
            <a:endParaRPr lang="fr-CA" sz="1600" u="sng"/>
          </a:p>
          <a:p>
            <a:pPr lvl="1">
              <a:buFont typeface="Wingdings" pitchFamily="2" charset="2"/>
              <a:buChar char="Ø"/>
            </a:pPr>
            <a:r>
              <a:rPr lang="fr-CA" sz="1600"/>
              <a:t>Autoexamen mensuel des seins</a:t>
            </a:r>
          </a:p>
          <a:p>
            <a:pPr lvl="1">
              <a:buFont typeface="Wingdings" pitchFamily="2" charset="2"/>
              <a:buChar char="Ø"/>
            </a:pPr>
            <a:r>
              <a:rPr lang="fr-CA" sz="1600"/>
              <a:t>Mammographie tous les 2 ans après 50 ans</a:t>
            </a:r>
          </a:p>
          <a:p>
            <a:pPr lvl="1">
              <a:buFont typeface="Wingdings" pitchFamily="2" charset="2"/>
              <a:buChar char="Ø"/>
            </a:pPr>
            <a:r>
              <a:rPr lang="fr-CA" sz="1600"/>
              <a:t>Éviter exposition exagérée au soleil</a:t>
            </a:r>
          </a:p>
          <a:p>
            <a:pPr lvl="1">
              <a:buFont typeface="Wingdings" pitchFamily="2" charset="2"/>
              <a:buChar char="Ø"/>
            </a:pPr>
            <a:r>
              <a:rPr lang="fr-CA" sz="1600"/>
              <a:t>Faire un frottis vaginal chaque année</a:t>
            </a:r>
          </a:p>
          <a:p>
            <a:pPr lvl="1">
              <a:buFont typeface="Wingdings" pitchFamily="2" charset="2"/>
              <a:buChar char="Ø"/>
            </a:pPr>
            <a:r>
              <a:rPr lang="fr-CA" sz="1600"/>
              <a:t>Passer un examen physique annuel</a:t>
            </a:r>
          </a:p>
          <a:p>
            <a:pPr lvl="1">
              <a:buFont typeface="Wingdings" pitchFamily="2" charset="2"/>
              <a:buChar char="Ø"/>
            </a:pPr>
            <a:r>
              <a:rPr lang="fr-CA" sz="1600"/>
              <a:t>Consulter un médecin au moindre doute</a:t>
            </a:r>
          </a:p>
        </p:txBody>
      </p:sp>
    </p:spTree>
    <p:extLst>
      <p:ext uri="{BB962C8B-B14F-4D97-AF65-F5344CB8AC3E}">
        <p14:creationId xmlns:p14="http://schemas.microsoft.com/office/powerpoint/2010/main" val="3949848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510240" y="321733"/>
            <a:ext cx="7425445" cy="1080938"/>
          </a:xfrm>
        </p:spPr>
        <p:txBody>
          <a:bodyPr>
            <a:normAutofit/>
          </a:bodyPr>
          <a:lstStyle/>
          <a:p>
            <a:r>
              <a:rPr lang="fr-CA" b="1">
                <a:solidFill>
                  <a:srgbClr val="FFFFFF"/>
                </a:solidFill>
              </a:rPr>
              <a:t>IMMUNODÉFICIENCES</a:t>
            </a:r>
            <a:endParaRPr lang="fr-CA">
              <a:solidFill>
                <a:srgbClr val="FFFFFF"/>
              </a:solidFill>
            </a:endParaRPr>
          </a:p>
        </p:txBody>
      </p:sp>
      <p:sp>
        <p:nvSpPr>
          <p:cNvPr id="12" name="Rectangle 11">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9144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0240" y="2336873"/>
            <a:ext cx="6069321" cy="3139799"/>
          </a:xfrm>
        </p:spPr>
        <p:txBody>
          <a:bodyPr anchor="t">
            <a:normAutofit/>
          </a:bodyPr>
          <a:lstStyle/>
          <a:p>
            <a:r>
              <a:rPr lang="fr-CA" sz="1600" u="sng"/>
              <a:t>Suite</a:t>
            </a:r>
            <a:r>
              <a:rPr lang="fr-CA" sz="1600"/>
              <a:t>…</a:t>
            </a:r>
          </a:p>
          <a:p>
            <a:endParaRPr lang="fr-CA" sz="1600" u="sng"/>
          </a:p>
          <a:p>
            <a:pPr lvl="1">
              <a:buFont typeface="Wingdings" pitchFamily="2" charset="2"/>
              <a:buChar char="Ø"/>
            </a:pPr>
            <a:r>
              <a:rPr lang="fr-CA" sz="1600"/>
              <a:t>Modifier son hygiène de vie, PRN</a:t>
            </a:r>
          </a:p>
          <a:p>
            <a:pPr lvl="1">
              <a:buFont typeface="Wingdings" pitchFamily="2" charset="2"/>
              <a:buChar char="Ø"/>
            </a:pPr>
            <a:endParaRPr lang="fr-CA" sz="1600"/>
          </a:p>
          <a:p>
            <a:pPr lvl="2">
              <a:buFont typeface="Wingdings" pitchFamily="2" charset="2"/>
              <a:buChar char="ü"/>
            </a:pPr>
            <a:r>
              <a:rPr lang="fr-CA" sz="1600"/>
              <a:t>Bien s’alimenter</a:t>
            </a:r>
          </a:p>
          <a:p>
            <a:pPr lvl="2">
              <a:buFont typeface="Wingdings" pitchFamily="2" charset="2"/>
              <a:buChar char="ü"/>
            </a:pPr>
            <a:r>
              <a:rPr lang="fr-CA" sz="1600"/>
              <a:t>Dormir suffisamment</a:t>
            </a:r>
          </a:p>
          <a:p>
            <a:pPr lvl="2">
              <a:buFont typeface="Wingdings" pitchFamily="2" charset="2"/>
              <a:buChar char="ü"/>
            </a:pPr>
            <a:r>
              <a:rPr lang="fr-CA" sz="1600"/>
              <a:t>Apprendre à gérer les situations stressantes</a:t>
            </a:r>
          </a:p>
          <a:p>
            <a:pPr lvl="2">
              <a:buFont typeface="Wingdings" pitchFamily="2" charset="2"/>
              <a:buChar char="ü"/>
            </a:pPr>
            <a:r>
              <a:rPr lang="fr-CA" sz="1600"/>
              <a:t>Faire de l’exercice</a:t>
            </a:r>
          </a:p>
          <a:p>
            <a:pPr lvl="2">
              <a:buFont typeface="Wingdings" pitchFamily="2" charset="2"/>
              <a:buChar char="ü"/>
            </a:pPr>
            <a:r>
              <a:rPr lang="fr-CA" sz="1600"/>
              <a:t>Prendre l’air</a:t>
            </a:r>
          </a:p>
          <a:p>
            <a:pPr lvl="2">
              <a:buFont typeface="Wingdings" pitchFamily="2" charset="2"/>
              <a:buChar char="ü"/>
            </a:pPr>
            <a:r>
              <a:rPr lang="fr-CA" sz="1600"/>
              <a:t>Arrêter de fumer</a:t>
            </a:r>
          </a:p>
        </p:txBody>
      </p:sp>
    </p:spTree>
    <p:extLst>
      <p:ext uri="{BB962C8B-B14F-4D97-AF65-F5344CB8AC3E}">
        <p14:creationId xmlns:p14="http://schemas.microsoft.com/office/powerpoint/2010/main" val="4117078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4" name="Picture 13">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6" name="Rectangle 15">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7210396" cy="1080938"/>
          </a:xfrm>
        </p:spPr>
        <p:txBody>
          <a:bodyPr vert="horz" lIns="91440" tIns="45720" rIns="91440" bIns="45720" rtlCol="0" anchor="ctr">
            <a:normAutofit/>
          </a:bodyPr>
          <a:lstStyle/>
          <a:p>
            <a:r>
              <a:rPr lang="en-US" b="1"/>
              <a:t>IMMUNODÉFICIENCES</a:t>
            </a:r>
            <a:endParaRPr lang="en-US"/>
          </a:p>
        </p:txBody>
      </p:sp>
      <p:sp>
        <p:nvSpPr>
          <p:cNvPr id="3" name="Espace réservé du contenu 2"/>
          <p:cNvSpPr>
            <a:spLocks/>
          </p:cNvSpPr>
          <p:nvPr/>
        </p:nvSpPr>
        <p:spPr>
          <a:xfrm>
            <a:off x="954563" y="2336801"/>
            <a:ext cx="3523493" cy="3598862"/>
          </a:xfrm>
          <a:prstGeom prst="rect">
            <a:avLst/>
          </a:prstGeom>
        </p:spPr>
        <p:txBody>
          <a:bodyPr>
            <a:normAutofit/>
          </a:bodyPr>
          <a:lstStyle/>
          <a:p>
            <a:pPr defTabSz="470916">
              <a:spcAft>
                <a:spcPts val="600"/>
              </a:spcAft>
            </a:pPr>
            <a:r>
              <a:rPr lang="fr-CA" sz="1854" b="1" kern="1200">
                <a:solidFill>
                  <a:schemeClr val="tx1"/>
                </a:solidFill>
                <a:latin typeface="+mn-lt"/>
                <a:ea typeface="+mn-ea"/>
                <a:cs typeface="+mn-cs"/>
              </a:rPr>
              <a:t>Établir le stade permet…</a:t>
            </a:r>
          </a:p>
          <a:p>
            <a:pPr defTabSz="470916">
              <a:spcAft>
                <a:spcPts val="600"/>
              </a:spcAft>
            </a:pPr>
            <a:endParaRPr lang="fr-CA" sz="1854" b="1" kern="1200">
              <a:solidFill>
                <a:schemeClr val="tx1"/>
              </a:solidFill>
              <a:latin typeface="+mn-lt"/>
              <a:ea typeface="+mn-ea"/>
              <a:cs typeface="+mn-cs"/>
            </a:endParaRPr>
          </a:p>
          <a:p>
            <a:pPr marL="470916" lvl="1" defTabSz="470916">
              <a:spcAft>
                <a:spcPts val="600"/>
              </a:spcAft>
              <a:buFont typeface="Wingdings" pitchFamily="2" charset="2"/>
              <a:buChar char="ü"/>
            </a:pPr>
            <a:r>
              <a:rPr lang="fr-CA" sz="1854" kern="1200">
                <a:solidFill>
                  <a:schemeClr val="tx1"/>
                </a:solidFill>
                <a:latin typeface="+mn-lt"/>
                <a:ea typeface="+mn-ea"/>
                <a:cs typeface="+mn-cs"/>
              </a:rPr>
              <a:t>Définir la taille de la tumeur</a:t>
            </a:r>
          </a:p>
          <a:p>
            <a:pPr marL="470916" lvl="1" defTabSz="470916">
              <a:spcAft>
                <a:spcPts val="600"/>
              </a:spcAft>
              <a:buFont typeface="Wingdings" pitchFamily="2" charset="2"/>
              <a:buChar char="ü"/>
            </a:pPr>
            <a:endParaRPr lang="fr-CA" sz="1854" kern="1200">
              <a:solidFill>
                <a:schemeClr val="tx1"/>
              </a:solidFill>
              <a:latin typeface="+mn-lt"/>
              <a:ea typeface="+mn-ea"/>
              <a:cs typeface="+mn-cs"/>
            </a:endParaRPr>
          </a:p>
          <a:p>
            <a:pPr marL="470916" lvl="1" defTabSz="470916">
              <a:spcAft>
                <a:spcPts val="600"/>
              </a:spcAft>
              <a:buFont typeface="Wingdings" pitchFamily="2" charset="2"/>
              <a:buChar char="ü"/>
            </a:pPr>
            <a:r>
              <a:rPr lang="fr-CA" sz="1854" kern="1200">
                <a:solidFill>
                  <a:schemeClr val="tx1"/>
                </a:solidFill>
                <a:latin typeface="+mn-lt"/>
                <a:ea typeface="+mn-ea"/>
                <a:cs typeface="+mn-cs"/>
              </a:rPr>
              <a:t>De vérifier si elle s’est développée au-delà de son emplacement primaire</a:t>
            </a:r>
            <a:endParaRPr lang="fr-CA"/>
          </a:p>
        </p:txBody>
      </p:sp>
      <p:sp>
        <p:nvSpPr>
          <p:cNvPr id="4" name="Espace réservé du contenu 3"/>
          <p:cNvSpPr>
            <a:spLocks/>
          </p:cNvSpPr>
          <p:nvPr/>
        </p:nvSpPr>
        <p:spPr>
          <a:xfrm>
            <a:off x="4666478" y="2336800"/>
            <a:ext cx="3523493" cy="3598862"/>
          </a:xfrm>
          <a:prstGeom prst="rect">
            <a:avLst/>
          </a:prstGeom>
        </p:spPr>
        <p:txBody>
          <a:bodyPr>
            <a:normAutofit/>
          </a:bodyPr>
          <a:lstStyle/>
          <a:p>
            <a:pPr defTabSz="470916">
              <a:spcAft>
                <a:spcPts val="600"/>
              </a:spcAft>
            </a:pPr>
            <a:r>
              <a:rPr lang="fr-CA" sz="1854" b="1" kern="1200" dirty="0">
                <a:solidFill>
                  <a:schemeClr val="tx1"/>
                </a:solidFill>
                <a:latin typeface="+mn-lt"/>
                <a:ea typeface="+mn-ea"/>
                <a:cs typeface="+mn-cs"/>
              </a:rPr>
              <a:t>Établir le grade permet…</a:t>
            </a:r>
          </a:p>
          <a:p>
            <a:pPr defTabSz="470916">
              <a:spcAft>
                <a:spcPts val="600"/>
              </a:spcAft>
            </a:pPr>
            <a:endParaRPr lang="fr-CA" sz="1854" b="1" kern="1200" dirty="0">
              <a:solidFill>
                <a:schemeClr val="tx1"/>
              </a:solidFill>
              <a:latin typeface="+mn-lt"/>
              <a:ea typeface="+mn-ea"/>
              <a:cs typeface="+mn-cs"/>
            </a:endParaRPr>
          </a:p>
          <a:p>
            <a:pPr marL="470916" lvl="1" defTabSz="470916">
              <a:spcAft>
                <a:spcPts val="600"/>
              </a:spcAft>
              <a:buFont typeface="Wingdings" pitchFamily="2" charset="2"/>
              <a:buChar char="ü"/>
            </a:pPr>
            <a:r>
              <a:rPr lang="fr-CA" sz="1854" kern="1200" dirty="0">
                <a:solidFill>
                  <a:schemeClr val="tx1"/>
                </a:solidFill>
                <a:latin typeface="+mn-lt"/>
                <a:ea typeface="+mn-ea"/>
                <a:cs typeface="+mn-cs"/>
              </a:rPr>
              <a:t>D’analyser l’apparence et le comportement des cellules cancéreuses</a:t>
            </a:r>
          </a:p>
          <a:p>
            <a:pPr marL="470916" lvl="1" defTabSz="470916">
              <a:spcAft>
                <a:spcPts val="600"/>
              </a:spcAft>
              <a:buFont typeface="Wingdings" pitchFamily="2" charset="2"/>
              <a:buChar char="ü"/>
            </a:pPr>
            <a:endParaRPr lang="fr-CA" sz="1854" kern="1200" dirty="0">
              <a:solidFill>
                <a:schemeClr val="tx1"/>
              </a:solidFill>
              <a:latin typeface="+mn-lt"/>
              <a:ea typeface="+mn-ea"/>
              <a:cs typeface="+mn-cs"/>
            </a:endParaRPr>
          </a:p>
          <a:p>
            <a:pPr marL="470916" lvl="1" defTabSz="470916">
              <a:spcAft>
                <a:spcPts val="600"/>
              </a:spcAft>
              <a:buFont typeface="Wingdings" pitchFamily="2" charset="2"/>
              <a:buChar char="ü"/>
            </a:pPr>
            <a:r>
              <a:rPr lang="fr-CA" sz="1854" kern="1200" dirty="0">
                <a:solidFill>
                  <a:schemeClr val="tx1"/>
                </a:solidFill>
                <a:latin typeface="+mn-lt"/>
                <a:ea typeface="+mn-ea"/>
                <a:cs typeface="+mn-cs"/>
              </a:rPr>
              <a:t>D’avoir une idée du développement futur de la tumeur</a:t>
            </a:r>
            <a:endParaRPr lang="fr-CA" dirty="0"/>
          </a:p>
        </p:txBody>
      </p:sp>
    </p:spTree>
    <p:extLst>
      <p:ext uri="{BB962C8B-B14F-4D97-AF65-F5344CB8AC3E}">
        <p14:creationId xmlns:p14="http://schemas.microsoft.com/office/powerpoint/2010/main" val="3821801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5" name="Picture 14">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7210396" cy="1080938"/>
          </a:xfrm>
        </p:spPr>
        <p:txBody>
          <a:bodyPr vert="horz" lIns="91440" tIns="45720" rIns="91440" bIns="45720" rtlCol="0" anchor="ctr">
            <a:normAutofit/>
          </a:bodyPr>
          <a:lstStyle/>
          <a:p>
            <a:r>
              <a:rPr lang="en-US" b="1"/>
              <a:t>IMMUNODÉFICIENCES</a:t>
            </a:r>
            <a:endParaRPr lang="en-US"/>
          </a:p>
        </p:txBody>
      </p:sp>
      <p:sp>
        <p:nvSpPr>
          <p:cNvPr id="3" name="Espace réservé du contenu 2"/>
          <p:cNvSpPr>
            <a:spLocks/>
          </p:cNvSpPr>
          <p:nvPr/>
        </p:nvSpPr>
        <p:spPr>
          <a:xfrm>
            <a:off x="2132486" y="3395716"/>
            <a:ext cx="2486755" cy="2539947"/>
          </a:xfrm>
          <a:prstGeom prst="rect">
            <a:avLst/>
          </a:prstGeom>
        </p:spPr>
        <p:txBody>
          <a:bodyPr/>
          <a:lstStyle/>
          <a:p>
            <a:pPr defTabSz="329184">
              <a:spcAft>
                <a:spcPts val="600"/>
              </a:spcAft>
            </a:pPr>
            <a:r>
              <a:rPr lang="fr-CA" sz="1296" u="sng" kern="1200">
                <a:solidFill>
                  <a:schemeClr val="tx1"/>
                </a:solidFill>
                <a:latin typeface="+mn-lt"/>
                <a:ea typeface="+mn-ea"/>
                <a:cs typeface="+mn-cs"/>
              </a:rPr>
              <a:t>Stade</a:t>
            </a:r>
          </a:p>
          <a:p>
            <a:pPr defTabSz="329184">
              <a:spcAft>
                <a:spcPts val="600"/>
              </a:spcAft>
            </a:pPr>
            <a:endParaRPr lang="fr-CA" sz="1296" u="sng" kern="1200">
              <a:solidFill>
                <a:schemeClr val="tx1"/>
              </a:solidFill>
              <a:latin typeface="+mn-lt"/>
              <a:ea typeface="+mn-ea"/>
              <a:cs typeface="+mn-cs"/>
            </a:endParaRPr>
          </a:p>
          <a:p>
            <a:pPr marL="658368" lvl="2" defTabSz="329184">
              <a:spcAft>
                <a:spcPts val="600"/>
              </a:spcAft>
              <a:buFont typeface="Wingdings" pitchFamily="2" charset="2"/>
              <a:buChar char="§"/>
            </a:pPr>
            <a:r>
              <a:rPr lang="fr-CA" sz="1296" kern="1200">
                <a:solidFill>
                  <a:schemeClr val="tx1"/>
                </a:solidFill>
                <a:latin typeface="+mn-lt"/>
                <a:ea typeface="+mn-ea"/>
                <a:cs typeface="+mn-cs"/>
              </a:rPr>
              <a:t>0</a:t>
            </a:r>
          </a:p>
          <a:p>
            <a:pPr marL="658368" lvl="2" defTabSz="329184">
              <a:spcAft>
                <a:spcPts val="600"/>
              </a:spcAft>
              <a:buFont typeface="Wingdings" pitchFamily="2" charset="2"/>
              <a:buChar char="§"/>
            </a:pPr>
            <a:r>
              <a:rPr lang="fr-CA" sz="1296" kern="1200">
                <a:solidFill>
                  <a:schemeClr val="tx1"/>
                </a:solidFill>
                <a:latin typeface="+mn-lt"/>
                <a:ea typeface="+mn-ea"/>
                <a:cs typeface="+mn-cs"/>
              </a:rPr>
              <a:t>1</a:t>
            </a:r>
          </a:p>
          <a:p>
            <a:pPr marL="658368" lvl="2" defTabSz="329184">
              <a:spcAft>
                <a:spcPts val="600"/>
              </a:spcAft>
              <a:buFont typeface="Wingdings" pitchFamily="2" charset="2"/>
              <a:buChar char="§"/>
            </a:pPr>
            <a:r>
              <a:rPr lang="fr-CA" sz="1296" kern="1200">
                <a:solidFill>
                  <a:schemeClr val="tx1"/>
                </a:solidFill>
                <a:latin typeface="+mn-lt"/>
                <a:ea typeface="+mn-ea"/>
                <a:cs typeface="+mn-cs"/>
              </a:rPr>
              <a:t>2</a:t>
            </a:r>
          </a:p>
          <a:p>
            <a:pPr marL="658368" lvl="2" defTabSz="329184">
              <a:spcAft>
                <a:spcPts val="600"/>
              </a:spcAft>
              <a:buFont typeface="Wingdings" pitchFamily="2" charset="2"/>
              <a:buChar char="§"/>
            </a:pPr>
            <a:r>
              <a:rPr lang="fr-CA" sz="1296" kern="1200">
                <a:solidFill>
                  <a:schemeClr val="tx1"/>
                </a:solidFill>
                <a:latin typeface="+mn-lt"/>
                <a:ea typeface="+mn-ea"/>
                <a:cs typeface="+mn-cs"/>
              </a:rPr>
              <a:t>3</a:t>
            </a:r>
          </a:p>
          <a:p>
            <a:pPr marL="658368" lvl="2" defTabSz="329184">
              <a:spcAft>
                <a:spcPts val="600"/>
              </a:spcAft>
              <a:buFont typeface="Wingdings" pitchFamily="2" charset="2"/>
              <a:buChar char="§"/>
            </a:pPr>
            <a:r>
              <a:rPr lang="fr-CA" sz="1296" kern="1200">
                <a:solidFill>
                  <a:schemeClr val="tx1"/>
                </a:solidFill>
                <a:latin typeface="+mn-lt"/>
                <a:ea typeface="+mn-ea"/>
                <a:cs typeface="+mn-cs"/>
              </a:rPr>
              <a:t>4</a:t>
            </a:r>
          </a:p>
          <a:p>
            <a:pPr>
              <a:spcAft>
                <a:spcPts val="600"/>
              </a:spcAft>
            </a:pPr>
            <a:endParaRPr lang="fr-CA"/>
          </a:p>
        </p:txBody>
      </p:sp>
      <p:sp>
        <p:nvSpPr>
          <p:cNvPr id="4" name="Espace réservé du contenu 3"/>
          <p:cNvSpPr>
            <a:spLocks/>
          </p:cNvSpPr>
          <p:nvPr/>
        </p:nvSpPr>
        <p:spPr>
          <a:xfrm>
            <a:off x="4752222" y="3395715"/>
            <a:ext cx="2486755" cy="2539947"/>
          </a:xfrm>
          <a:prstGeom prst="rect">
            <a:avLst/>
          </a:prstGeom>
        </p:spPr>
        <p:txBody>
          <a:bodyPr/>
          <a:lstStyle/>
          <a:p>
            <a:pPr defTabSz="329184">
              <a:spcAft>
                <a:spcPts val="600"/>
              </a:spcAft>
            </a:pPr>
            <a:r>
              <a:rPr lang="fr-CA" sz="1296" u="sng" kern="1200" dirty="0">
                <a:solidFill>
                  <a:schemeClr val="tx1"/>
                </a:solidFill>
                <a:latin typeface="+mn-lt"/>
                <a:ea typeface="+mn-ea"/>
                <a:cs typeface="+mn-cs"/>
              </a:rPr>
              <a:t>Grade </a:t>
            </a:r>
          </a:p>
          <a:p>
            <a:pPr defTabSz="329184">
              <a:spcAft>
                <a:spcPts val="600"/>
              </a:spcAft>
            </a:pPr>
            <a:endParaRPr lang="fr-CA" sz="1296" u="sng" kern="1200" dirty="0">
              <a:solidFill>
                <a:schemeClr val="tx1"/>
              </a:solidFill>
              <a:latin typeface="+mn-lt"/>
              <a:ea typeface="+mn-ea"/>
              <a:cs typeface="+mn-cs"/>
            </a:endParaRPr>
          </a:p>
          <a:p>
            <a:pPr marL="658368" lvl="2" defTabSz="329184">
              <a:spcAft>
                <a:spcPts val="600"/>
              </a:spcAft>
              <a:buFont typeface="Wingdings" pitchFamily="2" charset="2"/>
              <a:buChar char="§"/>
            </a:pPr>
            <a:r>
              <a:rPr lang="fr-CA" sz="1296" kern="1200" dirty="0">
                <a:solidFill>
                  <a:schemeClr val="tx1"/>
                </a:solidFill>
                <a:latin typeface="+mn-lt"/>
                <a:ea typeface="+mn-ea"/>
                <a:cs typeface="+mn-cs"/>
              </a:rPr>
              <a:t>1</a:t>
            </a:r>
          </a:p>
          <a:p>
            <a:pPr marL="493776" lvl="2" defTabSz="329184">
              <a:spcAft>
                <a:spcPts val="600"/>
              </a:spcAft>
            </a:pPr>
            <a:endParaRPr lang="fr-CA" sz="1296" kern="1200" dirty="0">
              <a:solidFill>
                <a:schemeClr val="tx1"/>
              </a:solidFill>
              <a:latin typeface="+mn-lt"/>
              <a:ea typeface="+mn-ea"/>
              <a:cs typeface="+mn-cs"/>
            </a:endParaRPr>
          </a:p>
          <a:p>
            <a:pPr marL="658368" lvl="2" defTabSz="329184">
              <a:spcAft>
                <a:spcPts val="600"/>
              </a:spcAft>
              <a:buFont typeface="Wingdings" pitchFamily="2" charset="2"/>
              <a:buChar char="§"/>
            </a:pPr>
            <a:r>
              <a:rPr lang="fr-CA" sz="1296" kern="1200" dirty="0">
                <a:solidFill>
                  <a:schemeClr val="tx1"/>
                </a:solidFill>
                <a:latin typeface="+mn-lt"/>
                <a:ea typeface="+mn-ea"/>
                <a:cs typeface="+mn-cs"/>
              </a:rPr>
              <a:t>2</a:t>
            </a:r>
          </a:p>
          <a:p>
            <a:pPr marL="493776" lvl="2" defTabSz="329184">
              <a:spcAft>
                <a:spcPts val="600"/>
              </a:spcAft>
            </a:pPr>
            <a:endParaRPr lang="fr-CA" sz="1296" kern="1200" dirty="0">
              <a:solidFill>
                <a:schemeClr val="tx1"/>
              </a:solidFill>
              <a:latin typeface="+mn-lt"/>
              <a:ea typeface="+mn-ea"/>
              <a:cs typeface="+mn-cs"/>
            </a:endParaRPr>
          </a:p>
          <a:p>
            <a:pPr marL="658368" lvl="2" defTabSz="329184">
              <a:spcAft>
                <a:spcPts val="600"/>
              </a:spcAft>
              <a:buFont typeface="Wingdings" pitchFamily="2" charset="2"/>
              <a:buChar char="§"/>
            </a:pPr>
            <a:r>
              <a:rPr lang="fr-CA" sz="1296" kern="1200" dirty="0">
                <a:solidFill>
                  <a:schemeClr val="tx1"/>
                </a:solidFill>
                <a:latin typeface="+mn-lt"/>
                <a:ea typeface="+mn-ea"/>
                <a:cs typeface="+mn-cs"/>
              </a:rPr>
              <a:t>3</a:t>
            </a:r>
          </a:p>
          <a:p>
            <a:pPr>
              <a:spcAft>
                <a:spcPts val="600"/>
              </a:spcAft>
            </a:pPr>
            <a:endParaRPr lang="fr-CA" dirty="0"/>
          </a:p>
        </p:txBody>
      </p:sp>
      <p:pic>
        <p:nvPicPr>
          <p:cNvPr id="5" name="Picture 2" descr="http://t1.gstatic.com/images?q=tbn:ANd9GcTEsdIWDufRmX2exeLreNEvpUcpq1Okn2pJVLdCN9FR5CHrefyaGA"/>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9751685">
            <a:off x="1905558" y="2336800"/>
            <a:ext cx="1512711" cy="7879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82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graphicFrame>
        <p:nvGraphicFramePr>
          <p:cNvPr id="4" name="Espace réservé du contenu 3"/>
          <p:cNvGraphicFramePr>
            <a:graphicFrameLocks noGrp="1"/>
          </p:cNvGraphicFramePr>
          <p:nvPr>
            <p:ph idx="1"/>
            <p:extLst>
              <p:ext uri="{D42A27DB-BD31-4B8C-83A1-F6EECF244321}">
                <p14:modId xmlns:p14="http://schemas.microsoft.com/office/powerpoint/2010/main" val="2759463784"/>
              </p:ext>
            </p:extLst>
          </p:nvPr>
        </p:nvGraphicFramePr>
        <p:xfrm>
          <a:off x="510240" y="2336873"/>
          <a:ext cx="4817409" cy="3599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627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a:t>IMMUNODÉFICIENCES</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12841210"/>
              </p:ext>
            </p:extLst>
          </p:nvPr>
        </p:nvGraphicFramePr>
        <p:xfrm>
          <a:off x="533400" y="2336800"/>
          <a:ext cx="6888163"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1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ner du cerveau humain dans une clinique de neurologie">
            <a:extLst>
              <a:ext uri="{FF2B5EF4-FFF2-40B4-BE49-F238E27FC236}">
                <a16:creationId xmlns:a16="http://schemas.microsoft.com/office/drawing/2014/main" id="{C4BE3E12-0C20-13E4-D198-44D0C5B788D0}"/>
              </a:ext>
            </a:extLst>
          </p:cNvPr>
          <p:cNvPicPr>
            <a:picLocks noChangeAspect="1"/>
          </p:cNvPicPr>
          <p:nvPr/>
        </p:nvPicPr>
        <p:blipFill rotWithShape="1">
          <a:blip r:embed="rId2"/>
          <a:srcRect/>
          <a:stretch/>
        </p:blipFill>
        <p:spPr>
          <a:xfrm>
            <a:off x="20" y="-1"/>
            <a:ext cx="9143980" cy="6858001"/>
          </a:xfrm>
          <a:prstGeom prst="rect">
            <a:avLst/>
          </a:prstGeom>
        </p:spPr>
      </p:pic>
      <p:sp>
        <p:nvSpPr>
          <p:cNvPr id="22" name="Rectangle 2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26" name="Rectangle 2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7210396" cy="1080938"/>
          </a:xfrm>
        </p:spPr>
        <p:txBody>
          <a:bodyPr>
            <a:normAutofit/>
          </a:bodyPr>
          <a:lstStyle/>
          <a:p>
            <a:r>
              <a:rPr lang="fr-CA" b="1" dirty="0"/>
              <a:t>IMMUNODÉFICIENCES</a:t>
            </a:r>
            <a:endParaRPr lang="fr-CA"/>
          </a:p>
        </p:txBody>
      </p:sp>
      <p:pic>
        <p:nvPicPr>
          <p:cNvPr id="28" name="Picture 2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30" name="Rectangle 2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contenu 2"/>
          <p:cNvSpPr>
            <a:spLocks noGrp="1"/>
          </p:cNvSpPr>
          <p:nvPr>
            <p:ph idx="1"/>
          </p:nvPr>
        </p:nvSpPr>
        <p:spPr>
          <a:xfrm>
            <a:off x="510240" y="2336873"/>
            <a:ext cx="7210396" cy="3395060"/>
          </a:xfrm>
        </p:spPr>
        <p:txBody>
          <a:bodyPr anchor="ctr">
            <a:normAutofit/>
          </a:bodyPr>
          <a:lstStyle/>
          <a:p>
            <a:r>
              <a:rPr lang="fr-CA" sz="1700" u="sng"/>
              <a:t>Chirurgie</a:t>
            </a:r>
            <a:r>
              <a:rPr lang="fr-CA" sz="1700"/>
              <a:t> (types)</a:t>
            </a:r>
          </a:p>
          <a:p>
            <a:endParaRPr lang="fr-CA" sz="1700" u="sng"/>
          </a:p>
          <a:p>
            <a:pPr lvl="1">
              <a:buFont typeface="Wingdings" pitchFamily="2" charset="2"/>
              <a:buChar char="Ø"/>
            </a:pPr>
            <a:r>
              <a:rPr lang="fr-CA" sz="1700"/>
              <a:t>Diagnostic (biopsie)</a:t>
            </a:r>
          </a:p>
          <a:p>
            <a:pPr lvl="1">
              <a:buFont typeface="Wingdings" pitchFamily="2" charset="2"/>
              <a:buChar char="Ø"/>
            </a:pPr>
            <a:r>
              <a:rPr lang="fr-CA" sz="1700"/>
              <a:t>De prophylaxie (prévention)</a:t>
            </a:r>
          </a:p>
          <a:p>
            <a:pPr lvl="1">
              <a:buFont typeface="Wingdings" pitchFamily="2" charset="2"/>
              <a:buChar char="Ø"/>
            </a:pPr>
            <a:r>
              <a:rPr lang="fr-CA" sz="1700"/>
              <a:t>Locale </a:t>
            </a:r>
          </a:p>
          <a:p>
            <a:pPr lvl="1">
              <a:buFont typeface="Wingdings" pitchFamily="2" charset="2"/>
              <a:buChar char="Ø"/>
            </a:pPr>
            <a:r>
              <a:rPr lang="fr-CA" sz="1700"/>
              <a:t>Radicale </a:t>
            </a:r>
          </a:p>
          <a:p>
            <a:pPr lvl="1">
              <a:buFont typeface="Wingdings" pitchFamily="2" charset="2"/>
              <a:buChar char="Ø"/>
            </a:pPr>
            <a:r>
              <a:rPr lang="fr-CA" sz="1700"/>
              <a:t>Palliative</a:t>
            </a:r>
          </a:p>
        </p:txBody>
      </p:sp>
    </p:spTree>
    <p:extLst>
      <p:ext uri="{BB962C8B-B14F-4D97-AF65-F5344CB8AC3E}">
        <p14:creationId xmlns:p14="http://schemas.microsoft.com/office/powerpoint/2010/main" val="3128889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a:t>IMMUNODÉFICIENCES</a:t>
            </a:r>
            <a:endParaRPr lang="fr-CA" dirty="0"/>
          </a:p>
        </p:txBody>
      </p:sp>
      <p:sp>
        <p:nvSpPr>
          <p:cNvPr id="3" name="Espace réservé du contenu 2"/>
          <p:cNvSpPr>
            <a:spLocks noGrp="1"/>
          </p:cNvSpPr>
          <p:nvPr>
            <p:ph idx="1"/>
          </p:nvPr>
        </p:nvSpPr>
        <p:spPr/>
        <p:txBody>
          <a:bodyPr/>
          <a:lstStyle/>
          <a:p>
            <a:r>
              <a:rPr lang="fr-CA" u="sng" dirty="0"/>
              <a:t>Radiothérapie</a:t>
            </a:r>
          </a:p>
          <a:p>
            <a:endParaRPr lang="fr-CA" u="sng" dirty="0"/>
          </a:p>
          <a:p>
            <a:pPr lvl="1">
              <a:buFont typeface="Wingdings" pitchFamily="2" charset="2"/>
              <a:buChar char="Ø"/>
            </a:pPr>
            <a:r>
              <a:rPr lang="fr-CA" dirty="0"/>
              <a:t>Effets secondaires</a:t>
            </a:r>
          </a:p>
          <a:p>
            <a:pPr lvl="1">
              <a:buFont typeface="Wingdings" pitchFamily="2" charset="2"/>
              <a:buChar char="Ø"/>
            </a:pPr>
            <a:endParaRPr lang="fr-CA" dirty="0"/>
          </a:p>
          <a:p>
            <a:pPr marL="365760" lvl="1" indent="0">
              <a:buNone/>
            </a:pPr>
            <a:r>
              <a:rPr lang="fr-CA" dirty="0"/>
              <a:t>		- réactions locales</a:t>
            </a:r>
          </a:p>
          <a:p>
            <a:pPr marL="365760" lvl="1" indent="0">
              <a:buNone/>
            </a:pPr>
            <a:endParaRPr lang="fr-CA" dirty="0"/>
          </a:p>
          <a:p>
            <a:pPr marL="365760" lvl="1" indent="0">
              <a:buNone/>
            </a:pPr>
            <a:r>
              <a:rPr lang="fr-CA" dirty="0"/>
              <a:t>		- réaction systémiques</a:t>
            </a:r>
          </a:p>
        </p:txBody>
      </p:sp>
      <p:sp>
        <p:nvSpPr>
          <p:cNvPr id="4" name="Ellipse 3"/>
          <p:cNvSpPr/>
          <p:nvPr/>
        </p:nvSpPr>
        <p:spPr>
          <a:xfrm rot="1378421">
            <a:off x="5508104" y="2380893"/>
            <a:ext cx="2282552" cy="134644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rtlCol="0" anchor="ctr"/>
          <a:lstStyle/>
          <a:p>
            <a:pPr algn="ctr"/>
            <a:r>
              <a:rPr lang="fr-CA" b="1" dirty="0"/>
              <a:t>VOIR p. 61</a:t>
            </a:r>
          </a:p>
        </p:txBody>
      </p:sp>
    </p:spTree>
    <p:extLst>
      <p:ext uri="{BB962C8B-B14F-4D97-AF65-F5344CB8AC3E}">
        <p14:creationId xmlns:p14="http://schemas.microsoft.com/office/powerpoint/2010/main" val="1143211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a:t>IMMUNODÉFICIENCES</a:t>
            </a:r>
            <a:endParaRPr lang="fr-CA" dirty="0"/>
          </a:p>
        </p:txBody>
      </p:sp>
      <p:sp>
        <p:nvSpPr>
          <p:cNvPr id="3" name="Espace réservé du contenu 2"/>
          <p:cNvSpPr>
            <a:spLocks noGrp="1"/>
          </p:cNvSpPr>
          <p:nvPr>
            <p:ph idx="1"/>
          </p:nvPr>
        </p:nvSpPr>
        <p:spPr/>
        <p:txBody>
          <a:bodyPr>
            <a:normAutofit/>
          </a:bodyPr>
          <a:lstStyle/>
          <a:p>
            <a:r>
              <a:rPr lang="fr-CA" u="sng"/>
              <a:t>Chimiothérapie</a:t>
            </a:r>
          </a:p>
          <a:p>
            <a:endParaRPr lang="fr-CA" u="sng"/>
          </a:p>
          <a:p>
            <a:pPr lvl="1">
              <a:buFont typeface="Wingdings" pitchFamily="2" charset="2"/>
              <a:buChar char="Ø"/>
            </a:pPr>
            <a:r>
              <a:rPr lang="fr-CA"/>
              <a:t>Effets secondaires</a:t>
            </a:r>
          </a:p>
          <a:p>
            <a:pPr lvl="1">
              <a:buFont typeface="Wingdings" pitchFamily="2" charset="2"/>
              <a:buChar char="Ø"/>
            </a:pPr>
            <a:endParaRPr lang="fr-CA"/>
          </a:p>
          <a:p>
            <a:pPr marL="365760" lvl="1" indent="0">
              <a:buNone/>
            </a:pPr>
            <a:r>
              <a:rPr lang="fr-CA"/>
              <a:t>		- anorexie, N/V</a:t>
            </a:r>
          </a:p>
          <a:p>
            <a:pPr marL="365760" lvl="1" indent="0">
              <a:buNone/>
            </a:pPr>
            <a:r>
              <a:rPr lang="fr-CA"/>
              <a:t>		- diarrhée                </a:t>
            </a:r>
          </a:p>
          <a:p>
            <a:pPr marL="365760" lvl="1" indent="0">
              <a:buNone/>
            </a:pPr>
            <a:r>
              <a:rPr lang="fr-CA"/>
              <a:t>		- stomatite (inflam. muq. Buccale)</a:t>
            </a:r>
          </a:p>
          <a:p>
            <a:pPr marL="365760" lvl="1" indent="0">
              <a:buNone/>
            </a:pPr>
            <a:r>
              <a:rPr lang="fr-CA"/>
              <a:t>		- alopécie (perte de cheveux)</a:t>
            </a:r>
          </a:p>
          <a:p>
            <a:pPr marL="365760" lvl="1" indent="0">
              <a:buNone/>
            </a:pPr>
            <a:r>
              <a:rPr lang="fr-CA"/>
              <a:t>		- dépression médullaire</a:t>
            </a:r>
            <a:endParaRPr lang="fr-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135" y="1916832"/>
            <a:ext cx="265747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99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angée d'échantillons pour les tests médicaux">
            <a:extLst>
              <a:ext uri="{FF2B5EF4-FFF2-40B4-BE49-F238E27FC236}">
                <a16:creationId xmlns:a16="http://schemas.microsoft.com/office/drawing/2014/main" id="{43A4B566-844A-0BB7-89E3-302E190892C0}"/>
              </a:ext>
            </a:extLst>
          </p:cNvPr>
          <p:cNvPicPr>
            <a:picLocks noChangeAspect="1"/>
          </p:cNvPicPr>
          <p:nvPr/>
        </p:nvPicPr>
        <p:blipFill rotWithShape="1">
          <a:blip r:embed="rId3"/>
          <a:srcRect l="54463" r="7461"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Infection par le VIH</a:t>
            </a:r>
          </a:p>
          <a:p>
            <a:endParaRPr lang="fr-CA" sz="1700" b="1" u="sng"/>
          </a:p>
          <a:p>
            <a:pPr lvl="1">
              <a:buFont typeface="Wingdings" pitchFamily="2" charset="2"/>
              <a:buChar char="Ø"/>
            </a:pPr>
            <a:r>
              <a:rPr lang="fr-CA" sz="1700"/>
              <a:t>Se reproduit a partir du code génétique des lymphocytes T (nos petits soldats). Donc, notre système immunitaire s’affaiblit graduellement ce qui nous rend vulnérable aux antigènes</a:t>
            </a:r>
          </a:p>
          <a:p>
            <a:pPr marL="365760" lvl="1" indent="0">
              <a:buNone/>
            </a:pPr>
            <a:endParaRPr lang="fr-CA" sz="1700"/>
          </a:p>
          <a:p>
            <a:pPr lvl="1">
              <a:buFont typeface="Wingdings" pitchFamily="2" charset="2"/>
              <a:buChar char="Ø"/>
            </a:pPr>
            <a:r>
              <a:rPr lang="fr-CA" sz="1700"/>
              <a:t>On détecte le VIH avec la présence d’anticorps anti-VIH qui circule dans le sang après quelques temps</a:t>
            </a:r>
          </a:p>
          <a:p>
            <a:pPr lvl="1">
              <a:buFont typeface="Wingdings" pitchFamily="2" charset="2"/>
              <a:buChar char="Ø"/>
            </a:pPr>
            <a:endParaRPr lang="fr-CA" sz="1700"/>
          </a:p>
        </p:txBody>
      </p:sp>
    </p:spTree>
    <p:extLst>
      <p:ext uri="{BB962C8B-B14F-4D97-AF65-F5344CB8AC3E}">
        <p14:creationId xmlns:p14="http://schemas.microsoft.com/office/powerpoint/2010/main" val="215922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2" name="Picture 11">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4" name="Rectangle 13">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22" name="Rectangle 21">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26" name="Rectangle 25">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Diagramme 2"/>
          <p:cNvGraphicFramePr/>
          <p:nvPr>
            <p:extLst>
              <p:ext uri="{D42A27DB-BD31-4B8C-83A1-F6EECF244321}">
                <p14:modId xmlns:p14="http://schemas.microsoft.com/office/powerpoint/2010/main" val="3202920224"/>
              </p:ext>
            </p:extLst>
          </p:nvPr>
        </p:nvGraphicFramePr>
        <p:xfrm>
          <a:off x="510240" y="2336873"/>
          <a:ext cx="7210396" cy="33950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1910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p:cNvSpPr>
            <a:spLocks noGrp="1"/>
          </p:cNvSpPr>
          <p:nvPr>
            <p:ph idx="1"/>
          </p:nvPr>
        </p:nvSpPr>
        <p:spPr>
          <a:xfrm>
            <a:off x="510241" y="2336873"/>
            <a:ext cx="3781221" cy="3599316"/>
          </a:xfrm>
        </p:spPr>
        <p:txBody>
          <a:bodyPr>
            <a:normAutofit/>
          </a:bodyPr>
          <a:lstStyle/>
          <a:p>
            <a:endParaRPr lang="fr-CA" sz="1700"/>
          </a:p>
          <a:p>
            <a:r>
              <a:rPr lang="fr-CA" sz="1700"/>
              <a:t>Lorsque le corps n'arrive plus à lutter contre les infections, la maladie prend le nom de </a:t>
            </a:r>
            <a:r>
              <a:rPr lang="fr-CA" sz="1700" b="1"/>
              <a:t>SIDA</a:t>
            </a:r>
          </a:p>
          <a:p>
            <a:pPr marL="68580" indent="0">
              <a:buNone/>
            </a:pPr>
            <a:endParaRPr lang="fr-CA" sz="1700" b="1"/>
          </a:p>
          <a:p>
            <a:pPr marL="68580" indent="0">
              <a:buNone/>
            </a:pPr>
            <a:r>
              <a:rPr lang="fr-CA" sz="1700" i="1"/>
              <a:t>(syndrome d’immunodéficience acquise)</a:t>
            </a:r>
          </a:p>
          <a:p>
            <a:pPr marL="68580" indent="0">
              <a:buNone/>
            </a:pPr>
            <a:endParaRPr lang="fr-CA" sz="1700" b="1"/>
          </a:p>
          <a:p>
            <a:pPr marL="68580" indent="0">
              <a:buNone/>
            </a:pPr>
            <a:endParaRPr lang="fr-CA" sz="1700"/>
          </a:p>
        </p:txBody>
      </p:sp>
      <p:pic>
        <p:nvPicPr>
          <p:cNvPr id="5" name="Picture 4" descr="Gros plan sur des boîtes de pilules non-ouvertes">
            <a:extLst>
              <a:ext uri="{FF2B5EF4-FFF2-40B4-BE49-F238E27FC236}">
                <a16:creationId xmlns:a16="http://schemas.microsoft.com/office/drawing/2014/main" id="{44907D69-81B4-B449-E346-862910623C7D}"/>
              </a:ext>
            </a:extLst>
          </p:cNvPr>
          <p:cNvPicPr>
            <a:picLocks noChangeAspect="1"/>
          </p:cNvPicPr>
          <p:nvPr/>
        </p:nvPicPr>
        <p:blipFill rotWithShape="1">
          <a:blip r:embed="rId3"/>
          <a:srcRect l="31115" r="25065" b="1"/>
          <a:stretch/>
        </p:blipFill>
        <p:spPr>
          <a:xfrm>
            <a:off x="4572000" y="10"/>
            <a:ext cx="4569617"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3781222" cy="1080938"/>
          </a:xfrm>
        </p:spPr>
        <p:txBody>
          <a:bodyPr>
            <a:normAutofit/>
          </a:bodyPr>
          <a:lstStyle/>
          <a:p>
            <a:r>
              <a:rPr lang="fr-CA" sz="2800" b="1"/>
              <a:t>IMMUNODÉFICIENCES</a:t>
            </a:r>
            <a:endParaRPr lang="fr-CA" sz="2800"/>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114564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Tubes à essai avec échantillons dans un rack à essai à tubes">
            <a:extLst>
              <a:ext uri="{FF2B5EF4-FFF2-40B4-BE49-F238E27FC236}">
                <a16:creationId xmlns:a16="http://schemas.microsoft.com/office/drawing/2014/main" id="{FDD8CF3F-817E-2CFE-2232-7DED597100C3}"/>
              </a:ext>
            </a:extLst>
          </p:cNvPr>
          <p:cNvPicPr>
            <a:picLocks noChangeAspect="1"/>
          </p:cNvPicPr>
          <p:nvPr/>
        </p:nvPicPr>
        <p:blipFill rotWithShape="1">
          <a:blip r:embed="rId3"/>
          <a:srcRect l="36288" r="29825"/>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dirty="0"/>
              <a:t>Modes de transmissions</a:t>
            </a:r>
          </a:p>
          <a:p>
            <a:endParaRPr lang="fr-CA" sz="1700" b="1" u="sng" dirty="0"/>
          </a:p>
          <a:p>
            <a:pPr lvl="1">
              <a:buFont typeface="Wingdings" pitchFamily="2" charset="2"/>
              <a:buChar char="Ø"/>
            </a:pPr>
            <a:r>
              <a:rPr lang="fr-CA" sz="1700" dirty="0"/>
              <a:t>Par contact direct</a:t>
            </a:r>
          </a:p>
          <a:p>
            <a:pPr marL="365760" lvl="1" indent="0">
              <a:buNone/>
            </a:pPr>
            <a:endParaRPr lang="fr-CA" sz="1700" dirty="0"/>
          </a:p>
          <a:p>
            <a:pPr marL="685800" lvl="2" indent="0">
              <a:buNone/>
            </a:pPr>
            <a:r>
              <a:rPr lang="fr-CA" sz="1700" dirty="0"/>
              <a:t>	          - sang           - sperme </a:t>
            </a:r>
          </a:p>
          <a:p>
            <a:pPr marL="685800" lvl="2" indent="0">
              <a:buNone/>
            </a:pPr>
            <a:r>
              <a:rPr lang="fr-CA" sz="1700" dirty="0"/>
              <a:t>             - sécrétions vaginales </a:t>
            </a:r>
          </a:p>
          <a:p>
            <a:pPr marL="685800" lvl="2" indent="0">
              <a:buNone/>
            </a:pPr>
            <a:r>
              <a:rPr lang="fr-CA" sz="1700" dirty="0"/>
              <a:t>             - tous produits organiques du   </a:t>
            </a:r>
          </a:p>
          <a:p>
            <a:pPr marL="685800" lvl="2" indent="0">
              <a:buNone/>
            </a:pPr>
            <a:r>
              <a:rPr lang="fr-CA" sz="1700" dirty="0"/>
              <a:t>                contaminé</a:t>
            </a:r>
          </a:p>
          <a:p>
            <a:pPr marL="685800" lvl="2" indent="0">
              <a:buNone/>
            </a:pPr>
            <a:endParaRPr lang="fr-CA" sz="1700" dirty="0"/>
          </a:p>
          <a:p>
            <a:pPr lvl="1">
              <a:buFont typeface="Wingdings" pitchFamily="2" charset="2"/>
              <a:buChar char="Ø"/>
            </a:pPr>
            <a:r>
              <a:rPr lang="fr-CA" sz="1700" dirty="0"/>
              <a:t>Par relation sexuelle non protégée</a:t>
            </a:r>
          </a:p>
        </p:txBody>
      </p:sp>
    </p:spTree>
    <p:extLst>
      <p:ext uri="{BB962C8B-B14F-4D97-AF65-F5344CB8AC3E}">
        <p14:creationId xmlns:p14="http://schemas.microsoft.com/office/powerpoint/2010/main" val="286533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ersonne utilisant une seringue">
            <a:extLst>
              <a:ext uri="{FF2B5EF4-FFF2-40B4-BE49-F238E27FC236}">
                <a16:creationId xmlns:a16="http://schemas.microsoft.com/office/drawing/2014/main" id="{BF282BCE-83DF-AB63-26AC-A973F33E57BA}"/>
              </a:ext>
            </a:extLst>
          </p:cNvPr>
          <p:cNvPicPr>
            <a:picLocks noChangeAspect="1"/>
          </p:cNvPicPr>
          <p:nvPr/>
        </p:nvPicPr>
        <p:blipFill rotWithShape="1">
          <a:blip r:embed="rId3"/>
          <a:srcRect l="26746" r="39494"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u="sng"/>
              <a:t>Suite…</a:t>
            </a:r>
          </a:p>
          <a:p>
            <a:endParaRPr lang="fr-CA" sz="1700" b="1" u="sng"/>
          </a:p>
          <a:p>
            <a:pPr lvl="1">
              <a:buFont typeface="Wingdings" pitchFamily="2" charset="2"/>
              <a:buChar char="Ø"/>
            </a:pPr>
            <a:r>
              <a:rPr lang="fr-CA" sz="1700"/>
              <a:t>Par l’utilisation d’une seringue contaminée</a:t>
            </a:r>
          </a:p>
          <a:p>
            <a:pPr lvl="1">
              <a:buFont typeface="Wingdings" pitchFamily="2" charset="2"/>
              <a:buChar char="Ø"/>
            </a:pPr>
            <a:endParaRPr lang="fr-CA" sz="1700"/>
          </a:p>
          <a:p>
            <a:pPr lvl="1">
              <a:buFont typeface="Wingdings" pitchFamily="2" charset="2"/>
              <a:buChar char="Ø"/>
            </a:pPr>
            <a:r>
              <a:rPr lang="fr-CA" sz="1700"/>
              <a:t>Pendant la grossesse, l’accouchement ou l’allaitement si la mère est infectée et non traitée</a:t>
            </a:r>
          </a:p>
        </p:txBody>
      </p:sp>
    </p:spTree>
    <p:extLst>
      <p:ext uri="{BB962C8B-B14F-4D97-AF65-F5344CB8AC3E}">
        <p14:creationId xmlns:p14="http://schemas.microsoft.com/office/powerpoint/2010/main" val="198470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Verrou sur la carte mère de l’ordinateur">
            <a:extLst>
              <a:ext uri="{FF2B5EF4-FFF2-40B4-BE49-F238E27FC236}">
                <a16:creationId xmlns:a16="http://schemas.microsoft.com/office/drawing/2014/main" id="{8E77FCAF-ACEC-C84C-B796-CCB97DBA1245}"/>
              </a:ext>
            </a:extLst>
          </p:cNvPr>
          <p:cNvPicPr>
            <a:picLocks noChangeAspect="1"/>
          </p:cNvPicPr>
          <p:nvPr/>
        </p:nvPicPr>
        <p:blipFill rotWithShape="1">
          <a:blip r:embed="rId3"/>
          <a:srcRect l="21379" r="44734"/>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IMMUNODÉFICIENCES</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Mythes</a:t>
            </a:r>
          </a:p>
          <a:p>
            <a:pPr marL="68580" indent="0">
              <a:buNone/>
            </a:pPr>
            <a:endParaRPr lang="fr-CA" sz="1700" b="1" u="sng"/>
          </a:p>
          <a:p>
            <a:r>
              <a:rPr lang="fr-CA" sz="1700"/>
              <a:t>Poignée de main, par la sueur ou les larmes</a:t>
            </a:r>
          </a:p>
          <a:p>
            <a:r>
              <a:rPr lang="fr-CA" sz="1700"/>
              <a:t>Il n’est pas véhiculé par des insectes</a:t>
            </a:r>
          </a:p>
          <a:p>
            <a:r>
              <a:rPr lang="fr-CA" sz="1700"/>
              <a:t>On ne le contracte pas sur les sièges de toilette, ni en nageant dans les piscines publiques, en partageant la nourriture ou en utilisant le linge, les serviettes ou le téléphone d’une personne infectée.</a:t>
            </a:r>
          </a:p>
          <a:p>
            <a:endParaRPr lang="fr-CA" sz="1700"/>
          </a:p>
        </p:txBody>
      </p:sp>
    </p:spTree>
    <p:extLst>
      <p:ext uri="{BB962C8B-B14F-4D97-AF65-F5344CB8AC3E}">
        <p14:creationId xmlns:p14="http://schemas.microsoft.com/office/powerpoint/2010/main" val="94244549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2445</TotalTime>
  <Words>1109</Words>
  <Application>Microsoft Office PowerPoint</Application>
  <PresentationFormat>Affichage à l'écran (4:3)</PresentationFormat>
  <Paragraphs>307</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Calibri</vt:lpstr>
      <vt:lpstr>Trebuchet MS</vt:lpstr>
      <vt:lpstr>Wingdings</vt:lpstr>
      <vt:lpstr>Wingdings 2</vt:lpstr>
      <vt:lpstr>Berlin</vt:lpstr>
      <vt:lpstr>COURS #7</vt:lpstr>
      <vt:lpstr>AIDE À L’APPRENTISSAGE #1</vt:lpstr>
      <vt:lpstr>IMMUNODÉFICIENCES</vt:lpstr>
      <vt:lpstr>IMMUNODÉFICIENCES</vt:lpstr>
      <vt:lpstr>Présentation PowerPoint</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TERMINOLOGIES</vt:lpstr>
      <vt:lpstr>TERMINOLOGIES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lpstr>IMMUNODÉFICIENCES</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ALTÉRATIONS DU SYSTÈME IMMUNITAIRE</dc:title>
  <dc:creator>Beaulieu, Daniel</dc:creator>
  <cp:lastModifiedBy>Beaulieu, Daniel</cp:lastModifiedBy>
  <cp:revision>111</cp:revision>
  <dcterms:created xsi:type="dcterms:W3CDTF">2012-11-23T16:15:08Z</dcterms:created>
  <dcterms:modified xsi:type="dcterms:W3CDTF">2024-03-10T17:29:34Z</dcterms:modified>
</cp:coreProperties>
</file>