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HCKAaxKB0DX2XQ2Bkwr3hBOC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7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f8282acbb_0_4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bf8282ac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f8282acbb_0_4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bf8282ac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55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f8282acbb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bf8282acb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639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f8282acbb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bf8282acb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f8282acbb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</a:rPr>
              <a:t>Afin de réussir le test d’apprenti de la SAAQ, vous devez être en mesure d’analyser  un rapport d’activité et de déterminer si les renseignements inscrits respectent la  réglementation ou non.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f8282a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f8282acbb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</a:rPr>
              <a:t>Afin de réussir le test d’apprenti de la SAAQ, vous devez être en mesure d’analyser  un rapport d’activité et de déterminer si les renseignements inscrits respectent la  réglementation ou non.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f8282a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86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>
                <a:solidFill>
                  <a:srgbClr val="FF0000"/>
                </a:solidFill>
              </a:rPr>
              <a:t>Afin de réussir le test d’apprenti de la SAAQ, vous devez être en mesure d’analyser  un rapport d’activité et de déterminer si les renseignements inscrits respectent la  réglementation ou non.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>
                <a:solidFill>
                  <a:srgbClr val="FF0000"/>
                </a:solidFill>
              </a:rPr>
              <a:t>Afin de réussir le test d’apprenti de la SAAQ, vous devez être en mesure d’analyser  un rapport d’activité et de déterminer si les renseignements inscrits respectent la  réglementation ou non.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25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>
                <a:solidFill>
                  <a:schemeClr val="dk1"/>
                </a:solidFill>
              </a:rPr>
              <a:t>Le rapport d’activité représente les 24 heures de la journée commençant généralement à  minuit. Les heures allouées aux 4 activités de la colonne de gauche doivent être inscrite par  un trait continu. Les 4 activités sont les suivantes: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>
                <a:solidFill>
                  <a:schemeClr val="dk1"/>
                </a:solidFill>
              </a:rPr>
              <a:t>Le rapport d’activité représente les 24 heures de la journée commençant généralement à  minuit. Les heures allouées aux 4 activités de la colonne de gauche doivent être inscrite par  un trait continu. Les 4 activités sont les suivantes: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60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55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796355" y="944838"/>
            <a:ext cx="7551289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281449"/>
            <a:ext cx="9143974" cy="8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/>
          <p:nvPr/>
        </p:nvSpPr>
        <p:spPr>
          <a:xfrm>
            <a:off x="0" y="4281449"/>
            <a:ext cx="9144000" cy="862330"/>
          </a:xfrm>
          <a:custGeom>
            <a:avLst/>
            <a:gdLst/>
            <a:ahLst/>
            <a:cxnLst/>
            <a:rect l="l" t="t" r="r" b="b"/>
            <a:pathLst>
              <a:path w="9144000" h="862329" extrusionOk="0">
                <a:moveTo>
                  <a:pt x="9143999" y="862049"/>
                </a:moveTo>
                <a:lnTo>
                  <a:pt x="0" y="862049"/>
                </a:lnTo>
                <a:lnTo>
                  <a:pt x="0" y="181460"/>
                </a:lnTo>
                <a:lnTo>
                  <a:pt x="9143999" y="0"/>
                </a:lnTo>
                <a:lnTo>
                  <a:pt x="9143999" y="862049"/>
                </a:lnTo>
                <a:close/>
              </a:path>
            </a:pathLst>
          </a:custGeom>
          <a:solidFill>
            <a:srgbClr val="707372">
              <a:alpha val="6117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0"/>
          <p:cNvSpPr/>
          <p:nvPr/>
        </p:nvSpPr>
        <p:spPr>
          <a:xfrm>
            <a:off x="0" y="4281449"/>
            <a:ext cx="9144000" cy="181610"/>
          </a:xfrm>
          <a:custGeom>
            <a:avLst/>
            <a:gdLst/>
            <a:ahLst/>
            <a:cxnLst/>
            <a:rect l="l" t="t" r="r" b="b"/>
            <a:pathLst>
              <a:path w="9144000" h="181610" extrusionOk="0">
                <a:moveTo>
                  <a:pt x="0" y="181460"/>
                </a:moveTo>
                <a:lnTo>
                  <a:pt x="9143999" y="0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5349" y="4487150"/>
            <a:ext cx="548699" cy="30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5570" y="4583675"/>
            <a:ext cx="89685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796355" y="944838"/>
            <a:ext cx="7551289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1"/>
          <p:cNvGrpSpPr/>
          <p:nvPr/>
        </p:nvGrpSpPr>
        <p:grpSpPr>
          <a:xfrm>
            <a:off x="0" y="0"/>
            <a:ext cx="9144000" cy="5143498"/>
            <a:chOff x="0" y="0"/>
            <a:chExt cx="9144000" cy="5143498"/>
          </a:xfrm>
        </p:grpSpPr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926874"/>
              <a:ext cx="9143999" cy="421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"/>
            <p:cNvSpPr/>
            <p:nvPr/>
          </p:nvSpPr>
          <p:spPr>
            <a:xfrm>
              <a:off x="0" y="0"/>
              <a:ext cx="9144000" cy="1189990"/>
            </a:xfrm>
            <a:custGeom>
              <a:avLst/>
              <a:gdLst/>
              <a:ahLst/>
              <a:cxnLst/>
              <a:rect l="l" t="t" r="r" b="b"/>
              <a:pathLst>
                <a:path w="9144000" h="1189990" extrusionOk="0">
                  <a:moveTo>
                    <a:pt x="0" y="1189786"/>
                  </a:moveTo>
                  <a:lnTo>
                    <a:pt x="0" y="0"/>
                  </a:lnTo>
                  <a:lnTo>
                    <a:pt x="9143999" y="0"/>
                  </a:lnTo>
                  <a:lnTo>
                    <a:pt x="9143999" y="932550"/>
                  </a:lnTo>
                  <a:lnTo>
                    <a:pt x="0" y="1189786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0" y="932550"/>
              <a:ext cx="9144000" cy="257810"/>
            </a:xfrm>
            <a:custGeom>
              <a:avLst/>
              <a:gdLst/>
              <a:ahLst/>
              <a:cxnLst/>
              <a:rect l="l" t="t" r="r" b="b"/>
              <a:pathLst>
                <a:path w="9144000" h="257809" extrusionOk="0">
                  <a:moveTo>
                    <a:pt x="9143999" y="0"/>
                  </a:moveTo>
                  <a:lnTo>
                    <a:pt x="0" y="257236"/>
                  </a:ln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5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99512" y="177475"/>
              <a:ext cx="776799" cy="468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1"/>
          <p:cNvSpPr txBox="1"/>
          <p:nvPr/>
        </p:nvSpPr>
        <p:spPr>
          <a:xfrm>
            <a:off x="8081422" y="612781"/>
            <a:ext cx="808990" cy="2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 scolaire  de la Rivière-du-Nord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6496" y="1191417"/>
            <a:ext cx="2720758" cy="37803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257950" y="103087"/>
            <a:ext cx="6947534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3600" dirty="0">
                <a:solidFill>
                  <a:srgbClr val="F6AB20"/>
                </a:solidFill>
              </a:rPr>
              <a:t>CLASS 1 APPRENTICE TRAINING</a:t>
            </a:r>
            <a:endParaRPr sz="36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396675" y="1193134"/>
            <a:ext cx="5659820" cy="139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3000" b="1" dirty="0">
                <a:solidFill>
                  <a:srgbClr val="FFFFFF"/>
                </a:solidFill>
              </a:rPr>
              <a:t>CHAPTER 11</a:t>
            </a:r>
          </a:p>
          <a:p>
            <a:pPr marL="12700" lvl="0"/>
            <a:r>
              <a:rPr lang="en-US" sz="3000" b="1" dirty="0">
                <a:solidFill>
                  <a:srgbClr val="FFFFFF"/>
                </a:solidFill>
              </a:rPr>
              <a:t>HOURS OF DRIVING AND REST (Activity Report)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f8282acbb_0_41"/>
          <p:cNvSpPr txBox="1">
            <a:spLocks noGrp="1"/>
          </p:cNvSpPr>
          <p:nvPr>
            <p:ph type="title"/>
          </p:nvPr>
        </p:nvSpPr>
        <p:spPr>
          <a:xfrm>
            <a:off x="1515525" y="386200"/>
            <a:ext cx="5609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600" dirty="0">
                <a:solidFill>
                  <a:srgbClr val="FF0000"/>
                </a:solidFill>
              </a:rPr>
              <a:t>Let's check if this report complies with the regulations.</a:t>
            </a:r>
            <a:endParaRPr sz="1400" dirty="0"/>
          </a:p>
        </p:txBody>
      </p:sp>
      <p:sp>
        <p:nvSpPr>
          <p:cNvPr id="133" name="Google Shape;133;g1bf8282acbb_0_41"/>
          <p:cNvSpPr txBox="1"/>
          <p:nvPr/>
        </p:nvSpPr>
        <p:spPr>
          <a:xfrm>
            <a:off x="419350" y="23818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Minimum daily Off duty hours required: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bf8282acbb_0_41"/>
          <p:cNvSpPr txBox="1"/>
          <p:nvPr/>
        </p:nvSpPr>
        <p:spPr>
          <a:xfrm>
            <a:off x="4729665" y="2381863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bf8282acbb_0_41"/>
          <p:cNvSpPr txBox="1"/>
          <p:nvPr/>
        </p:nvSpPr>
        <p:spPr>
          <a:xfrm>
            <a:off x="419350" y="28009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driving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bf8282acbb_0_41"/>
          <p:cNvSpPr txBox="1"/>
          <p:nvPr/>
        </p:nvSpPr>
        <p:spPr>
          <a:xfrm>
            <a:off x="4719599" y="2800975"/>
            <a:ext cx="1151429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bf8282acbb_0_41"/>
          <p:cNvSpPr txBox="1"/>
          <p:nvPr/>
        </p:nvSpPr>
        <p:spPr>
          <a:xfrm>
            <a:off x="419350" y="3220063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On duty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bf8282acbb_0_41"/>
          <p:cNvSpPr txBox="1"/>
          <p:nvPr/>
        </p:nvSpPr>
        <p:spPr>
          <a:xfrm>
            <a:off x="4700323" y="3220075"/>
            <a:ext cx="3609105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bf8282acbb_0_41"/>
          <p:cNvSpPr txBox="1"/>
          <p:nvPr/>
        </p:nvSpPr>
        <p:spPr>
          <a:xfrm>
            <a:off x="419350" y="3639163"/>
            <a:ext cx="4101600" cy="53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R="5080" lvl="0">
              <a:lnSpc>
                <a:spcPct val="117857"/>
              </a:lnSpc>
            </a:pPr>
            <a:r>
              <a:rPr lang="en-US" b="1" dirty="0">
                <a:solidFill>
                  <a:schemeClr val="dk1"/>
                </a:solidFill>
              </a:rPr>
              <a:t>Maximum time elapsed since the start of the shift: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bf8282acbb_0_41"/>
          <p:cNvSpPr txBox="1"/>
          <p:nvPr/>
        </p:nvSpPr>
        <p:spPr>
          <a:xfrm>
            <a:off x="4719861" y="3848713"/>
            <a:ext cx="2404764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bf8282acbb_0_41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44" name="Google Shape;144;g1bf8282acbb_0_41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pic>
        <p:nvPicPr>
          <p:cNvPr id="145" name="Google Shape;145;g1bf8282ac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5" y="804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1bf8282acbb_0_41"/>
          <p:cNvCxnSpPr/>
          <p:nvPr/>
        </p:nvCxnSpPr>
        <p:spPr>
          <a:xfrm>
            <a:off x="1081200" y="1357300"/>
            <a:ext cx="20772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g1bf8282acbb_0_41"/>
          <p:cNvCxnSpPr/>
          <p:nvPr/>
        </p:nvCxnSpPr>
        <p:spPr>
          <a:xfrm rot="10800000">
            <a:off x="3158400" y="11071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g1bf8282acbb_0_41"/>
          <p:cNvCxnSpPr/>
          <p:nvPr/>
        </p:nvCxnSpPr>
        <p:spPr>
          <a:xfrm rot="10800000" flipH="1">
            <a:off x="3158400" y="1095175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g1bf8282acbb_0_41"/>
          <p:cNvCxnSpPr/>
          <p:nvPr/>
        </p:nvCxnSpPr>
        <p:spPr>
          <a:xfrm>
            <a:off x="3457275" y="1101775"/>
            <a:ext cx="19800" cy="733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g1bf8282acbb_0_41"/>
          <p:cNvCxnSpPr/>
          <p:nvPr/>
        </p:nvCxnSpPr>
        <p:spPr>
          <a:xfrm>
            <a:off x="3463800" y="1868350"/>
            <a:ext cx="610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g1bf8282acbb_0_41"/>
          <p:cNvCxnSpPr/>
          <p:nvPr/>
        </p:nvCxnSpPr>
        <p:spPr>
          <a:xfrm rot="10800000">
            <a:off x="4041200" y="1589575"/>
            <a:ext cx="0" cy="265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g1bf8282acbb_0_41"/>
          <p:cNvCxnSpPr/>
          <p:nvPr/>
        </p:nvCxnSpPr>
        <p:spPr>
          <a:xfrm>
            <a:off x="4061100" y="1622775"/>
            <a:ext cx="3862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g1bf8282acbb_0_41"/>
          <p:cNvCxnSpPr/>
          <p:nvPr/>
        </p:nvCxnSpPr>
        <p:spPr>
          <a:xfrm>
            <a:off x="7930350" y="1363950"/>
            <a:ext cx="279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g1bf8282acbb_0_41"/>
          <p:cNvCxnSpPr/>
          <p:nvPr/>
        </p:nvCxnSpPr>
        <p:spPr>
          <a:xfrm rot="10800000">
            <a:off x="7901025" y="13770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f8282acbb_0_41"/>
          <p:cNvSpPr txBox="1">
            <a:spLocks noGrp="1"/>
          </p:cNvSpPr>
          <p:nvPr>
            <p:ph type="title"/>
          </p:nvPr>
        </p:nvSpPr>
        <p:spPr>
          <a:xfrm>
            <a:off x="1515525" y="386200"/>
            <a:ext cx="5609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600" dirty="0">
                <a:solidFill>
                  <a:srgbClr val="FF0000"/>
                </a:solidFill>
              </a:rPr>
              <a:t>Let's check if this report complies with the regulations.</a:t>
            </a:r>
            <a:endParaRPr sz="1400" dirty="0"/>
          </a:p>
        </p:txBody>
      </p:sp>
      <p:sp>
        <p:nvSpPr>
          <p:cNvPr id="133" name="Google Shape;133;g1bf8282acbb_0_41"/>
          <p:cNvSpPr txBox="1"/>
          <p:nvPr/>
        </p:nvSpPr>
        <p:spPr>
          <a:xfrm>
            <a:off x="419350" y="23818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Minimum daily Off duty hours required: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bf8282acbb_0_41"/>
          <p:cNvSpPr txBox="1"/>
          <p:nvPr/>
        </p:nvSpPr>
        <p:spPr>
          <a:xfrm>
            <a:off x="4729665" y="2381863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 1 rest + 8 Side Bed = 9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bf8282acbb_0_41"/>
          <p:cNvSpPr txBox="1"/>
          <p:nvPr/>
        </p:nvSpPr>
        <p:spPr>
          <a:xfrm>
            <a:off x="419350" y="28009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driving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bf8282acbb_0_41"/>
          <p:cNvSpPr txBox="1"/>
          <p:nvPr/>
        </p:nvSpPr>
        <p:spPr>
          <a:xfrm>
            <a:off x="4719599" y="2800975"/>
            <a:ext cx="1151429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 13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bf8282acbb_0_41"/>
          <p:cNvSpPr txBox="1"/>
          <p:nvPr/>
        </p:nvSpPr>
        <p:spPr>
          <a:xfrm>
            <a:off x="419350" y="3220063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On duty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bf8282acbb_0_41"/>
          <p:cNvSpPr txBox="1"/>
          <p:nvPr/>
        </p:nvSpPr>
        <p:spPr>
          <a:xfrm>
            <a:off x="4700323" y="3220075"/>
            <a:ext cx="3609105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Sheet: 13 driving and 2 on duty = 15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bf8282acbb_0_41"/>
          <p:cNvSpPr txBox="1"/>
          <p:nvPr/>
        </p:nvSpPr>
        <p:spPr>
          <a:xfrm>
            <a:off x="419350" y="3639163"/>
            <a:ext cx="4101600" cy="53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R="5080" lvl="0">
              <a:lnSpc>
                <a:spcPct val="117857"/>
              </a:lnSpc>
            </a:pPr>
            <a:r>
              <a:rPr lang="en-US" b="1" dirty="0">
                <a:solidFill>
                  <a:schemeClr val="dk1"/>
                </a:solidFill>
              </a:rPr>
              <a:t>Maximum time elapsed since the start of the shift: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bf8282acbb_0_41"/>
          <p:cNvSpPr txBox="1"/>
          <p:nvPr/>
        </p:nvSpPr>
        <p:spPr>
          <a:xfrm>
            <a:off x="4719861" y="3848713"/>
            <a:ext cx="2404764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b="1" dirty="0">
                <a:solidFill>
                  <a:srgbClr val="0000FF"/>
                </a:solidFill>
              </a:rPr>
              <a:t>Record: 7 to 23 hours = 16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bf8282ac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571" y="2731833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bf8282ac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761" y="372243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bf8282acbb_0_41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44" name="Google Shape;144;g1bf8282acbb_0_41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pic>
        <p:nvPicPr>
          <p:cNvPr id="145" name="Google Shape;145;g1bf8282acbb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5" y="804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1bf8282acbb_0_41"/>
          <p:cNvCxnSpPr/>
          <p:nvPr/>
        </p:nvCxnSpPr>
        <p:spPr>
          <a:xfrm>
            <a:off x="1081200" y="1357300"/>
            <a:ext cx="20772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g1bf8282acbb_0_41"/>
          <p:cNvCxnSpPr/>
          <p:nvPr/>
        </p:nvCxnSpPr>
        <p:spPr>
          <a:xfrm rot="10800000">
            <a:off x="3158400" y="11071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g1bf8282acbb_0_41"/>
          <p:cNvCxnSpPr/>
          <p:nvPr/>
        </p:nvCxnSpPr>
        <p:spPr>
          <a:xfrm rot="10800000" flipH="1">
            <a:off x="3158400" y="1095175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g1bf8282acbb_0_41"/>
          <p:cNvCxnSpPr/>
          <p:nvPr/>
        </p:nvCxnSpPr>
        <p:spPr>
          <a:xfrm>
            <a:off x="3457275" y="1101775"/>
            <a:ext cx="19800" cy="733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g1bf8282acbb_0_41"/>
          <p:cNvCxnSpPr/>
          <p:nvPr/>
        </p:nvCxnSpPr>
        <p:spPr>
          <a:xfrm>
            <a:off x="3463800" y="1868350"/>
            <a:ext cx="610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g1bf8282acbb_0_41"/>
          <p:cNvCxnSpPr/>
          <p:nvPr/>
        </p:nvCxnSpPr>
        <p:spPr>
          <a:xfrm rot="10800000">
            <a:off x="4041200" y="1589575"/>
            <a:ext cx="0" cy="265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g1bf8282acbb_0_41"/>
          <p:cNvCxnSpPr/>
          <p:nvPr/>
        </p:nvCxnSpPr>
        <p:spPr>
          <a:xfrm>
            <a:off x="4061100" y="1622775"/>
            <a:ext cx="3862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g1bf8282acbb_0_41"/>
          <p:cNvCxnSpPr/>
          <p:nvPr/>
        </p:nvCxnSpPr>
        <p:spPr>
          <a:xfrm>
            <a:off x="7930350" y="1363950"/>
            <a:ext cx="279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g1bf8282acbb_0_41"/>
          <p:cNvSpPr txBox="1"/>
          <p:nvPr/>
        </p:nvSpPr>
        <p:spPr>
          <a:xfrm>
            <a:off x="3782975" y="2288888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10</a:t>
            </a:r>
            <a:endParaRPr/>
          </a:p>
        </p:txBody>
      </p:sp>
      <p:sp>
        <p:nvSpPr>
          <p:cNvPr id="155" name="Google Shape;155;g1bf8282acbb_0_41"/>
          <p:cNvSpPr txBox="1"/>
          <p:nvPr/>
        </p:nvSpPr>
        <p:spPr>
          <a:xfrm>
            <a:off x="3375900" y="2711513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bf8282acbb_0_41"/>
          <p:cNvSpPr txBox="1"/>
          <p:nvPr/>
        </p:nvSpPr>
        <p:spPr>
          <a:xfrm>
            <a:off x="3212375" y="3134125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bf8282acbb_0_41"/>
          <p:cNvSpPr txBox="1"/>
          <p:nvPr/>
        </p:nvSpPr>
        <p:spPr>
          <a:xfrm>
            <a:off x="1333200" y="3822175"/>
            <a:ext cx="1831800" cy="43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16 Hours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f8282acbb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5119" y="2326408"/>
            <a:ext cx="285900" cy="3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bf8282acbb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3135" y="3180326"/>
            <a:ext cx="285900" cy="339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1bf8282acbb_0_41"/>
          <p:cNvCxnSpPr/>
          <p:nvPr/>
        </p:nvCxnSpPr>
        <p:spPr>
          <a:xfrm rot="10800000">
            <a:off x="7901025" y="13770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227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1065774" y="308775"/>
            <a:ext cx="7175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733049" y="1449238"/>
            <a:ext cx="7548300" cy="218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0" marR="5080" lvl="0" algn="just">
              <a:lnSpc>
                <a:spcPct val="117857"/>
              </a:lnSpc>
            </a:pPr>
            <a:r>
              <a:rPr lang="en-US" sz="2100" b="1" i="1" u="sng" dirty="0">
                <a:solidFill>
                  <a:schemeClr val="dk1"/>
                </a:solidFill>
              </a:rPr>
              <a:t>Don't forget! You must add up the hours of rest and sleeper (lines 1 and 2) to determine the total number of hours of rest. Also, you must add up the driving and working hours (lines 3 and 4) to determine the total number of hours worked.</a:t>
            </a:r>
            <a:endParaRPr sz="2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19456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f8282acbb_0_83"/>
          <p:cNvSpPr txBox="1">
            <a:spLocks noGrp="1"/>
          </p:cNvSpPr>
          <p:nvPr>
            <p:ph type="title"/>
          </p:nvPr>
        </p:nvSpPr>
        <p:spPr>
          <a:xfrm>
            <a:off x="1065774" y="308775"/>
            <a:ext cx="7175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174" name="Google Shape;174;g1bf8282acbb_0_8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75" name="Google Shape;175;g1bf8282acbb_0_8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76" name="Google Shape;176;g1bf8282acbb_0_83"/>
          <p:cNvSpPr txBox="1"/>
          <p:nvPr/>
        </p:nvSpPr>
        <p:spPr>
          <a:xfrm>
            <a:off x="0" y="1075175"/>
            <a:ext cx="87201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Number of mandatory hours of Off duty per day:</a:t>
            </a:r>
            <a:endParaRPr sz="2300" dirty="0">
              <a:solidFill>
                <a:schemeClr val="dk1"/>
              </a:solidFill>
            </a:endParaRPr>
          </a:p>
          <a:p>
            <a:pPr marL="457200" lvl="0"/>
            <a:endParaRPr lang="en-US" sz="2300" b="1" dirty="0">
              <a:solidFill>
                <a:schemeClr val="dk1"/>
              </a:solidFill>
            </a:endParaRPr>
          </a:p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Maximum number of driving hours per day: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bf8282acbb_0_83"/>
          <p:cNvSpPr txBox="1"/>
          <p:nvPr/>
        </p:nvSpPr>
        <p:spPr>
          <a:xfrm>
            <a:off x="106050" y="1719500"/>
            <a:ext cx="8508000" cy="248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0" marR="8255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400" b="1" dirty="0">
                <a:solidFill>
                  <a:schemeClr val="dk1"/>
                </a:solidFill>
              </a:rPr>
              <a:t>Maximum number of working hours per day:</a:t>
            </a:r>
            <a:endParaRPr sz="2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>
              <a:lnSpc>
                <a:spcPct val="117857"/>
              </a:lnSpc>
              <a:spcBef>
                <a:spcPts val="5"/>
              </a:spcBef>
            </a:pPr>
            <a:endParaRPr lang="en-US" sz="2400" b="1" dirty="0">
              <a:solidFill>
                <a:schemeClr val="dk1"/>
              </a:solidFill>
            </a:endParaRPr>
          </a:p>
          <a:p>
            <a:pPr marL="457200" marR="2087879" lvl="0">
              <a:lnSpc>
                <a:spcPct val="117857"/>
              </a:lnSpc>
              <a:spcBef>
                <a:spcPts val="5"/>
              </a:spcBef>
            </a:pPr>
            <a:r>
              <a:rPr lang="en-US" sz="2400" b="1" dirty="0">
                <a:solidFill>
                  <a:schemeClr val="dk1"/>
                </a:solidFill>
              </a:rPr>
              <a:t>Maximum number of hours elapsed since the start of the shift: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6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f8282acbb_0_83"/>
          <p:cNvSpPr txBox="1">
            <a:spLocks noGrp="1"/>
          </p:cNvSpPr>
          <p:nvPr>
            <p:ph type="title"/>
          </p:nvPr>
        </p:nvSpPr>
        <p:spPr>
          <a:xfrm>
            <a:off x="1065774" y="308775"/>
            <a:ext cx="7175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174" name="Google Shape;174;g1bf8282acbb_0_8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75" name="Google Shape;175;g1bf8282acbb_0_8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76" name="Google Shape;176;g1bf8282acbb_0_83"/>
          <p:cNvSpPr txBox="1"/>
          <p:nvPr/>
        </p:nvSpPr>
        <p:spPr>
          <a:xfrm>
            <a:off x="0" y="1075175"/>
            <a:ext cx="87201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Number of mandatory hours of Off duty per day:</a:t>
            </a:r>
            <a:endParaRPr sz="2300" dirty="0">
              <a:solidFill>
                <a:schemeClr val="dk1"/>
              </a:solidFill>
            </a:endParaRPr>
          </a:p>
          <a:p>
            <a:pPr marL="457200" lvl="0"/>
            <a:endParaRPr lang="en-US" sz="2300" b="1" dirty="0">
              <a:solidFill>
                <a:schemeClr val="dk1"/>
              </a:solidFill>
            </a:endParaRPr>
          </a:p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Maximum number of driving hours per day: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bf8282acbb_0_83"/>
          <p:cNvSpPr txBox="1"/>
          <p:nvPr/>
        </p:nvSpPr>
        <p:spPr>
          <a:xfrm>
            <a:off x="106050" y="1719500"/>
            <a:ext cx="8508000" cy="248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0" marR="8255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400" b="1" dirty="0">
                <a:solidFill>
                  <a:schemeClr val="dk1"/>
                </a:solidFill>
              </a:rPr>
              <a:t>Maximum number of working hours per day:</a:t>
            </a:r>
            <a:endParaRPr sz="2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>
              <a:lnSpc>
                <a:spcPct val="117857"/>
              </a:lnSpc>
              <a:spcBef>
                <a:spcPts val="5"/>
              </a:spcBef>
            </a:pPr>
            <a:endParaRPr lang="en-US" sz="2400" b="1" dirty="0">
              <a:solidFill>
                <a:schemeClr val="dk1"/>
              </a:solidFill>
            </a:endParaRPr>
          </a:p>
          <a:p>
            <a:pPr marL="457200" marR="2087879" lvl="0">
              <a:lnSpc>
                <a:spcPct val="117857"/>
              </a:lnSpc>
              <a:spcBef>
                <a:spcPts val="5"/>
              </a:spcBef>
            </a:pPr>
            <a:r>
              <a:rPr lang="en-US" sz="2400" b="1" dirty="0">
                <a:solidFill>
                  <a:schemeClr val="dk1"/>
                </a:solidFill>
              </a:rPr>
              <a:t>Maximum number of hours elapsed since the start of the shift: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78" name="Google Shape;178;g1bf8282acbb_0_83"/>
          <p:cNvSpPr txBox="1"/>
          <p:nvPr/>
        </p:nvSpPr>
        <p:spPr>
          <a:xfrm>
            <a:off x="7335600" y="1075175"/>
            <a:ext cx="138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FF0000"/>
                </a:solidFill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bf8282acbb_0_83"/>
          <p:cNvSpPr txBox="1"/>
          <p:nvPr/>
        </p:nvSpPr>
        <p:spPr>
          <a:xfrm>
            <a:off x="7335600" y="1772600"/>
            <a:ext cx="1226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FF0000"/>
                </a:solidFill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bf8282acbb_0_83"/>
          <p:cNvSpPr txBox="1"/>
          <p:nvPr/>
        </p:nvSpPr>
        <p:spPr>
          <a:xfrm>
            <a:off x="7299850" y="2432475"/>
            <a:ext cx="140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bf8282acbb_0_83"/>
          <p:cNvSpPr txBox="1"/>
          <p:nvPr/>
        </p:nvSpPr>
        <p:spPr>
          <a:xfrm>
            <a:off x="7817525" y="3163750"/>
            <a:ext cx="262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f8282acbb_0_0"/>
          <p:cNvSpPr txBox="1">
            <a:spLocks noGrp="1"/>
          </p:cNvSpPr>
          <p:nvPr>
            <p:ph type="title"/>
          </p:nvPr>
        </p:nvSpPr>
        <p:spPr>
          <a:xfrm>
            <a:off x="1102500" y="315675"/>
            <a:ext cx="6853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62" name="Google Shape;62;g1bf8282acbb_0_0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63" name="Google Shape;63;g1bf8282acbb_0_0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64" name="Google Shape;64;g1bf8282acbb_0_0"/>
          <p:cNvSpPr txBox="1"/>
          <p:nvPr/>
        </p:nvSpPr>
        <p:spPr>
          <a:xfrm>
            <a:off x="364750" y="876625"/>
            <a:ext cx="8508000" cy="318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255" lvl="0" algn="just">
              <a:lnSpc>
                <a:spcPct val="117857"/>
              </a:lnSpc>
            </a:pPr>
            <a:r>
              <a:rPr lang="en-US" sz="2300" b="1" dirty="0">
                <a:solidFill>
                  <a:schemeClr val="dk1"/>
                </a:solidFill>
              </a:rPr>
              <a:t>When analyzing an activity report, it is important to keep in mind the requirements for driving, working, and off-duty hours of a day.</a:t>
            </a:r>
            <a:endParaRPr sz="29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Number of mandatory hours of rest per day:</a:t>
            </a:r>
          </a:p>
          <a:p>
            <a:pPr marL="457200" lvl="0"/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Maximum number of driving hours per day:</a:t>
            </a:r>
            <a:endParaRPr sz="23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f8282acbb_0_0"/>
          <p:cNvSpPr txBox="1">
            <a:spLocks noGrp="1"/>
          </p:cNvSpPr>
          <p:nvPr>
            <p:ph type="title"/>
          </p:nvPr>
        </p:nvSpPr>
        <p:spPr>
          <a:xfrm>
            <a:off x="1102500" y="315675"/>
            <a:ext cx="6853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62" name="Google Shape;62;g1bf8282acbb_0_0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63" name="Google Shape;63;g1bf8282acbb_0_0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64" name="Google Shape;64;g1bf8282acbb_0_0"/>
          <p:cNvSpPr txBox="1"/>
          <p:nvPr/>
        </p:nvSpPr>
        <p:spPr>
          <a:xfrm>
            <a:off x="364750" y="876625"/>
            <a:ext cx="8508000" cy="318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255" lvl="0" algn="just">
              <a:lnSpc>
                <a:spcPct val="117857"/>
              </a:lnSpc>
            </a:pPr>
            <a:r>
              <a:rPr lang="en-US" sz="2300" b="1" dirty="0">
                <a:solidFill>
                  <a:schemeClr val="dk1"/>
                </a:solidFill>
              </a:rPr>
              <a:t>When analyzing an activity report, it is important to keep in mind the requirements for driving, working, and off-duty hours of a day.</a:t>
            </a:r>
            <a:endParaRPr sz="29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Number of mandatory hours of rest per day:</a:t>
            </a:r>
          </a:p>
          <a:p>
            <a:pPr marL="457200" lvl="0"/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300" b="1" dirty="0">
                <a:solidFill>
                  <a:schemeClr val="dk1"/>
                </a:solidFill>
              </a:rPr>
              <a:t>Maximum number of driving hours per day:</a:t>
            </a:r>
            <a:endParaRPr sz="23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bf8282acbb_0_0"/>
          <p:cNvSpPr txBox="1"/>
          <p:nvPr/>
        </p:nvSpPr>
        <p:spPr>
          <a:xfrm>
            <a:off x="7181000" y="2366568"/>
            <a:ext cx="138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FF0000"/>
                </a:solidFill>
              </a:rPr>
              <a:t>10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1bf8282acbb_0_0"/>
          <p:cNvSpPr txBox="1"/>
          <p:nvPr/>
        </p:nvSpPr>
        <p:spPr>
          <a:xfrm>
            <a:off x="7181000" y="2929984"/>
            <a:ext cx="1226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</a:rPr>
              <a:t>13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2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102500" y="315675"/>
            <a:ext cx="6853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364750" y="876625"/>
            <a:ext cx="8508000" cy="27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255" lvl="0" algn="just">
              <a:lnSpc>
                <a:spcPct val="117857"/>
              </a:lnSpc>
            </a:pPr>
            <a:r>
              <a:rPr lang="en-US" sz="2300" b="1" dirty="0">
                <a:solidFill>
                  <a:schemeClr val="dk1"/>
                </a:solidFill>
              </a:rPr>
              <a:t>When analyzing an activity report, it is important to keep in mind the requirements for driving, working and off-duty hours of a day.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400" b="1" dirty="0">
                <a:solidFill>
                  <a:schemeClr val="dk1"/>
                </a:solidFill>
              </a:rPr>
              <a:t>Maximum number of working hours per day:</a:t>
            </a:r>
            <a:endParaRPr sz="2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>
              <a:lnSpc>
                <a:spcPct val="117857"/>
              </a:lnSpc>
              <a:spcBef>
                <a:spcPts val="5"/>
              </a:spcBef>
            </a:pPr>
            <a:r>
              <a:rPr lang="en-US" sz="2400" b="1" dirty="0">
                <a:solidFill>
                  <a:schemeClr val="dk1"/>
                </a:solidFill>
              </a:rPr>
              <a:t>Maximum number of hours elapsed since the start of the shift: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102500" y="315675"/>
            <a:ext cx="6853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364750" y="876625"/>
            <a:ext cx="8508000" cy="27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255" lvl="0" algn="just">
              <a:lnSpc>
                <a:spcPct val="117857"/>
              </a:lnSpc>
            </a:pPr>
            <a:r>
              <a:rPr lang="en-US" sz="2300" b="1" dirty="0">
                <a:solidFill>
                  <a:schemeClr val="dk1"/>
                </a:solidFill>
              </a:rPr>
              <a:t>When analyzing an activity report, it is important to keep in mind the requirements for driving, working and off-duty hours of a day.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en-US" sz="2400" b="1" dirty="0">
                <a:solidFill>
                  <a:schemeClr val="dk1"/>
                </a:solidFill>
              </a:rPr>
              <a:t>Maximum number of working hours per day:</a:t>
            </a:r>
            <a:endParaRPr sz="2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>
              <a:lnSpc>
                <a:spcPct val="117857"/>
              </a:lnSpc>
              <a:spcBef>
                <a:spcPts val="5"/>
              </a:spcBef>
            </a:pPr>
            <a:r>
              <a:rPr lang="en-US" sz="2400" b="1" dirty="0">
                <a:solidFill>
                  <a:schemeClr val="dk1"/>
                </a:solidFill>
              </a:rPr>
              <a:t>Maximum number of hours elapsed since the start of the shift: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7299850" y="2432475"/>
            <a:ext cx="140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6145050" y="3560700"/>
            <a:ext cx="292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2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304700" y="206200"/>
            <a:ext cx="8700600" cy="169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1: The hours of</a:t>
            </a: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2: The hours of</a:t>
            </a: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3: The hours of</a:t>
            </a: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4: The hours of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00" y="2196500"/>
            <a:ext cx="8965598" cy="17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304700" y="206200"/>
            <a:ext cx="8700600" cy="169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1: The hours of</a:t>
            </a: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2: The hours of</a:t>
            </a: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3: The hours of</a:t>
            </a:r>
          </a:p>
          <a:p>
            <a:pPr marL="469900" lvl="0" indent="-447675">
              <a:lnSpc>
                <a:spcPct val="118857"/>
              </a:lnSpc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On line 4: The hours of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00" y="2196500"/>
            <a:ext cx="8965598" cy="17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3636350" y="328650"/>
            <a:ext cx="3822900" cy="5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Off duty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3636350" y="695350"/>
            <a:ext cx="3822900" cy="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>
              <a:lnSpc>
                <a:spcPct val="117857"/>
              </a:lnSpc>
            </a:pPr>
            <a:r>
              <a:rPr lang="en-US" sz="2000" b="1" dirty="0">
                <a:solidFill>
                  <a:srgbClr val="FF0000"/>
                </a:solidFill>
              </a:rPr>
              <a:t>Seat bunk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3636350" y="1065275"/>
            <a:ext cx="3822900" cy="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Driving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3576625" y="1430300"/>
            <a:ext cx="5621400" cy="76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On duty (not driving)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2071926" y="340825"/>
            <a:ext cx="5587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600" dirty="0">
                <a:solidFill>
                  <a:srgbClr val="FF0000"/>
                </a:solidFill>
              </a:rPr>
              <a:t>Let's check if this report complies with the regulations.</a:t>
            </a:r>
            <a:endParaRPr sz="1600" dirty="0"/>
          </a:p>
        </p:txBody>
      </p:sp>
      <p:sp>
        <p:nvSpPr>
          <p:cNvPr id="94" name="Google Shape;94;p4"/>
          <p:cNvSpPr txBox="1"/>
          <p:nvPr/>
        </p:nvSpPr>
        <p:spPr>
          <a:xfrm>
            <a:off x="419350" y="23818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Minimum daily Off duty hours required: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4729665" y="2381863"/>
            <a:ext cx="3367168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fr-FR" b="1" dirty="0" err="1">
                <a:solidFill>
                  <a:srgbClr val="0000FF"/>
                </a:solidFill>
              </a:rPr>
              <a:t>Sheet</a:t>
            </a:r>
            <a:r>
              <a:rPr lang="fr-FR" b="1" dirty="0">
                <a:solidFill>
                  <a:srgbClr val="0000FF"/>
                </a:solidFill>
              </a:rPr>
              <a:t> 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419350" y="28009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driving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4719599" y="2800963"/>
            <a:ext cx="949893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Sh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eet 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419350" y="3220063"/>
            <a:ext cx="396120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On duty (not </a:t>
            </a:r>
            <a:r>
              <a:rPr lang="en-US" b="1" dirty="0" err="1">
                <a:solidFill>
                  <a:schemeClr val="dk1"/>
                </a:solidFill>
              </a:rPr>
              <a:t>drivint</a:t>
            </a:r>
            <a:r>
              <a:rPr lang="en-US" b="1" dirty="0">
                <a:solidFill>
                  <a:schemeClr val="dk1"/>
                </a:solidFill>
              </a:rPr>
              <a:t>)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4700337" y="3220063"/>
            <a:ext cx="291465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Sheet 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19350" y="3639163"/>
            <a:ext cx="4101600" cy="53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R="5080" lvl="0">
              <a:lnSpc>
                <a:spcPct val="117857"/>
              </a:lnSpc>
            </a:pPr>
            <a:r>
              <a:rPr lang="en-US" b="1" dirty="0">
                <a:solidFill>
                  <a:schemeClr val="dk1"/>
                </a:solidFill>
              </a:rPr>
              <a:t>Maximum time elapsed since the start of the shift: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4719861" y="3848713"/>
            <a:ext cx="217424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Sheet 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5" y="804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4"/>
          <p:cNvCxnSpPr/>
          <p:nvPr/>
        </p:nvCxnSpPr>
        <p:spPr>
          <a:xfrm>
            <a:off x="1081200" y="1357300"/>
            <a:ext cx="23694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4"/>
          <p:cNvCxnSpPr/>
          <p:nvPr/>
        </p:nvCxnSpPr>
        <p:spPr>
          <a:xfrm rot="10800000">
            <a:off x="3443925" y="1118250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4"/>
          <p:cNvCxnSpPr/>
          <p:nvPr/>
        </p:nvCxnSpPr>
        <p:spPr>
          <a:xfrm rot="10800000" flipH="1">
            <a:off x="3443875" y="1111800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4"/>
          <p:cNvCxnSpPr/>
          <p:nvPr/>
        </p:nvCxnSpPr>
        <p:spPr>
          <a:xfrm>
            <a:off x="3749175" y="1111750"/>
            <a:ext cx="19800" cy="723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4"/>
          <p:cNvCxnSpPr/>
          <p:nvPr/>
        </p:nvCxnSpPr>
        <p:spPr>
          <a:xfrm>
            <a:off x="3762450" y="1841800"/>
            <a:ext cx="2853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4"/>
          <p:cNvCxnSpPr/>
          <p:nvPr/>
        </p:nvCxnSpPr>
        <p:spPr>
          <a:xfrm rot="10800000">
            <a:off x="4041300" y="1589500"/>
            <a:ext cx="19800" cy="252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4"/>
          <p:cNvCxnSpPr/>
          <p:nvPr/>
        </p:nvCxnSpPr>
        <p:spPr>
          <a:xfrm rot="10800000" flipH="1">
            <a:off x="4061100" y="1609575"/>
            <a:ext cx="11814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4"/>
          <p:cNvCxnSpPr/>
          <p:nvPr/>
        </p:nvCxnSpPr>
        <p:spPr>
          <a:xfrm>
            <a:off x="5235825" y="1602875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4"/>
          <p:cNvCxnSpPr/>
          <p:nvPr/>
        </p:nvCxnSpPr>
        <p:spPr>
          <a:xfrm>
            <a:off x="5235825" y="1835150"/>
            <a:ext cx="5973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4"/>
          <p:cNvCxnSpPr/>
          <p:nvPr/>
        </p:nvCxnSpPr>
        <p:spPr>
          <a:xfrm rot="10800000">
            <a:off x="5826525" y="1596350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4"/>
          <p:cNvCxnSpPr/>
          <p:nvPr/>
        </p:nvCxnSpPr>
        <p:spPr>
          <a:xfrm rot="10800000" flipH="1">
            <a:off x="5833125" y="1602900"/>
            <a:ext cx="8961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4"/>
          <p:cNvCxnSpPr/>
          <p:nvPr/>
        </p:nvCxnSpPr>
        <p:spPr>
          <a:xfrm rot="10800000">
            <a:off x="6722500" y="1098525"/>
            <a:ext cx="6600" cy="497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4"/>
          <p:cNvCxnSpPr/>
          <p:nvPr/>
        </p:nvCxnSpPr>
        <p:spPr>
          <a:xfrm>
            <a:off x="7047650" y="1354000"/>
            <a:ext cx="1161600" cy="16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4"/>
          <p:cNvCxnSpPr/>
          <p:nvPr/>
        </p:nvCxnSpPr>
        <p:spPr>
          <a:xfrm>
            <a:off x="6715825" y="1098475"/>
            <a:ext cx="305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4"/>
          <p:cNvCxnSpPr/>
          <p:nvPr/>
        </p:nvCxnSpPr>
        <p:spPr>
          <a:xfrm>
            <a:off x="7014475" y="1098475"/>
            <a:ext cx="6600" cy="2589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2071926" y="340825"/>
            <a:ext cx="5587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1600" dirty="0">
                <a:solidFill>
                  <a:srgbClr val="FF0000"/>
                </a:solidFill>
              </a:rPr>
              <a:t>Let's check if this report complies with the regulations.</a:t>
            </a:r>
            <a:endParaRPr sz="1600" dirty="0"/>
          </a:p>
        </p:txBody>
      </p:sp>
      <p:sp>
        <p:nvSpPr>
          <p:cNvPr id="94" name="Google Shape;94;p4"/>
          <p:cNvSpPr txBox="1"/>
          <p:nvPr/>
        </p:nvSpPr>
        <p:spPr>
          <a:xfrm>
            <a:off x="419350" y="23818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Minimum daily Off duty hours required: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4729665" y="2381863"/>
            <a:ext cx="3367168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fr-FR" b="1" dirty="0" err="1">
                <a:solidFill>
                  <a:srgbClr val="0000FF"/>
                </a:solidFill>
              </a:rPr>
              <a:t>Sheet</a:t>
            </a:r>
            <a:r>
              <a:rPr lang="fr-FR" b="1" dirty="0">
                <a:solidFill>
                  <a:srgbClr val="0000FF"/>
                </a:solidFill>
              </a:rPr>
              <a:t> : 2 Off </a:t>
            </a:r>
            <a:r>
              <a:rPr lang="fr-FR" b="1" dirty="0" err="1">
                <a:solidFill>
                  <a:srgbClr val="0000FF"/>
                </a:solidFill>
              </a:rPr>
              <a:t>duty</a:t>
            </a:r>
            <a:r>
              <a:rPr lang="fr-FR" b="1" dirty="0">
                <a:solidFill>
                  <a:srgbClr val="0000FF"/>
                </a:solidFill>
              </a:rPr>
              <a:t> + 12 </a:t>
            </a:r>
            <a:r>
              <a:rPr lang="fr-FR" b="1" dirty="0" err="1">
                <a:solidFill>
                  <a:srgbClr val="0000FF"/>
                </a:solidFill>
              </a:rPr>
              <a:t>Side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Bed</a:t>
            </a:r>
            <a:r>
              <a:rPr lang="fr-FR" b="1" dirty="0">
                <a:solidFill>
                  <a:srgbClr val="0000FF"/>
                </a:solidFill>
              </a:rPr>
              <a:t> = 14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419350" y="28009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driving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4719599" y="2800963"/>
            <a:ext cx="949893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Sh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eet : 7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419350" y="3220063"/>
            <a:ext cx="396120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/>
            <a:r>
              <a:rPr lang="en-US" b="1" dirty="0">
                <a:solidFill>
                  <a:schemeClr val="dk1"/>
                </a:solidFill>
              </a:rPr>
              <a:t>Maximum daily On duty (not </a:t>
            </a:r>
            <a:r>
              <a:rPr lang="en-US" b="1" dirty="0" err="1">
                <a:solidFill>
                  <a:schemeClr val="dk1"/>
                </a:solidFill>
              </a:rPr>
              <a:t>drivint</a:t>
            </a:r>
            <a:r>
              <a:rPr lang="en-US" b="1" dirty="0">
                <a:solidFill>
                  <a:schemeClr val="dk1"/>
                </a:solidFill>
              </a:rPr>
              <a:t>) hours: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4700337" y="3220063"/>
            <a:ext cx="291465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Sheet :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driving et 3 </a:t>
            </a:r>
            <a:r>
              <a:rPr lang="en-US" b="1" dirty="0">
                <a:solidFill>
                  <a:schemeClr val="dk1"/>
                </a:solidFill>
              </a:rPr>
              <a:t>On Duty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19350" y="3639163"/>
            <a:ext cx="4101600" cy="53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R="5080" lvl="0">
              <a:lnSpc>
                <a:spcPct val="117857"/>
              </a:lnSpc>
            </a:pPr>
            <a:r>
              <a:rPr lang="en-US" b="1" dirty="0">
                <a:solidFill>
                  <a:schemeClr val="dk1"/>
                </a:solidFill>
              </a:rPr>
              <a:t>Maximum time elapsed since the start of the shift: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4719861" y="3848713"/>
            <a:ext cx="217424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Sheet :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to 20 hours =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9506" y="2276007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368" y="2672705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7345" y="3092171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761" y="372243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5" y="804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4"/>
          <p:cNvCxnSpPr/>
          <p:nvPr/>
        </p:nvCxnSpPr>
        <p:spPr>
          <a:xfrm>
            <a:off x="1081200" y="1357300"/>
            <a:ext cx="23694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4"/>
          <p:cNvCxnSpPr/>
          <p:nvPr/>
        </p:nvCxnSpPr>
        <p:spPr>
          <a:xfrm rot="10800000">
            <a:off x="3443925" y="1118250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4"/>
          <p:cNvCxnSpPr/>
          <p:nvPr/>
        </p:nvCxnSpPr>
        <p:spPr>
          <a:xfrm rot="10800000" flipH="1">
            <a:off x="3443875" y="1111800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4"/>
          <p:cNvCxnSpPr/>
          <p:nvPr/>
        </p:nvCxnSpPr>
        <p:spPr>
          <a:xfrm>
            <a:off x="3749175" y="1111750"/>
            <a:ext cx="19800" cy="723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4"/>
          <p:cNvCxnSpPr/>
          <p:nvPr/>
        </p:nvCxnSpPr>
        <p:spPr>
          <a:xfrm>
            <a:off x="3762450" y="1841800"/>
            <a:ext cx="2853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4"/>
          <p:cNvCxnSpPr/>
          <p:nvPr/>
        </p:nvCxnSpPr>
        <p:spPr>
          <a:xfrm rot="10800000">
            <a:off x="4041300" y="1589500"/>
            <a:ext cx="19800" cy="252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4"/>
          <p:cNvCxnSpPr/>
          <p:nvPr/>
        </p:nvCxnSpPr>
        <p:spPr>
          <a:xfrm rot="10800000" flipH="1">
            <a:off x="4061100" y="1609575"/>
            <a:ext cx="11814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4"/>
          <p:cNvCxnSpPr/>
          <p:nvPr/>
        </p:nvCxnSpPr>
        <p:spPr>
          <a:xfrm>
            <a:off x="5235825" y="1602875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4"/>
          <p:cNvCxnSpPr/>
          <p:nvPr/>
        </p:nvCxnSpPr>
        <p:spPr>
          <a:xfrm>
            <a:off x="5235825" y="1835150"/>
            <a:ext cx="5973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4"/>
          <p:cNvCxnSpPr/>
          <p:nvPr/>
        </p:nvCxnSpPr>
        <p:spPr>
          <a:xfrm rot="10800000">
            <a:off x="5826525" y="1596350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4"/>
          <p:cNvCxnSpPr/>
          <p:nvPr/>
        </p:nvCxnSpPr>
        <p:spPr>
          <a:xfrm rot="10800000" flipH="1">
            <a:off x="5833125" y="1602900"/>
            <a:ext cx="8961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4"/>
          <p:cNvCxnSpPr/>
          <p:nvPr/>
        </p:nvCxnSpPr>
        <p:spPr>
          <a:xfrm rot="10800000">
            <a:off x="6722500" y="1098525"/>
            <a:ext cx="6600" cy="497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4"/>
          <p:cNvCxnSpPr/>
          <p:nvPr/>
        </p:nvCxnSpPr>
        <p:spPr>
          <a:xfrm>
            <a:off x="7047650" y="1354000"/>
            <a:ext cx="1161600" cy="16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4"/>
          <p:cNvCxnSpPr/>
          <p:nvPr/>
        </p:nvCxnSpPr>
        <p:spPr>
          <a:xfrm>
            <a:off x="6715825" y="1098475"/>
            <a:ext cx="305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4"/>
          <p:cNvCxnSpPr/>
          <p:nvPr/>
        </p:nvCxnSpPr>
        <p:spPr>
          <a:xfrm>
            <a:off x="7014475" y="1098475"/>
            <a:ext cx="6600" cy="2589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4"/>
          <p:cNvSpPr txBox="1"/>
          <p:nvPr/>
        </p:nvSpPr>
        <p:spPr>
          <a:xfrm>
            <a:off x="3768975" y="2288888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10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3357600" y="2754488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534611" y="3155001"/>
            <a:ext cx="117958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414000" y="3815525"/>
            <a:ext cx="1831800" cy="43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16 Hours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4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Affichage à l'écran (16:9)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Trebuchet MS</vt:lpstr>
      <vt:lpstr>Office Theme</vt:lpstr>
      <vt:lpstr>CLASS 1 APPRENTICE TRAINING</vt:lpstr>
      <vt:lpstr>Verify the compliance of an activity report</vt:lpstr>
      <vt:lpstr>Verify the compliance of an activity report</vt:lpstr>
      <vt:lpstr>Verify the compliance of an activity report</vt:lpstr>
      <vt:lpstr>Verify the compliance of an activity report</vt:lpstr>
      <vt:lpstr>Présentation PowerPoint</vt:lpstr>
      <vt:lpstr>Présentation PowerPoint</vt:lpstr>
      <vt:lpstr>Let's check if this report complies with the regulations.</vt:lpstr>
      <vt:lpstr>Let's check if this report complies with the regulations.</vt:lpstr>
      <vt:lpstr>Let's check if this report complies with the regulations.</vt:lpstr>
      <vt:lpstr>Let's check if this report complies with the regulations.</vt:lpstr>
      <vt:lpstr>Verify the compliance of an activity report</vt:lpstr>
      <vt:lpstr>Verify the compliance of an activity report</vt:lpstr>
      <vt:lpstr>Verify the compliance of an activity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 APPRENTICE TRAINING</dc:title>
  <dc:creator>Alain</dc:creator>
  <cp:lastModifiedBy>Godmer, Patricia</cp:lastModifiedBy>
  <cp:revision>1</cp:revision>
  <dcterms:created xsi:type="dcterms:W3CDTF">2022-12-14T00:11:01Z</dcterms:created>
  <dcterms:modified xsi:type="dcterms:W3CDTF">2024-09-06T17:00:53Z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