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embeddedFontLst>
    <p:embeddedFont>
      <p:font typeface="Roboto"/>
      <p:regular r:id="rId40"/>
      <p:bold r:id="rId41"/>
      <p:italic r:id="rId42"/>
      <p:boldItalic r:id="rId43"/>
    </p:embeddedFont>
    <p:embeddedFont>
      <p:font typeface="Exo 2"/>
      <p:regular r:id="rId44"/>
      <p:bold r:id="rId45"/>
      <p:italic r:id="rId46"/>
      <p:boldItalic r:id="rId47"/>
    </p:embeddedFont>
    <p:embeddedFont>
      <p:font typeface="Oswald"/>
      <p:regular r:id="rId48"/>
      <p:bold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42" Type="http://schemas.openxmlformats.org/officeDocument/2006/relationships/font" Target="fonts/Roboto-italic.fntdata"/><Relationship Id="rId47" Type="http://schemas.openxmlformats.org/officeDocument/2006/relationships/font" Target="fonts/Exo2-boldItalic.fntdata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50" Type="http://schemas.openxmlformats.org/officeDocument/2006/relationships/customXml" Target="../customXml/item1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font" Target="fonts/Roboto-regular.fntdata"/><Relationship Id="rId45" Type="http://schemas.openxmlformats.org/officeDocument/2006/relationships/font" Target="fonts/Exo2-bold.fntdata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4" Type="http://schemas.openxmlformats.org/officeDocument/2006/relationships/slide" Target="slides/slide19.xml"/><Relationship Id="rId11" Type="http://schemas.openxmlformats.org/officeDocument/2006/relationships/slide" Target="slides/slide6.xml"/><Relationship Id="rId49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5" Type="http://schemas.openxmlformats.org/officeDocument/2006/relationships/slide" Target="slides/slide10.xml"/><Relationship Id="rId44" Type="http://schemas.openxmlformats.org/officeDocument/2006/relationships/font" Target="fonts/Exo2-regular.fntdata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3" Type="http://schemas.openxmlformats.org/officeDocument/2006/relationships/font" Target="fonts/Roboto-bold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swald-regular.fntdata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customXml" Target="../customXml/item2.xml"/><Relationship Id="rId3" Type="http://schemas.openxmlformats.org/officeDocument/2006/relationships/presProps" Target="presProps.xml"/><Relationship Id="rId46" Type="http://schemas.openxmlformats.org/officeDocument/2006/relationships/font" Target="fonts/Exo2-italic.fntdata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41" Type="http://schemas.openxmlformats.org/officeDocument/2006/relationships/font" Target="fonts/Roboto-bold.fntdata"/><Relationship Id="rId20" Type="http://schemas.openxmlformats.org/officeDocument/2006/relationships/slide" Target="slides/slide15.xml"/><Relationship Id="rId1" Type="http://schemas.openxmlformats.org/officeDocument/2006/relationships/theme" Target="theme/theme1.xml"/><Relationship Id="rId6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4a9908ce58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2" name="Google Shape;142;g24a9908ce58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a9908ce5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" name="Google Shape;152;g24a9908ce5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a9908ce5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2" name="Google Shape;162;g24a9908ce5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4a9908ce5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3" name="Google Shape;173;g24a9908ce5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4a4098f1f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la réponse selon l’année de la carte</a:t>
            </a:r>
            <a:endParaRPr/>
          </a:p>
        </p:txBody>
      </p:sp>
      <p:sp>
        <p:nvSpPr>
          <p:cNvPr id="186" name="Google Shape;186;g24a4098f1f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a4098f1f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96" name="Google Shape;196;g24a4098f1f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4a4098f1f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5" name="Google Shape;205;g24a4098f1f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4a4098f1f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Voir la page 82 du livre Montréal &amp; Environs. </a:t>
            </a:r>
            <a:endParaRPr/>
          </a:p>
        </p:txBody>
      </p:sp>
      <p:sp>
        <p:nvSpPr>
          <p:cNvPr id="214" name="Google Shape;214;g24a4098f1f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a4098f1f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Pages 93 ou 110 de votre livre Montréal &amp; Environs. </a:t>
            </a:r>
            <a:endParaRPr/>
          </a:p>
        </p:txBody>
      </p:sp>
      <p:sp>
        <p:nvSpPr>
          <p:cNvPr id="224" name="Google Shape;224;g24a4098f1f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a4098f1f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Exemple à la p</a:t>
            </a:r>
            <a:r>
              <a:rPr b="1" lang="fr">
                <a:solidFill>
                  <a:schemeClr val="dk1"/>
                </a:solidFill>
              </a:rPr>
              <a:t>ages 125 de votre livre Montréal &amp; Environs ou 1e page du guide</a:t>
            </a:r>
            <a:endParaRPr/>
          </a:p>
        </p:txBody>
      </p:sp>
      <p:sp>
        <p:nvSpPr>
          <p:cNvPr id="234" name="Google Shape;234;g24a4098f1f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Analyse des résultats des aides à l’apprentissage(formatif) de tous les élèves du groupe dans ‘Classroom’’, des leçons 6.1, 6.2, 6.4, 6.6 et 6.9.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Après avoir ciblé les éléments de compétence déficients de chaque élève, faire une révision en élaborant un questionnaire </a:t>
            </a:r>
            <a:r>
              <a:rPr lang="fr"/>
              <a:t>(CHOISIR LES QUESTIONS PERTINENTES DANS LE DOCUMENT DE RÉFÉRENCE DE L’ENSEIGNANT)</a:t>
            </a:r>
            <a:r>
              <a:rPr lang="fr" sz="1200"/>
              <a:t> pour revoir, expliquer et clarifier les éléments non compris.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Donner des exercices supplémentaires </a:t>
            </a:r>
            <a:r>
              <a:rPr i="1" lang="fr"/>
              <a:t>(FAIRE FAIRE TOUTES LES QUESTIONS DANS Classroom LEÇON 6.8)</a:t>
            </a:r>
            <a:r>
              <a:rPr i="1" lang="fr" sz="1200"/>
              <a:t> s’il y a lieu pour des élèves plus avancés.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4a9908ce5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4a9908ce58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4a9908ce58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page 65 de votre livre Montréal &amp; Environs</a:t>
            </a:r>
            <a:endParaRPr/>
          </a:p>
        </p:txBody>
      </p:sp>
      <p:sp>
        <p:nvSpPr>
          <p:cNvPr id="255" name="Google Shape;255;g24a9908ce58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4a9908ce58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 66 de votre livre Montréal &amp; Environs</a:t>
            </a:r>
            <a:endParaRPr/>
          </a:p>
        </p:txBody>
      </p:sp>
      <p:sp>
        <p:nvSpPr>
          <p:cNvPr id="264" name="Google Shape;264;g24a9908ce58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a9908ce58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 65 de votre livre Montréal &amp; Environs</a:t>
            </a:r>
            <a:endParaRPr/>
          </a:p>
        </p:txBody>
      </p:sp>
      <p:sp>
        <p:nvSpPr>
          <p:cNvPr id="274" name="Google Shape;274;g24a9908ce58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4a9908ce5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 68 de votre livre Montréal &amp; Environs</a:t>
            </a:r>
            <a:endParaRPr/>
          </a:p>
        </p:txBody>
      </p:sp>
      <p:sp>
        <p:nvSpPr>
          <p:cNvPr id="284" name="Google Shape;284;g24a9908ce5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4a9908ce5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 91 et annexe de votre livre Montréal &amp; Environs</a:t>
            </a:r>
            <a:endParaRPr/>
          </a:p>
        </p:txBody>
      </p:sp>
      <p:sp>
        <p:nvSpPr>
          <p:cNvPr id="294" name="Google Shape;294;g24a9908ce5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a9908ce58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page VIII de votre livre Montréal &amp; Environs</a:t>
            </a:r>
            <a:endParaRPr/>
          </a:p>
        </p:txBody>
      </p:sp>
      <p:sp>
        <p:nvSpPr>
          <p:cNvPr id="306" name="Google Shape;306;g24a9908ce58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4a9908ce58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Google maps et Street view</a:t>
            </a:r>
            <a:endParaRPr/>
          </a:p>
        </p:txBody>
      </p:sp>
      <p:sp>
        <p:nvSpPr>
          <p:cNvPr id="316" name="Google Shape;316;g24a9908ce58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4a9908ce5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Google maps et Street view</a:t>
            </a:r>
            <a:endParaRPr/>
          </a:p>
        </p:txBody>
      </p:sp>
      <p:sp>
        <p:nvSpPr>
          <p:cNvPr id="327" name="Google Shape;327;g24a9908ce5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4a9908ce58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Google maps et Street view</a:t>
            </a:r>
            <a:endParaRPr/>
          </a:p>
        </p:txBody>
      </p:sp>
      <p:sp>
        <p:nvSpPr>
          <p:cNvPr id="336" name="Google Shape;336;g24a9908ce58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4a9908ce5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4a9908ce5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Après avoir ciblé les éléments de compétence déficients de chaque élève, faire une révision en élaborant un questionnaire </a:t>
            </a:r>
            <a:r>
              <a:rPr lang="fr"/>
              <a:t>(CHOISIR LES QUESTIONS PERTINENTES DANS LE DOCUMENT DE RÉFÉRENCE DE L’ENSEIGNANT)</a:t>
            </a:r>
            <a:r>
              <a:rPr lang="fr" sz="1200"/>
              <a:t> pour revoir, expliquer et clarifier les éléments non compris.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" sz="1200"/>
              <a:t>Donner des exercices supplémentaires </a:t>
            </a:r>
            <a:r>
              <a:rPr i="1" lang="fr"/>
              <a:t>(FAIRE FAIRE TOUTES LES QUESTIONS DANS Classroom LEÇON 6.8)</a:t>
            </a:r>
            <a:r>
              <a:rPr i="1" lang="fr" sz="1200"/>
              <a:t> s’il y a lieu pour des élèves plus avancés.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4a9908ce58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Google maps et Street view</a:t>
            </a:r>
            <a:endParaRPr/>
          </a:p>
        </p:txBody>
      </p:sp>
      <p:sp>
        <p:nvSpPr>
          <p:cNvPr id="345" name="Google Shape;345;g24a9908ce58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a9908ce58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Google maps pour faire le trajet puis faire le </a:t>
            </a:r>
            <a:r>
              <a:rPr lang="fr"/>
              <a:t>calcul vs</a:t>
            </a:r>
            <a:r>
              <a:rPr lang="fr"/>
              <a:t> un camion</a:t>
            </a:r>
            <a:endParaRPr/>
          </a:p>
        </p:txBody>
      </p:sp>
      <p:sp>
        <p:nvSpPr>
          <p:cNvPr id="354" name="Google Shape;354;g24a9908ce58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4a9908ce5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Google maps pour faire le trajet puis faire le calcul vs un camion</a:t>
            </a:r>
            <a:endParaRPr/>
          </a:p>
        </p:txBody>
      </p:sp>
      <p:sp>
        <p:nvSpPr>
          <p:cNvPr id="362" name="Google Shape;362;g24a9908ce58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4a4098f1f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70" name="Google Shape;370;g24a4098f1f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a9908ce5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4a9908ce5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l’aide du connaissement, répondez aux questions suivantes: </a:t>
            </a:r>
            <a:endParaRPr b="1"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9739e7f2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3" name="Google Shape;103;g249739e7f24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49739e7f24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Vous avez toutes les abréviations des villes dans le bas de la page 143.</a:t>
            </a:r>
            <a:endParaRPr/>
          </a:p>
        </p:txBody>
      </p:sp>
      <p:sp>
        <p:nvSpPr>
          <p:cNvPr id="112" name="Google Shape;112;g249739e7f24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9739e7f2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9739e7f2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l’aide de ce système de gestion de flotte, </a:t>
            </a:r>
            <a:endParaRPr b="1" sz="15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5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répondez aux questions suivantes: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9739e7f24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Voir la légende, au verso de la page couverture.</a:t>
            </a:r>
            <a:endParaRPr/>
          </a:p>
        </p:txBody>
      </p:sp>
      <p:sp>
        <p:nvSpPr>
          <p:cNvPr id="126" name="Google Shape;126;g249739e7f24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9739e7f2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4" name="Google Shape;134;g249739e7f2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7350" y="-1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4225" y="4495824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0" type="dt"/>
          </p:nvPr>
        </p:nvSpPr>
        <p:spPr>
          <a:xfrm>
            <a:off x="6477000" y="57150"/>
            <a:ext cx="2514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1" type="ftr"/>
          </p:nvPr>
        </p:nvSpPr>
        <p:spPr>
          <a:xfrm>
            <a:off x="3581400" y="57150"/>
            <a:ext cx="2895600" cy="2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229601" y="4855369"/>
            <a:ext cx="7587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Relationship Id="rId4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4949000" y="1359900"/>
            <a:ext cx="35706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Compétence 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6.8 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</a:rPr>
              <a:t>Récupération préventive 1/2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84" name="Google Shape;84;p11"/>
          <p:cNvSpPr txBox="1"/>
          <p:nvPr/>
        </p:nvSpPr>
        <p:spPr>
          <a:xfrm>
            <a:off x="6298164" y="4609322"/>
            <a:ext cx="258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rgbClr val="FFFFFF"/>
                </a:solidFill>
              </a:rPr>
              <a:t>Par: </a:t>
            </a:r>
            <a:r>
              <a:rPr b="0" i="0" lang="fr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Alain Lévesque</a:t>
            </a:r>
            <a:endParaRPr b="0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46" name="Google Shape;146;p20"/>
          <p:cNvSpPr txBox="1"/>
          <p:nvPr/>
        </p:nvSpPr>
        <p:spPr>
          <a:xfrm>
            <a:off x="243950" y="240300"/>
            <a:ext cx="8111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5</a:t>
            </a:r>
            <a:r>
              <a:rPr b="1" lang="fr" sz="3700">
                <a:solidFill>
                  <a:schemeClr val="dk1"/>
                </a:solidFill>
              </a:rPr>
              <a:t>-</a:t>
            </a:r>
            <a:r>
              <a:rPr b="1" lang="fr" sz="3600">
                <a:solidFill>
                  <a:schemeClr val="dk1"/>
                </a:solidFill>
              </a:rPr>
              <a:t>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Sur l’autoroute 20, déterminez la distance entre la sortie au sud du pont-tunnel Louis-H-Lafontaine (sortie 90) et la sortie pour accéder au pont Pierre-Laporte à Québec (sortie 312N)?</a:t>
            </a:r>
            <a:endParaRPr b="1" sz="61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1616" y="556841"/>
            <a:ext cx="648650" cy="14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924" y="2474550"/>
            <a:ext cx="3331174" cy="26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2375075" y="2236125"/>
            <a:ext cx="2955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312 km - 90 km =</a:t>
            </a:r>
            <a:r>
              <a:rPr b="1" lang="fr" sz="2400"/>
              <a:t> </a:t>
            </a:r>
            <a:r>
              <a:rPr b="1" lang="fr" sz="2400">
                <a:solidFill>
                  <a:srgbClr val="FF0000"/>
                </a:solidFill>
              </a:rPr>
              <a:t>222 km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243950" y="240300"/>
            <a:ext cx="8111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6-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Où se trouvent géographiquement les routes numérotées commençant par 200 ?</a:t>
            </a:r>
            <a:endParaRPr b="1" sz="73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1616" y="556841"/>
            <a:ext cx="648650" cy="14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924" y="2474550"/>
            <a:ext cx="3331174" cy="26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2323975" y="1333450"/>
            <a:ext cx="295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</a:t>
            </a:r>
            <a:r>
              <a:rPr b="1" lang="fr" sz="2400">
                <a:solidFill>
                  <a:srgbClr val="FF0000"/>
                </a:solidFill>
              </a:rPr>
              <a:t>Au sud du fleuve</a:t>
            </a:r>
            <a:endParaRPr b="1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65" name="Google Shape;165;p22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243950" y="240300"/>
            <a:ext cx="8111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7-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Au Québec, quel est l'axe d'orientation des routes paires </a:t>
            </a:r>
            <a:r>
              <a:rPr b="1" lang="fr" sz="2400">
                <a:solidFill>
                  <a:schemeClr val="dk1"/>
                </a:solidFill>
                <a:highlight>
                  <a:srgbClr val="FFFF00"/>
                </a:highlight>
                <a:latin typeface="Roboto"/>
                <a:ea typeface="Roboto"/>
                <a:cs typeface="Roboto"/>
                <a:sym typeface="Roboto"/>
              </a:rPr>
              <a:t>à partir du début de celle-ci ?</a:t>
            </a:r>
            <a:endParaRPr b="1" sz="85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1616" y="556841"/>
            <a:ext cx="648650" cy="14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4924" y="2474550"/>
            <a:ext cx="3331174" cy="261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2323975" y="1333450"/>
            <a:ext cx="295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 </a:t>
            </a:r>
            <a:r>
              <a:rPr b="1" lang="fr" sz="2400">
                <a:solidFill>
                  <a:srgbClr val="FF0000"/>
                </a:solidFill>
              </a:rPr>
              <a:t>Ouest en Est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170" name="Google Shape;170;p22"/>
          <p:cNvSpPr/>
          <p:nvPr/>
        </p:nvSpPr>
        <p:spPr>
          <a:xfrm rot="-144728">
            <a:off x="6768446" y="4016349"/>
            <a:ext cx="655781" cy="1249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76" name="Google Shape;176;p2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77" name="Google Shape;177;p23"/>
          <p:cNvSpPr txBox="1"/>
          <p:nvPr/>
        </p:nvSpPr>
        <p:spPr>
          <a:xfrm>
            <a:off x="243950" y="240300"/>
            <a:ext cx="8111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8-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Déterminer l’appellation des routes suivantes :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UcPeriod"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35________________________________________________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UcPeriod"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640_______________________________________________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UcPeriod"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520_______________________________________________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UcPeriod"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573_______________________________________________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lphaUcPeriod"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105_______________________________________________</a:t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1616" y="556841"/>
            <a:ext cx="648650" cy="1434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1983350" y="855550"/>
            <a:ext cx="295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0000"/>
                </a:solidFill>
              </a:rPr>
              <a:t>Autoroute Sud-Nord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1948400" y="1599788"/>
            <a:ext cx="4514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0000"/>
                </a:solidFill>
              </a:rPr>
              <a:t>Autoroute déviatrice ouest-est 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1948400" y="2384475"/>
            <a:ext cx="478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0000"/>
                </a:solidFill>
              </a:rPr>
              <a:t>Autoroute collectrice ouest-est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983350" y="3074438"/>
            <a:ext cx="478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0000"/>
                </a:solidFill>
              </a:rPr>
              <a:t>Autoroute collectrice sud-nord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1948400" y="3764425"/>
            <a:ext cx="4440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FF0000"/>
                </a:solidFill>
              </a:rPr>
              <a:t>Route nationale s</a:t>
            </a:r>
            <a:r>
              <a:rPr lang="fr" sz="2400">
                <a:solidFill>
                  <a:srgbClr val="FF0000"/>
                </a:solidFill>
              </a:rPr>
              <a:t>ud-nord</a:t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89" name="Google Shape;189;p24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90" name="Google Shape;190;p24"/>
          <p:cNvSpPr txBox="1"/>
          <p:nvPr/>
        </p:nvSpPr>
        <p:spPr>
          <a:xfrm>
            <a:off x="116225" y="240300"/>
            <a:ext cx="48249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9- Quelle est la distance entre la ville de Gaspé et la ville de Montréal?</a:t>
            </a:r>
            <a:endParaRPr b="1" sz="37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2000250" y="1689125"/>
            <a:ext cx="187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FF0000"/>
                </a:solidFill>
              </a:rPr>
              <a:t> </a:t>
            </a:r>
            <a:r>
              <a:rPr b="1" lang="fr" sz="2400">
                <a:solidFill>
                  <a:srgbClr val="0000FF"/>
                </a:solidFill>
              </a:rPr>
              <a:t>entre 919 et 920 km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624" y="1486725"/>
            <a:ext cx="5055076" cy="25846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/>
          <p:nvPr/>
        </p:nvSpPr>
        <p:spPr>
          <a:xfrm>
            <a:off x="4697725" y="379900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99" name="Google Shape;199;p25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151025" y="0"/>
            <a:ext cx="81678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10 -</a:t>
            </a:r>
            <a:r>
              <a:rPr b="1" lang="fr" sz="3400">
                <a:solidFill>
                  <a:schemeClr val="dk1"/>
                </a:solidFill>
              </a:rPr>
              <a:t> </a:t>
            </a:r>
            <a:r>
              <a:rPr b="1" lang="fr" sz="2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partir de la carte de Réseau de camionnage, donner la signification de ce panneau.</a:t>
            </a:r>
            <a:endParaRPr b="1" sz="3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Réponse?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                      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9425" y="903621"/>
            <a:ext cx="2933600" cy="27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2213150" y="1222750"/>
            <a:ext cx="31509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À</a:t>
            </a:r>
            <a:r>
              <a:rPr b="1" lang="fr" sz="2400">
                <a:solidFill>
                  <a:srgbClr val="0000FF"/>
                </a:solidFill>
              </a:rPr>
              <a:t> l’approche d’une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rgbClr val="0000FF"/>
                </a:solidFill>
              </a:rPr>
              <a:t>pente raide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09" name="Google Shape;209;p26"/>
          <p:cNvSpPr txBox="1"/>
          <p:nvPr/>
        </p:nvSpPr>
        <p:spPr>
          <a:xfrm>
            <a:off x="259250" y="0"/>
            <a:ext cx="85251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11-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partir de la carte de Réseau de camionnage, donner la signification de ce panneau.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10" name="Google Shape;210;p26"/>
          <p:cNvSpPr txBox="1"/>
          <p:nvPr/>
        </p:nvSpPr>
        <p:spPr>
          <a:xfrm>
            <a:off x="1850475" y="892800"/>
            <a:ext cx="3062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Lit d’arrêt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11" name="Google Shape;2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425" y="924825"/>
            <a:ext cx="2810075" cy="28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259250" y="0"/>
            <a:ext cx="85251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12-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Vous circulez sur l’autoroute 40 est et vous voulez vous diriger sur l’autoroute 15 sud. Quelle sortie devrez-vous prendre ?</a:t>
            </a:r>
            <a:endParaRPr b="1" sz="4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1860575" y="1289425"/>
            <a:ext cx="125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sortie 66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875" y="1391625"/>
            <a:ext cx="5866117" cy="2506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/>
          <p:nvPr/>
        </p:nvSpPr>
        <p:spPr>
          <a:xfrm>
            <a:off x="4220550" y="3035425"/>
            <a:ext cx="814800" cy="99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27" name="Google Shape;227;p28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28" name="Google Shape;228;p28"/>
          <p:cNvSpPr txBox="1"/>
          <p:nvPr/>
        </p:nvSpPr>
        <p:spPr>
          <a:xfrm>
            <a:off x="259250" y="0"/>
            <a:ext cx="8525100" cy="20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13 -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Le pont Samuel-De Champlain est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desservi par quelles autoroutes ?</a:t>
            </a:r>
            <a:endParaRPr b="1" sz="6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29" name="Google Shape;229;p28"/>
          <p:cNvSpPr txBox="1"/>
          <p:nvPr/>
        </p:nvSpPr>
        <p:spPr>
          <a:xfrm>
            <a:off x="1878900" y="1461225"/>
            <a:ext cx="390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Autoroute 10, 15, 20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30" name="Google Shape;23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487" y="0"/>
            <a:ext cx="188527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8"/>
          <p:cNvSpPr/>
          <p:nvPr/>
        </p:nvSpPr>
        <p:spPr>
          <a:xfrm>
            <a:off x="5961375" y="109980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37" name="Google Shape;237;p29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38" name="Google Shape;238;p29"/>
          <p:cNvSpPr txBox="1"/>
          <p:nvPr/>
        </p:nvSpPr>
        <p:spPr>
          <a:xfrm>
            <a:off x="259250" y="0"/>
            <a:ext cx="8525100" cy="1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14- De quelle couleur sont les zones industrielles?</a:t>
            </a:r>
            <a:endParaRPr b="1" sz="6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1819275" y="1157400"/>
            <a:ext cx="235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Beige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40" name="Google Shape;24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9550" y="1279688"/>
            <a:ext cx="4876249" cy="29197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29"/>
          <p:cNvSpPr/>
          <p:nvPr/>
        </p:nvSpPr>
        <p:spPr>
          <a:xfrm>
            <a:off x="5036775" y="2571750"/>
            <a:ext cx="814800" cy="90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idx="1" type="body"/>
          </p:nvPr>
        </p:nvSpPr>
        <p:spPr>
          <a:xfrm>
            <a:off x="282750" y="1504825"/>
            <a:ext cx="8578500" cy="12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Objectif(s) de la leçon: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</a:rPr>
              <a:t>Récupérer les éléments de compétence non acquis les leçons précédentes 6.1, 6.2, 6.4, 6.6 et 6.9.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</a:rPr>
              <a:t>Révision sur éléments de compétence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47" name="Google Shape;247;p30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48" name="Google Shape;248;p30"/>
          <p:cNvSpPr txBox="1"/>
          <p:nvPr/>
        </p:nvSpPr>
        <p:spPr>
          <a:xfrm>
            <a:off x="259250" y="0"/>
            <a:ext cx="8525100" cy="20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15-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quelles pages retrouve-t-on la carte localisatrice servant à identifier les points de départ et d’arrivée ?</a:t>
            </a: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b="1" sz="7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1751150" y="1515050"/>
            <a:ext cx="127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P. II-III</a:t>
            </a:r>
            <a:endParaRPr b="1" sz="2400">
              <a:solidFill>
                <a:srgbClr val="0000FF"/>
              </a:solidFill>
            </a:endParaRPr>
          </a:p>
        </p:txBody>
      </p:sp>
      <p:grpSp>
        <p:nvGrpSpPr>
          <p:cNvPr id="250" name="Google Shape;250;p30"/>
          <p:cNvGrpSpPr/>
          <p:nvPr/>
        </p:nvGrpSpPr>
        <p:grpSpPr>
          <a:xfrm>
            <a:off x="3638171" y="1089943"/>
            <a:ext cx="5329359" cy="3487767"/>
            <a:chOff x="990596" y="689728"/>
            <a:chExt cx="7045689" cy="4373375"/>
          </a:xfrm>
        </p:grpSpPr>
        <p:pic>
          <p:nvPicPr>
            <p:cNvPr id="251" name="Google Shape;251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0596" y="689728"/>
              <a:ext cx="3468491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252" name="Google Shape;252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466525" y="689728"/>
              <a:ext cx="3569760" cy="4373375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58" name="Google Shape;258;p31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59" name="Google Shape;259;p31"/>
          <p:cNvSpPr txBox="1"/>
          <p:nvPr/>
        </p:nvSpPr>
        <p:spPr>
          <a:xfrm>
            <a:off x="259250" y="0"/>
            <a:ext cx="88092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16-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Vous circulez sur l’autoroute 40 ouest, est-il possible pour vous de vous rendre sur le chemin St-Francois directement par le boulevard Poirier ? </a:t>
            </a:r>
            <a:endParaRPr b="1" sz="8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1819300" y="1840800"/>
            <a:ext cx="127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Faux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625" y="1084725"/>
            <a:ext cx="4116912" cy="40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2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68" name="Google Shape;268;p32"/>
          <p:cNvSpPr txBox="1"/>
          <p:nvPr/>
        </p:nvSpPr>
        <p:spPr>
          <a:xfrm>
            <a:off x="259250" y="0"/>
            <a:ext cx="8809200" cy="31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17-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Dans l’arrondissement de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Cartierville, nous retrouvons les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rues Dudemaine et Salaberry.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Laquelle de ces rues passe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par-dessus l’autoroute 15 ?</a:t>
            </a:r>
            <a:endParaRPr b="1" sz="9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1836300" y="2571750"/>
            <a:ext cx="185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Dudemaine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898" y="0"/>
            <a:ext cx="349055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/>
          <p:nvPr/>
        </p:nvSpPr>
        <p:spPr>
          <a:xfrm flipH="1" rot="10800000">
            <a:off x="4687625" y="3445950"/>
            <a:ext cx="814800" cy="263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77" name="Google Shape;277;p3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259250" y="0"/>
            <a:ext cx="5274900" cy="27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18-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 signifie la partie ombragée de l'autoroute 13, entre le boulevard de la Côte-Vertu et le chemin de la Côte-de-Liesse ?</a:t>
            </a:r>
            <a:endParaRPr b="1" sz="1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1810725" y="2237250"/>
            <a:ext cx="1850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Tunnel sous l’aéroport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5675" y="41700"/>
            <a:ext cx="2545337" cy="4492228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/>
          <p:nvPr/>
        </p:nvSpPr>
        <p:spPr>
          <a:xfrm>
            <a:off x="6484425" y="2316275"/>
            <a:ext cx="814800" cy="1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4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87" name="Google Shape;287;p34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88" name="Google Shape;288;p34"/>
          <p:cNvSpPr txBox="1"/>
          <p:nvPr/>
        </p:nvSpPr>
        <p:spPr>
          <a:xfrm>
            <a:off x="259250" y="0"/>
            <a:ext cx="5274900" cy="20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19-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À Montréal, quel boulevard croise le 9600 boulevard Pie-IX ?</a:t>
            </a:r>
            <a:endParaRPr b="1" sz="1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89" name="Google Shape;289;p34"/>
          <p:cNvSpPr txBox="1"/>
          <p:nvPr/>
        </p:nvSpPr>
        <p:spPr>
          <a:xfrm>
            <a:off x="1776675" y="1543175"/>
            <a:ext cx="248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Bl. industriel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550" y="152400"/>
            <a:ext cx="3305050" cy="37049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1" name="Google Shape;291;p34"/>
          <p:cNvSpPr/>
          <p:nvPr/>
        </p:nvSpPr>
        <p:spPr>
          <a:xfrm rot="9733535">
            <a:off x="7162271" y="2333948"/>
            <a:ext cx="814688" cy="11622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297" name="Google Shape;297;p35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259250" y="0"/>
            <a:ext cx="5274900" cy="20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20-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 représentent les flèches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sur la rue Sanguinet à Montréal ?</a:t>
            </a:r>
            <a:endParaRPr b="1" sz="13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1776675" y="1432475"/>
            <a:ext cx="2488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sens unique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1800" y="1"/>
            <a:ext cx="2439517" cy="48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728" y="2816650"/>
            <a:ext cx="3137610" cy="203973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5"/>
          <p:cNvSpPr/>
          <p:nvPr/>
        </p:nvSpPr>
        <p:spPr>
          <a:xfrm rot="-2531">
            <a:off x="6906821" y="3721990"/>
            <a:ext cx="814800" cy="1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5"/>
          <p:cNvSpPr/>
          <p:nvPr/>
        </p:nvSpPr>
        <p:spPr>
          <a:xfrm>
            <a:off x="3760975" y="3838400"/>
            <a:ext cx="345600" cy="2724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09" name="Google Shape;309;p3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10" name="Google Shape;310;p36"/>
          <p:cNvSpPr txBox="1"/>
          <p:nvPr/>
        </p:nvSpPr>
        <p:spPr>
          <a:xfrm>
            <a:off x="259250" y="0"/>
            <a:ext cx="52749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21-</a:t>
            </a:r>
            <a:r>
              <a:rPr b="1" lang="fr" sz="3400">
                <a:solidFill>
                  <a:schemeClr val="dk1"/>
                </a:solidFill>
              </a:rPr>
              <a:t>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</a:rPr>
              <a:t>Vous circulez sur l’autoroute 13, vers le sud, est-ce que l’est </a:t>
            </a:r>
            <a:endParaRPr b="1" sz="24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</a:rPr>
              <a:t>est à votre gauche ?</a:t>
            </a:r>
            <a:endParaRPr b="1" sz="14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1768150" y="1995000"/>
            <a:ext cx="88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Vrai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175" y="-39500"/>
            <a:ext cx="3995646" cy="439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 rot="-2531">
            <a:off x="7690271" y="3304715"/>
            <a:ext cx="814800" cy="11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19" name="Google Shape;319;p37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20" name="Google Shape;320;p37"/>
          <p:cNvSpPr txBox="1"/>
          <p:nvPr/>
        </p:nvSpPr>
        <p:spPr>
          <a:xfrm>
            <a:off x="259250" y="0"/>
            <a:ext cx="7983000" cy="20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22-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Quelles sont les principaux avantages d'utiliser Google Map, Street view ? </a:t>
            </a:r>
            <a:endParaRPr b="1" sz="15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1844800" y="1501750"/>
            <a:ext cx="654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M’assurer d’arrivé du bon côté de la route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1844800" y="1851500"/>
            <a:ext cx="654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Me trouver des points de repère</a:t>
            </a:r>
            <a:endParaRPr b="1" sz="2400">
              <a:solidFill>
                <a:srgbClr val="0000FF"/>
              </a:solidFill>
            </a:endParaRPr>
          </a:p>
        </p:txBody>
      </p:sp>
      <p:sp>
        <p:nvSpPr>
          <p:cNvPr id="323" name="Google Shape;323;p37"/>
          <p:cNvSpPr txBox="1"/>
          <p:nvPr/>
        </p:nvSpPr>
        <p:spPr>
          <a:xfrm>
            <a:off x="1844800" y="2243750"/>
            <a:ext cx="654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Visualiser où sont les quais de chargement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24" name="Google Shape;3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833" y="2948475"/>
            <a:ext cx="3688267" cy="21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30" name="Google Shape;330;p38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31" name="Google Shape;331;p38"/>
          <p:cNvSpPr txBox="1"/>
          <p:nvPr/>
        </p:nvSpPr>
        <p:spPr>
          <a:xfrm>
            <a:off x="259250" y="0"/>
            <a:ext cx="7983000" cy="27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23-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 utilisant un appareil électronique, trouvez le nom de la station de service qui se trouve au coin du boulevard du Golf et le boulevard Métropolitain est à Montréal ? </a:t>
            </a:r>
            <a:endParaRPr b="1" sz="17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1853300" y="2172950"/>
            <a:ext cx="231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Pétro-Canada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33" name="Google Shape;3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7675" y="1745175"/>
            <a:ext cx="4136324" cy="253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39" name="Google Shape;339;p39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40" name="Google Shape;340;p39"/>
          <p:cNvSpPr txBox="1"/>
          <p:nvPr/>
        </p:nvSpPr>
        <p:spPr>
          <a:xfrm>
            <a:off x="259250" y="0"/>
            <a:ext cx="7983000" cy="29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24-</a:t>
            </a:r>
            <a:r>
              <a:rPr b="1" lang="fr" sz="3600">
                <a:solidFill>
                  <a:schemeClr val="dk1"/>
                </a:solidFill>
              </a:rPr>
              <a:t>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 utilisant votre carte électronique, mentionnez la marque de camion fourni par le concessionnaire se trouvant au coin des rues de la Sidbec N. et la rue Saint-Joseph à Trois-Rivières, QC.</a:t>
            </a:r>
            <a:endParaRPr b="1" sz="18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1887400" y="2395200"/>
            <a:ext cx="1024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Mack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299" y="2164375"/>
            <a:ext cx="4120225" cy="28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/>
        </p:nvSpPr>
        <p:spPr>
          <a:xfrm>
            <a:off x="1336150" y="890625"/>
            <a:ext cx="6267600" cy="27705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 u="sng"/>
              <a:t>Outils de référence:</a:t>
            </a:r>
            <a:endParaRPr b="1" sz="24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Atlas </a:t>
            </a:r>
            <a:r>
              <a:rPr lang="fr" sz="2400"/>
              <a:t>international</a:t>
            </a:r>
            <a:r>
              <a:rPr lang="fr" sz="2400"/>
              <a:t> Randy McNally;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Google map + cahier de l’élève;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Montréal &amp; environs Map art;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fr" sz="2400"/>
              <a:t>Réseau de camionnage du Québec.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0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48" name="Google Shape;348;p40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49" name="Google Shape;349;p40"/>
          <p:cNvSpPr txBox="1"/>
          <p:nvPr/>
        </p:nvSpPr>
        <p:spPr>
          <a:xfrm>
            <a:off x="259250" y="0"/>
            <a:ext cx="7983000" cy="23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25-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En utilisant votre carte électronique, trouvez la hauteur du viaduc sur la route 117 nord, au coin du boulevard Henri-Bourassa ouest, à Montréal, QC.</a:t>
            </a:r>
            <a:endParaRPr b="1" sz="19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50" name="Google Shape;350;p40"/>
          <p:cNvSpPr txBox="1"/>
          <p:nvPr/>
        </p:nvSpPr>
        <p:spPr>
          <a:xfrm>
            <a:off x="1776700" y="1840800"/>
            <a:ext cx="197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3,95 mètres</a:t>
            </a:r>
            <a:endParaRPr b="1" sz="2400">
              <a:solidFill>
                <a:srgbClr val="0000FF"/>
              </a:solidFill>
            </a:endParaRPr>
          </a:p>
        </p:txBody>
      </p:sp>
      <p:pic>
        <p:nvPicPr>
          <p:cNvPr id="351" name="Google Shape;35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3950" y="1520775"/>
            <a:ext cx="5007299" cy="34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57" name="Google Shape;357;p41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58" name="Google Shape;358;p41"/>
          <p:cNvSpPr txBox="1"/>
          <p:nvPr/>
        </p:nvSpPr>
        <p:spPr>
          <a:xfrm>
            <a:off x="259250" y="0"/>
            <a:ext cx="8647200" cy="36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26- </a:t>
            </a:r>
            <a:r>
              <a:rPr b="1" lang="fr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Point de départ: </a:t>
            </a:r>
            <a:r>
              <a:rPr lang="fr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Brasserie Labatt Ltee, 1045 Rue Léo-Fournier, Val-d'Or, QC</a:t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Destination: </a:t>
            </a:r>
            <a:r>
              <a:rPr lang="fr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Brasserie Labatt Ltée, 50 Av. Labatt, LaSalle, QC</a:t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Déterminez le temps de conduite sans tenir compte des bouchons de circulation pour cet exercice.</a:t>
            </a:r>
            <a:endParaRPr sz="23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59" name="Google Shape;359;p41"/>
          <p:cNvSpPr txBox="1"/>
          <p:nvPr/>
        </p:nvSpPr>
        <p:spPr>
          <a:xfrm>
            <a:off x="1861850" y="3067075"/>
            <a:ext cx="685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523 km ÷ 80km/h = 6.53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.53 x 60 </a:t>
            </a:r>
            <a:r>
              <a:rPr b="1" i="1" lang="fr">
                <a:solidFill>
                  <a:srgbClr val="0000FF"/>
                </a:solidFill>
              </a:rPr>
              <a:t>(Minutes) </a:t>
            </a:r>
            <a:r>
              <a:rPr b="1" lang="fr" sz="2400">
                <a:solidFill>
                  <a:srgbClr val="0000FF"/>
                </a:solidFill>
              </a:rPr>
              <a:t> ÷ 100 = 31.8 soit 32 minutes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65" name="Google Shape;365;p42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66" name="Google Shape;366;p42"/>
          <p:cNvSpPr txBox="1"/>
          <p:nvPr/>
        </p:nvSpPr>
        <p:spPr>
          <a:xfrm>
            <a:off x="259250" y="0"/>
            <a:ext cx="8647200" cy="37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27-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Selon le Rand McNally à la page de la légende (Map Legend),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 kilomètre = 0.621 mile,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1 mile = 1.609 km </a:t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Déterminer combien de kilomètres vous allez parcourir si vous conduisez 525 miles.</a:t>
            </a:r>
            <a:endParaRPr sz="24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Réponse: 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367" name="Google Shape;367;p42"/>
          <p:cNvSpPr txBox="1"/>
          <p:nvPr/>
        </p:nvSpPr>
        <p:spPr>
          <a:xfrm>
            <a:off x="1844825" y="3169250"/>
            <a:ext cx="423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FF"/>
                </a:solidFill>
              </a:rPr>
              <a:t>1.609 x 525 = 844,7 km</a:t>
            </a:r>
            <a:endParaRPr b="1" sz="24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373" name="Google Shape;373;p43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374" name="Google Shape;374;p43"/>
          <p:cNvSpPr txBox="1"/>
          <p:nvPr/>
        </p:nvSpPr>
        <p:spPr>
          <a:xfrm>
            <a:off x="259250" y="0"/>
            <a:ext cx="8525100" cy="24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28- </a:t>
            </a:r>
            <a:r>
              <a:rPr b="1" lang="fr" sz="2200">
                <a:solidFill>
                  <a:schemeClr val="dk1"/>
                </a:solidFill>
              </a:rPr>
              <a:t>Plan de Leçon 6.09-Planifier des voyages en milieu urbain </a:t>
            </a:r>
            <a:endParaRPr b="1"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>
                <a:solidFill>
                  <a:schemeClr val="dk1"/>
                </a:solidFill>
              </a:rPr>
              <a:t>(Pas de questionnaire)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>
                <a:solidFill>
                  <a:schemeClr val="dk1"/>
                </a:solidFill>
              </a:rPr>
              <a:t>Récupération selon les besoins.</a:t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4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Bon travail!!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200" y="-25675"/>
            <a:ext cx="4062194" cy="519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152400" y="1524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 u="sng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Plan de leçon: 6.01 Info Voyage.</a:t>
            </a:r>
            <a:endParaRPr b="1" sz="1200" u="sng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82500" y="266275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AutoNum type="arabicPeriod"/>
            </a:pP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 est le numéro de référence de l’expéditeur</a:t>
            </a:r>
            <a:endParaRPr b="1" sz="3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rgbClr val="0000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84159" l="73302" r="0" t="1486"/>
          <a:stretch/>
        </p:blipFill>
        <p:spPr>
          <a:xfrm>
            <a:off x="4100650" y="1427125"/>
            <a:ext cx="2985075" cy="20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3487600" y="2656900"/>
            <a:ext cx="911100" cy="28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116225" y="240300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2.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 est le nom du consignataire</a:t>
            </a:r>
            <a:endParaRPr b="1" sz="3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   Réponse: </a:t>
            </a:r>
            <a:endParaRPr b="1" sz="24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 b="75902" l="0" r="62376" t="13501"/>
          <a:stretch/>
        </p:blipFill>
        <p:spPr>
          <a:xfrm>
            <a:off x="2451913" y="1081525"/>
            <a:ext cx="4137975" cy="149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/>
          <p:nvPr/>
        </p:nvSpPr>
        <p:spPr>
          <a:xfrm>
            <a:off x="1469375" y="1813850"/>
            <a:ext cx="911100" cy="28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100" y="180825"/>
            <a:ext cx="6829675" cy="481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7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116225" y="240300"/>
            <a:ext cx="83061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3-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 est votre point de départ?</a:t>
            </a:r>
            <a:endParaRPr b="1" sz="36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 b="27336" l="2048" r="23446" t="67309"/>
          <a:stretch/>
        </p:blipFill>
        <p:spPr>
          <a:xfrm>
            <a:off x="2052700" y="1086550"/>
            <a:ext cx="7043699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/>
        </p:nvSpPr>
        <p:spPr>
          <a:xfrm>
            <a:off x="1" y="4797028"/>
            <a:ext cx="1185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IV</a:t>
            </a:r>
            <a:endParaRPr/>
          </a:p>
        </p:txBody>
      </p:sp>
      <p:sp>
        <p:nvSpPr>
          <p:cNvPr id="137" name="Google Shape;137;p19"/>
          <p:cNvSpPr txBox="1"/>
          <p:nvPr/>
        </p:nvSpPr>
        <p:spPr>
          <a:xfrm>
            <a:off x="7885114" y="4797028"/>
            <a:ext cx="10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rPr b="0" i="0" lang="fr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Page V</a:t>
            </a: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243950" y="240300"/>
            <a:ext cx="7879200" cy="22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4- </a:t>
            </a:r>
            <a:r>
              <a:rPr b="1" lang="fr" sz="24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Quel est le nom de la douane où vous devrez passer?</a:t>
            </a:r>
            <a:endParaRPr b="1" sz="49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     Réponse: 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b="21229" l="20329" r="49027" t="73823"/>
          <a:stretch/>
        </p:blipFill>
        <p:spPr>
          <a:xfrm>
            <a:off x="2542049" y="1376050"/>
            <a:ext cx="4059903" cy="46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A058AFAC4ECD40A62F099AA74D6315" ma:contentTypeVersion="13" ma:contentTypeDescription="Crée un document." ma:contentTypeScope="" ma:versionID="eb45218e5d816f3671979fd0418cdc2c">
  <xsd:schema xmlns:xsd="http://www.w3.org/2001/XMLSchema" xmlns:xs="http://www.w3.org/2001/XMLSchema" xmlns:p="http://schemas.microsoft.com/office/2006/metadata/properties" xmlns:ns2="0fcec828-1626-48b7-8c79-bd8fbf620289" xmlns:ns3="ea3555d2-3589-4a06-9423-01f6fdf781d4" targetNamespace="http://schemas.microsoft.com/office/2006/metadata/properties" ma:root="true" ma:fieldsID="b08f7bc70117dbbc0df3dc8d520fd4bd" ns2:_="" ns3:_="">
    <xsd:import namespace="0fcec828-1626-48b7-8c79-bd8fbf620289"/>
    <xsd:import namespace="ea3555d2-3589-4a06-9423-01f6fdf781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cec828-1626-48b7-8c79-bd8fbf6202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be27902-d95e-44e2-bfca-c04c9b8555b6}" ma:internalName="TaxCatchAll" ma:showField="CatchAllData" ma:web="0fcec828-1626-48b7-8c79-bd8fbf6202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555d2-3589-4a06-9423-01f6fdf78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alises d’images" ma:readOnly="false" ma:fieldId="{5cf76f15-5ced-4ddc-b409-7134ff3c332f}" ma:taxonomyMulti="true" ma:sspId="cdfe4dc5-eb46-4b6f-86f8-cb08bb4782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136C27-BAC8-4DDB-92B4-1316C8FA0276}"/>
</file>

<file path=customXml/itemProps2.xml><?xml version="1.0" encoding="utf-8"?>
<ds:datastoreItem xmlns:ds="http://schemas.openxmlformats.org/officeDocument/2006/customXml" ds:itemID="{D8219019-463E-4B14-B8B4-9E7B1134DA93}"/>
</file>