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C39CE-6778-4912-A000-C7C7AB12D5E5}" v="1" dt="2023-04-19T18:54:56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A49C39CE-6778-4912-A000-C7C7AB12D5E5}"/>
    <pc:docChg chg="custSel delSld modSld">
      <pc:chgData name="bolduc, Karole-anne" userId="7ec06f55-c6e3-436a-8239-95fc4e9050c7" providerId="ADAL" clId="{A49C39CE-6778-4912-A000-C7C7AB12D5E5}" dt="2023-04-19T18:54:56.515" v="10" actId="27636"/>
      <pc:docMkLst>
        <pc:docMk/>
      </pc:docMkLst>
      <pc:sldChg chg="modSp mod modAnim">
        <pc:chgData name="bolduc, Karole-anne" userId="7ec06f55-c6e3-436a-8239-95fc4e9050c7" providerId="ADAL" clId="{A49C39CE-6778-4912-A000-C7C7AB12D5E5}" dt="2023-04-19T18:54:56.515" v="10" actId="27636"/>
        <pc:sldMkLst>
          <pc:docMk/>
          <pc:sldMk cId="779621638" sldId="256"/>
        </pc:sldMkLst>
        <pc:spChg chg="mod">
          <ac:chgData name="bolduc, Karole-anne" userId="7ec06f55-c6e3-436a-8239-95fc4e9050c7" providerId="ADAL" clId="{A49C39CE-6778-4912-A000-C7C7AB12D5E5}" dt="2023-04-19T18:54:56.515" v="10" actId="27636"/>
          <ac:spMkLst>
            <pc:docMk/>
            <pc:sldMk cId="779621638" sldId="256"/>
            <ac:spMk id="3" creationId="{8B5504D5-A7FE-4238-BE94-F685168911A1}"/>
          </ac:spMkLst>
        </pc:spChg>
      </pc:sldChg>
      <pc:sldChg chg="del">
        <pc:chgData name="bolduc, Karole-anne" userId="7ec06f55-c6e3-436a-8239-95fc4e9050c7" providerId="ADAL" clId="{A49C39CE-6778-4912-A000-C7C7AB12D5E5}" dt="2023-04-19T18:54:16.992" v="0" actId="47"/>
        <pc:sldMkLst>
          <pc:docMk/>
          <pc:sldMk cId="1482355892" sldId="263"/>
        </pc:sldMkLst>
      </pc:sldChg>
      <pc:sldChg chg="del">
        <pc:chgData name="bolduc, Karole-anne" userId="7ec06f55-c6e3-436a-8239-95fc4e9050c7" providerId="ADAL" clId="{A49C39CE-6778-4912-A000-C7C7AB12D5E5}" dt="2023-04-19T18:54:20.370" v="2" actId="47"/>
        <pc:sldMkLst>
          <pc:docMk/>
          <pc:sldMk cId="1657068803" sldId="264"/>
        </pc:sldMkLst>
      </pc:sldChg>
      <pc:sldChg chg="del">
        <pc:chgData name="bolduc, Karole-anne" userId="7ec06f55-c6e3-436a-8239-95fc4e9050c7" providerId="ADAL" clId="{A49C39CE-6778-4912-A000-C7C7AB12D5E5}" dt="2023-04-19T18:54:19.277" v="1" actId="47"/>
        <pc:sldMkLst>
          <pc:docMk/>
          <pc:sldMk cId="347276819" sldId="265"/>
        </pc:sldMkLst>
      </pc:sldChg>
      <pc:sldChg chg="del">
        <pc:chgData name="bolduc, Karole-anne" userId="7ec06f55-c6e3-436a-8239-95fc4e9050c7" providerId="ADAL" clId="{A49C39CE-6778-4912-A000-C7C7AB12D5E5}" dt="2023-04-19T18:54:21.185" v="3" actId="47"/>
        <pc:sldMkLst>
          <pc:docMk/>
          <pc:sldMk cId="1395860104" sldId="266"/>
        </pc:sldMkLst>
      </pc:sldChg>
      <pc:sldChg chg="del">
        <pc:chgData name="bolduc, Karole-anne" userId="7ec06f55-c6e3-436a-8239-95fc4e9050c7" providerId="ADAL" clId="{A49C39CE-6778-4912-A000-C7C7AB12D5E5}" dt="2023-04-19T18:54:21.947" v="4" actId="47"/>
        <pc:sldMkLst>
          <pc:docMk/>
          <pc:sldMk cId="4055626742" sldId="267"/>
        </pc:sldMkLst>
      </pc:sldChg>
      <pc:sldChg chg="del">
        <pc:chgData name="bolduc, Karole-anne" userId="7ec06f55-c6e3-436a-8239-95fc4e9050c7" providerId="ADAL" clId="{A49C39CE-6778-4912-A000-C7C7AB12D5E5}" dt="2023-04-19T18:54:22.653" v="5" actId="47"/>
        <pc:sldMkLst>
          <pc:docMk/>
          <pc:sldMk cId="2401705949" sldId="268"/>
        </pc:sldMkLst>
      </pc:sldChg>
      <pc:sldChg chg="del">
        <pc:chgData name="bolduc, Karole-anne" userId="7ec06f55-c6e3-436a-8239-95fc4e9050c7" providerId="ADAL" clId="{A49C39CE-6778-4912-A000-C7C7AB12D5E5}" dt="2023-04-19T18:54:23.330" v="6" actId="47"/>
        <pc:sldMkLst>
          <pc:docMk/>
          <pc:sldMk cId="2767552458" sldId="269"/>
        </pc:sldMkLst>
      </pc:sldChg>
      <pc:sldChg chg="del">
        <pc:chgData name="bolduc, Karole-anne" userId="7ec06f55-c6e3-436a-8239-95fc4e9050c7" providerId="ADAL" clId="{A49C39CE-6778-4912-A000-C7C7AB12D5E5}" dt="2023-04-19T18:54:24.257" v="7" actId="47"/>
        <pc:sldMkLst>
          <pc:docMk/>
          <pc:sldMk cId="2996106708" sldId="270"/>
        </pc:sldMkLst>
      </pc:sldChg>
      <pc:sldChg chg="del">
        <pc:chgData name="bolduc, Karole-anne" userId="7ec06f55-c6e3-436a-8239-95fc4e9050c7" providerId="ADAL" clId="{A49C39CE-6778-4912-A000-C7C7AB12D5E5}" dt="2023-04-19T18:54:25.707" v="8" actId="47"/>
        <pc:sldMkLst>
          <pc:docMk/>
          <pc:sldMk cId="236877618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070-2B7B-4735-B1F5-81B66973495C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02F8-51BD-441D-8C46-B1C3690F254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091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91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623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183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102F8-51BD-441D-8C46-B1C3690F254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86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4/19/2023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naturozenmaroc.com/les-types-les-plus-courants-de-dystrophie-musculaire-duchenne-becker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mfcanada.ngo/quest-ce-que-la-fibromyalgie/?lang=f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B3CA5-DC38-4288-B27A-D4ED6E678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Altérations des muscles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5504D5-A7FE-4238-BE94-F68516891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3664077" cy="2173606"/>
          </a:xfrm>
        </p:spPr>
        <p:txBody>
          <a:bodyPr>
            <a:normAutofit/>
          </a:bodyPr>
          <a:lstStyle/>
          <a:p>
            <a:r>
              <a:rPr lang="fr-CA" dirty="0"/>
              <a:t>Atrophie musculaire</a:t>
            </a:r>
          </a:p>
          <a:p>
            <a:r>
              <a:rPr lang="fr-CA" dirty="0"/>
              <a:t>Dystrophies musculaires</a:t>
            </a:r>
          </a:p>
          <a:p>
            <a:r>
              <a:rPr lang="fr-CA"/>
              <a:t>Fibromyalgie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96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01486"/>
          </a:xfrm>
        </p:spPr>
        <p:txBody>
          <a:bodyPr/>
          <a:lstStyle/>
          <a:p>
            <a:r>
              <a:rPr lang="fr-CA" dirty="0"/>
              <a:t>Atrophie musculaire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Défaut de nutrition du tissu musculaire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Trouble du métabolisme de la cellule musculaire</a:t>
            </a:r>
          </a:p>
          <a:p>
            <a:pPr lvl="1"/>
            <a:r>
              <a:rPr lang="fr-CA" sz="2000" dirty="0"/>
              <a:t>Immobilisation prolongée et diminution des activités musculaires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28" y="3032488"/>
            <a:ext cx="5901439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Atrophie musculaire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/>
              <a:t>Faiblesse musculaire</a:t>
            </a:r>
          </a:p>
          <a:p>
            <a:r>
              <a:rPr lang="fr-CA" dirty="0"/>
              <a:t>Contractibilité déficiente</a:t>
            </a:r>
          </a:p>
          <a:p>
            <a:r>
              <a:rPr lang="fr-CA" dirty="0"/>
              <a:t>Diminution de l’endurance à l’effort</a:t>
            </a:r>
          </a:p>
          <a:p>
            <a:r>
              <a:rPr lang="fr-CA" dirty="0"/>
              <a:t>Diminution de la masse musculaire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Explications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Malnutrition du muscle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Lorsque le muscle se contractent peu, il est remplacé par du tissu fibreux</a:t>
            </a:r>
          </a:p>
        </p:txBody>
      </p:sp>
    </p:spTree>
    <p:extLst>
      <p:ext uri="{BB962C8B-B14F-4D97-AF65-F5344CB8AC3E}">
        <p14:creationId xmlns:p14="http://schemas.microsoft.com/office/powerpoint/2010/main" val="312895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001486"/>
          </a:xfrm>
        </p:spPr>
        <p:txBody>
          <a:bodyPr/>
          <a:lstStyle/>
          <a:p>
            <a:r>
              <a:rPr lang="fr-CA" dirty="0"/>
              <a:t>Dystrophies musculaires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Troubles musculaires chroniques</a:t>
            </a:r>
          </a:p>
          <a:p>
            <a:endParaRPr lang="fr-CA" sz="2400" dirty="0"/>
          </a:p>
          <a:p>
            <a:r>
              <a:rPr lang="fr-CA" sz="2400" dirty="0"/>
              <a:t>Atrophie et affaiblissement progressif des muscles striés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Hérédité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43328" y="3245691"/>
            <a:ext cx="5901439" cy="271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Dystrophies musculaires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4223657"/>
          </a:xfrm>
        </p:spPr>
        <p:txBody>
          <a:bodyPr>
            <a:normAutofit/>
          </a:bodyPr>
          <a:lstStyle/>
          <a:p>
            <a:r>
              <a:rPr lang="fr-CA" dirty="0"/>
              <a:t>Difficulté à bouger</a:t>
            </a:r>
          </a:p>
          <a:p>
            <a:r>
              <a:rPr lang="fr-CA" dirty="0"/>
              <a:t>Gonflements des mollets</a:t>
            </a:r>
          </a:p>
          <a:p>
            <a:r>
              <a:rPr lang="fr-CA" dirty="0"/>
              <a:t>Chutes fréquentes</a:t>
            </a:r>
          </a:p>
          <a:p>
            <a:r>
              <a:rPr lang="fr-CA" dirty="0"/>
              <a:t>Difficulté respiratoire</a:t>
            </a:r>
          </a:p>
          <a:p>
            <a:r>
              <a:rPr lang="fr-CA" dirty="0"/>
              <a:t>Difficulté de préhension</a:t>
            </a:r>
          </a:p>
          <a:p>
            <a:r>
              <a:rPr lang="fr-CA" dirty="0"/>
              <a:t>Faiblesse musculaire</a:t>
            </a:r>
          </a:p>
          <a:p>
            <a:r>
              <a:rPr lang="fr-CA" dirty="0"/>
              <a:t>Différentes complications</a:t>
            </a:r>
          </a:p>
          <a:p>
            <a:pPr lvl="1"/>
            <a:r>
              <a:rPr lang="fr-CA" dirty="0"/>
              <a:t>Cataracte</a:t>
            </a:r>
          </a:p>
          <a:p>
            <a:pPr lvl="1"/>
            <a:r>
              <a:rPr lang="fr-CA" dirty="0"/>
              <a:t>Calvitie précoce</a:t>
            </a:r>
          </a:p>
          <a:p>
            <a:pPr lvl="1"/>
            <a:r>
              <a:rPr lang="fr-CA" dirty="0"/>
              <a:t>Arythmies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Explications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224" y="2743199"/>
            <a:ext cx="4754880" cy="3842657"/>
          </a:xfrm>
        </p:spPr>
        <p:txBody>
          <a:bodyPr>
            <a:normAutofit/>
          </a:bodyPr>
          <a:lstStyle/>
          <a:p>
            <a:r>
              <a:rPr lang="fr-CA" dirty="0"/>
              <a:t>Atrophie progressive des cellules musculaires</a:t>
            </a:r>
          </a:p>
          <a:p>
            <a:r>
              <a:rPr lang="fr-CA" dirty="0"/>
              <a:t>Semblent plus gros car ne peuvent pas se contracter</a:t>
            </a:r>
          </a:p>
          <a:p>
            <a:r>
              <a:rPr lang="fr-CA" dirty="0"/>
              <a:t>Muscles respiratoires atteints</a:t>
            </a:r>
          </a:p>
          <a:p>
            <a:r>
              <a:rPr lang="fr-CA" dirty="0"/>
              <a:t>Relâchement des muscles difficile</a:t>
            </a:r>
          </a:p>
          <a:p>
            <a:endParaRPr lang="fr-CA" dirty="0"/>
          </a:p>
          <a:p>
            <a:r>
              <a:rPr lang="fr-CA" dirty="0"/>
              <a:t>Autres organes touchés au fil de la progression de la maladie</a:t>
            </a:r>
          </a:p>
        </p:txBody>
      </p:sp>
    </p:spTree>
    <p:extLst>
      <p:ext uri="{BB962C8B-B14F-4D97-AF65-F5344CB8AC3E}">
        <p14:creationId xmlns:p14="http://schemas.microsoft.com/office/powerpoint/2010/main" val="39062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291E6A5-555F-4A43-BF39-949737A5D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44030" y="1242369"/>
            <a:ext cx="4861570" cy="53203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67C4D8-2E87-4899-9A35-79A419DA3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653143"/>
          </a:xfrm>
        </p:spPr>
        <p:txBody>
          <a:bodyPr/>
          <a:lstStyle/>
          <a:p>
            <a:r>
              <a:rPr lang="fr-CA" dirty="0"/>
              <a:t>Fibromyalgie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D285C5-CCE5-440A-B0F6-928350D8F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090057"/>
            <a:ext cx="3200400" cy="3624943"/>
          </a:xfrm>
        </p:spPr>
        <p:txBody>
          <a:bodyPr>
            <a:normAutofit/>
          </a:bodyPr>
          <a:lstStyle/>
          <a:p>
            <a:r>
              <a:rPr lang="fr-CA" sz="2400" dirty="0"/>
              <a:t>Ensemble de symptômes</a:t>
            </a:r>
          </a:p>
          <a:p>
            <a:endParaRPr lang="fr-CA" sz="2400" dirty="0"/>
          </a:p>
          <a:p>
            <a:r>
              <a:rPr lang="fr-CA" sz="2400" dirty="0"/>
              <a:t>Très difficile à diagnostiquer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4D7BD65-8329-43ED-AE73-EEA17F0C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Causes probables:</a:t>
            </a:r>
          </a:p>
          <a:p>
            <a:pPr lvl="1"/>
            <a:r>
              <a:rPr lang="fr-CA" sz="2000" dirty="0"/>
              <a:t>Inconnues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53D0F9-0BE3-4A2A-9587-E4C90B7DB302}"/>
              </a:ext>
            </a:extLst>
          </p:cNvPr>
          <p:cNvSpPr txBox="1"/>
          <p:nvPr/>
        </p:nvSpPr>
        <p:spPr>
          <a:xfrm>
            <a:off x="8549640" y="5562599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Cemeq</a:t>
            </a:r>
            <a:r>
              <a:rPr lang="fr-CA" dirty="0"/>
              <a:t> p.153</a:t>
            </a:r>
          </a:p>
        </p:txBody>
      </p:sp>
      <p:sp>
        <p:nvSpPr>
          <p:cNvPr id="3" name="Étoile : 12 branches 2">
            <a:extLst>
              <a:ext uri="{FF2B5EF4-FFF2-40B4-BE49-F238E27FC236}">
                <a16:creationId xmlns:a16="http://schemas.microsoft.com/office/drawing/2014/main" id="{065D4FD8-D941-4A29-B060-F3BFE3105E55}"/>
              </a:ext>
            </a:extLst>
          </p:cNvPr>
          <p:cNvSpPr/>
          <p:nvPr/>
        </p:nvSpPr>
        <p:spPr>
          <a:xfrm>
            <a:off x="4637314" y="685800"/>
            <a:ext cx="6204857" cy="567145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BA15AF-A962-419C-9350-FB92DEDD18D8}"/>
              </a:ext>
            </a:extLst>
          </p:cNvPr>
          <p:cNvSpPr txBox="1"/>
          <p:nvPr/>
        </p:nvSpPr>
        <p:spPr>
          <a:xfrm>
            <a:off x="6226629" y="1905000"/>
            <a:ext cx="30697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/>
              <a:t>Souvent relié à la dépression</a:t>
            </a:r>
          </a:p>
          <a:p>
            <a:endParaRPr lang="fr-CA" sz="2000" dirty="0"/>
          </a:p>
          <a:p>
            <a:r>
              <a:rPr lang="fr-CA" sz="2000" dirty="0"/>
              <a:t>Certains facteurs prédisposent à la maladie tel que le stress physique et psychologique.</a:t>
            </a:r>
          </a:p>
          <a:p>
            <a:endParaRPr lang="fr-CA" sz="2000" dirty="0"/>
          </a:p>
          <a:p>
            <a:r>
              <a:rPr lang="fr-CA" sz="2000" dirty="0"/>
              <a:t>Ne semble pas se guérir et évolue par poussées</a:t>
            </a:r>
          </a:p>
        </p:txBody>
      </p:sp>
    </p:spTree>
    <p:extLst>
      <p:ext uri="{BB962C8B-B14F-4D97-AF65-F5344CB8AC3E}">
        <p14:creationId xmlns:p14="http://schemas.microsoft.com/office/powerpoint/2010/main" val="20814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C890D-09C9-438D-839E-8A847C4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Fibromyalgie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E54479-9C0A-480E-A769-992796E67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Manifestations cliniques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24204F-8B60-4C99-9208-60B3B86FD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43199"/>
            <a:ext cx="4754880" cy="3461657"/>
          </a:xfrm>
        </p:spPr>
        <p:txBody>
          <a:bodyPr/>
          <a:lstStyle/>
          <a:p>
            <a:r>
              <a:rPr lang="fr-CA" dirty="0"/>
              <a:t>Douleur diffuse</a:t>
            </a:r>
          </a:p>
          <a:p>
            <a:r>
              <a:rPr lang="fr-CA" dirty="0"/>
              <a:t>Fatigue constante</a:t>
            </a:r>
          </a:p>
          <a:p>
            <a:r>
              <a:rPr lang="fr-CA" dirty="0"/>
              <a:t>Troubles de la mémoire et de concentration</a:t>
            </a:r>
          </a:p>
          <a:p>
            <a:r>
              <a:rPr lang="fr-CA" dirty="0"/>
              <a:t>Trouble du sommeil </a:t>
            </a:r>
          </a:p>
          <a:p>
            <a:r>
              <a:rPr lang="fr-CA" dirty="0"/>
              <a:t>Vertiges</a:t>
            </a:r>
          </a:p>
          <a:p>
            <a:r>
              <a:rPr lang="fr-CA" dirty="0"/>
              <a:t>Céphalée/migraine</a:t>
            </a:r>
          </a:p>
          <a:p>
            <a:r>
              <a:rPr lang="fr-CA" dirty="0"/>
              <a:t>Œdème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2D9DC5-D792-4FEB-882A-D10A42E3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2400" dirty="0"/>
              <a:t>Conseils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E286D7-D232-4518-8A9E-EECA6A4315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CA" dirty="0"/>
              <a:t>Exercice régulier</a:t>
            </a:r>
          </a:p>
          <a:p>
            <a:r>
              <a:rPr lang="fr-CA" dirty="0"/>
              <a:t>Alternance entre le repos et les activités</a:t>
            </a:r>
          </a:p>
          <a:p>
            <a:r>
              <a:rPr lang="fr-CA" dirty="0"/>
              <a:t>Détente et méditation</a:t>
            </a:r>
          </a:p>
          <a:p>
            <a:r>
              <a:rPr lang="fr-CA" dirty="0"/>
              <a:t>Cycle circadien normal et régulier</a:t>
            </a:r>
          </a:p>
          <a:p>
            <a:r>
              <a:rPr lang="fr-CA" dirty="0"/>
              <a:t>Aide psychologique au besoin</a:t>
            </a:r>
          </a:p>
        </p:txBody>
      </p:sp>
    </p:spTree>
    <p:extLst>
      <p:ext uri="{BB962C8B-B14F-4D97-AF65-F5344CB8AC3E}">
        <p14:creationId xmlns:p14="http://schemas.microsoft.com/office/powerpoint/2010/main" val="10703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2932</TotalTime>
  <Words>243</Words>
  <Application>Microsoft Office PowerPoint</Application>
  <PresentationFormat>Grand écran</PresentationFormat>
  <Paragraphs>78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Type de bois</vt:lpstr>
      <vt:lpstr>Altérations des muscles</vt:lpstr>
      <vt:lpstr>Atrophie musculaire</vt:lpstr>
      <vt:lpstr>Atrophie musculaire</vt:lpstr>
      <vt:lpstr>Dystrophies musculaires</vt:lpstr>
      <vt:lpstr>Dystrophies musculaires</vt:lpstr>
      <vt:lpstr>Fibromyalgie</vt:lpstr>
      <vt:lpstr>Fibromyalgie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Altérations des muscles</dc:title>
  <dc:creator>bolduc, Karole-anne</dc:creator>
  <cp:lastModifiedBy>bolduc, Karole-anne</cp:lastModifiedBy>
  <cp:revision>11</cp:revision>
  <dcterms:created xsi:type="dcterms:W3CDTF">2021-01-26T19:31:21Z</dcterms:created>
  <dcterms:modified xsi:type="dcterms:W3CDTF">2023-04-19T18:55:02Z</dcterms:modified>
</cp:coreProperties>
</file>