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5143500" cx="9144000"/>
  <p:notesSz cx="6858000" cy="9144000"/>
  <p:embeddedFontLst>
    <p:embeddedFont>
      <p:font typeface="Exo 2"/>
      <p:regular r:id="rId28"/>
      <p:bold r:id="rId29"/>
      <p:italic r:id="rId30"/>
      <p:boldItalic r:id="rId31"/>
    </p:embeddedFont>
    <p:embeddedFont>
      <p:font typeface="Oswald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Gary Pharand"/>
  <p:cmAuthor clrIdx="1" id="1" initials="" lastIdx="2" name="André Desbien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54D5DDA-0099-4F8B-8F24-F8ED8EAD912F}">
  <a:tblStyle styleId="{A54D5DDA-0099-4F8B-8F24-F8ED8EAD91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Exo2-regular.fntdata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font" Target="fonts/Exo2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Exo2-boldItalic.fntdata"/><Relationship Id="rId30" Type="http://schemas.openxmlformats.org/officeDocument/2006/relationships/font" Target="fonts/Exo2-italic.fntdata"/><Relationship Id="rId11" Type="http://schemas.openxmlformats.org/officeDocument/2006/relationships/slide" Target="slides/slide4.xml"/><Relationship Id="rId33" Type="http://schemas.openxmlformats.org/officeDocument/2006/relationships/font" Target="fonts/Oswald-bold.fntdata"/><Relationship Id="rId10" Type="http://schemas.openxmlformats.org/officeDocument/2006/relationships/slide" Target="slides/slide3.xml"/><Relationship Id="rId32" Type="http://schemas.openxmlformats.org/officeDocument/2006/relationships/font" Target="fonts/Oswald-regular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12-18T13:34:24.208">
    <p:pos x="6000" y="0"/>
    <p:text>C'est fait</p:text>
  </p:cm>
  <p:cm authorId="1" idx="1" dt="2020-12-11T16:28:49.880">
    <p:pos x="6000" y="100"/>
    <p:text>@pharandg@csrdn.qc.ca
@roys@csrdn.qc.ca 
Faire traduction suite à ce changement svp Gary.
Stéphane, pourquoi le titre des documents ne porte pas le code 5791 en anglais au lieu de 5291?
_Assigned to pharandg@csrdn.qc.ca_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2" dt="2020-12-11T16:30:51.833">
    <p:pos x="6000" y="0"/>
    <p:text>@pharandg@csrdn.qc.ca
@roys@csrdn.qc.ca 
Faire traduction de ceci suite à un changement svp Gary.
_Assigned to pharandg@csrdn.qc.ca_</p:text>
  </p:cm>
  <p:cm authorId="0" idx="2" dt="2020-12-18T13:34:47.636">
    <p:pos x="6000" y="100"/>
    <p:text>C'est fait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c5b92960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c5b92960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c5b92960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c5b92960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c5b929600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c5b929600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c5b92960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c5b92960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c5b929600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c5b929600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Another way to calculate distances is to use the exit numbers found on autoroutes. The exit number represents the </a:t>
            </a:r>
            <a:r>
              <a:rPr lang="fr">
                <a:solidFill>
                  <a:schemeClr val="dk1"/>
                </a:solidFill>
              </a:rPr>
              <a:t>distance</a:t>
            </a:r>
            <a:r>
              <a:rPr lang="fr">
                <a:solidFill>
                  <a:schemeClr val="dk1"/>
                </a:solidFill>
              </a:rPr>
              <a:t> travelled relative to the start of the autoroute. (West to East eg. Aut.40 and South to North eg.Aut 15)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c5b92960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c5b92960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Perform the same steps as when using a provincial map as previously seen.</a:t>
            </a:r>
            <a:endParaRPr sz="5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Identify the point of departure and arrival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Determine your best route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Write your itinerary to be followed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c5b92960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c5b92960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c5b929600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c5b929600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c5b929600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c5b929600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c5b929600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c5b929600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c5b92960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c5b92960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Do some research in the map by referring to the legend to familiarize yourself with this tool.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c5b92960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c5b92960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See the sections of the map that is most useful.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c5b92960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c5b92960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Very important map to locate where you are and where you want to go next.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c5b92960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c5b92960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</a:rPr>
              <a:t>This map shows an enlargement of the northern and southern regions of Montreal.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5b92960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5b92960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c5b92960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c5b92960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This map shows the northern and southern areas located in downtown Montreal.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c5b92960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c5b92960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390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350" y="-1"/>
            <a:ext cx="1266624" cy="54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996" y="4509050"/>
            <a:ext cx="1092503" cy="4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1" name="Google Shape;31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" name="Google Shape;3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996" y="4509050"/>
            <a:ext cx="1092503" cy="4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9" name="Google Shape;39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1" name="Google Shape;41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996" y="4509050"/>
            <a:ext cx="1092503" cy="4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9" name="Google Shape;49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" name="Google Shape;5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996" y="4509050"/>
            <a:ext cx="1092503" cy="4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7" name="Google Shape;57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" name="Google Shape;58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2" name="Google Shape;62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996" y="4509050"/>
            <a:ext cx="1092503" cy="4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7" name="Google Shape;67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9" name="Google Shape;69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996" y="4509050"/>
            <a:ext cx="1092503" cy="4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1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comments" Target="../comments/comment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/>
          <p:nvPr>
            <p:ph type="title"/>
          </p:nvPr>
        </p:nvSpPr>
        <p:spPr>
          <a:xfrm>
            <a:off x="4955500" y="944275"/>
            <a:ext cx="35706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Competency 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Lesson </a:t>
            </a:r>
            <a:r>
              <a:rPr lang="fr" sz="2400"/>
              <a:t>6.3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Municipal Maps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(Traditional)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228600" y="0"/>
            <a:ext cx="86754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0000FF"/>
                </a:solidFill>
              </a:rPr>
              <a:t>City Maps</a:t>
            </a:r>
            <a:endParaRPr sz="3000">
              <a:solidFill>
                <a:srgbClr val="0000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The </a:t>
            </a:r>
            <a:r>
              <a:rPr b="1" lang="fr" sz="1800">
                <a:solidFill>
                  <a:srgbClr val="0000FF"/>
                </a:solidFill>
              </a:rPr>
              <a:t>City Maps</a:t>
            </a:r>
            <a:r>
              <a:rPr b="1" lang="fr" sz="1800">
                <a:solidFill>
                  <a:schemeClr val="dk1"/>
                </a:solidFill>
              </a:rPr>
              <a:t>, pages</a:t>
            </a:r>
            <a:r>
              <a:rPr b="1" lang="fr" sz="1800">
                <a:solidFill>
                  <a:srgbClr val="FF0000"/>
                </a:solidFill>
              </a:rPr>
              <a:t> 2 to 142 </a:t>
            </a:r>
            <a:r>
              <a:rPr b="1" lang="fr" sz="1800">
                <a:solidFill>
                  <a:schemeClr val="dk1"/>
                </a:solidFill>
              </a:rPr>
              <a:t>are associated with the numbers found on the </a:t>
            </a:r>
            <a:r>
              <a:rPr b="1" lang="fr" sz="1800">
                <a:solidFill>
                  <a:srgbClr val="0000FF"/>
                </a:solidFill>
              </a:rPr>
              <a:t>Locator Map </a:t>
            </a:r>
            <a:r>
              <a:rPr b="1" lang="fr" sz="1800"/>
              <a:t>(pages II-III)</a:t>
            </a:r>
            <a:r>
              <a:rPr b="1" lang="fr" sz="1800">
                <a:solidFill>
                  <a:schemeClr val="dk1"/>
                </a:solidFill>
              </a:rPr>
              <a:t> This represents an </a:t>
            </a:r>
            <a:r>
              <a:rPr b="1" lang="fr" sz="1800">
                <a:solidFill>
                  <a:srgbClr val="FF0000"/>
                </a:solidFill>
              </a:rPr>
              <a:t>enlargement </a:t>
            </a:r>
            <a:r>
              <a:rPr b="1" lang="fr" sz="1800">
                <a:solidFill>
                  <a:schemeClr val="dk1"/>
                </a:solidFill>
              </a:rPr>
              <a:t>of</a:t>
            </a:r>
            <a:r>
              <a:rPr b="1" lang="fr" sz="1800" u="sng">
                <a:solidFill>
                  <a:schemeClr val="dk1"/>
                </a:solidFill>
              </a:rPr>
              <a:t> each individual city</a:t>
            </a:r>
            <a:r>
              <a:rPr b="1" lang="fr" sz="1800">
                <a:solidFill>
                  <a:schemeClr val="dk1"/>
                </a:solidFill>
              </a:rPr>
              <a:t> to be able to </a:t>
            </a:r>
            <a:r>
              <a:rPr b="1" lang="fr" sz="1800" u="sng">
                <a:solidFill>
                  <a:schemeClr val="dk1"/>
                </a:solidFill>
              </a:rPr>
              <a:t>situate the place</a:t>
            </a:r>
            <a:r>
              <a:rPr b="1" lang="fr" sz="1800">
                <a:solidFill>
                  <a:schemeClr val="dk1"/>
                </a:solidFill>
              </a:rPr>
              <a:t> where you want to pick up/deliver. In conjunction with the </a:t>
            </a:r>
            <a:r>
              <a:rPr b="1" lang="fr" sz="1800">
                <a:solidFill>
                  <a:srgbClr val="0000FF"/>
                </a:solidFill>
              </a:rPr>
              <a:t>Locator Map</a:t>
            </a:r>
            <a:r>
              <a:rPr b="1" lang="fr" sz="1800">
                <a:solidFill>
                  <a:schemeClr val="dk1"/>
                </a:solidFill>
              </a:rPr>
              <a:t>, this tool is the </a:t>
            </a:r>
            <a:r>
              <a:rPr b="1" lang="fr" sz="1800" u="sng">
                <a:solidFill>
                  <a:schemeClr val="dk1"/>
                </a:solidFill>
              </a:rPr>
              <a:t>main element</a:t>
            </a:r>
            <a:r>
              <a:rPr b="1" lang="fr" sz="1800">
                <a:solidFill>
                  <a:schemeClr val="dk1"/>
                </a:solidFill>
              </a:rPr>
              <a:t> of this map</a:t>
            </a:r>
            <a:r>
              <a:rPr lang="fr" sz="1800">
                <a:solidFill>
                  <a:schemeClr val="dk1"/>
                </a:solidFill>
              </a:rPr>
              <a:t>. </a:t>
            </a:r>
            <a:r>
              <a:rPr b="1" lang="fr" sz="1800">
                <a:solidFill>
                  <a:schemeClr val="dk1"/>
                </a:solidFill>
                <a:highlight>
                  <a:srgbClr val="FFFF00"/>
                </a:highlight>
              </a:rPr>
              <a:t>Each student must master this skill in order to succeed.</a:t>
            </a:r>
            <a:endParaRPr b="1" sz="18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/>
        </p:nvSpPr>
        <p:spPr>
          <a:xfrm>
            <a:off x="152400" y="152400"/>
            <a:ext cx="3849600" cy="22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0000FF"/>
                </a:solidFill>
              </a:rPr>
              <a:t>Street Index:</a:t>
            </a:r>
            <a:endParaRPr b="1" sz="3000">
              <a:solidFill>
                <a:srgbClr val="0000FF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(Using Your Street Atlas)</a:t>
            </a:r>
            <a:endParaRPr b="1" sz="24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</a:rPr>
              <a:t>(Pages 143 to 209)</a:t>
            </a:r>
            <a:endParaRPr b="1" sz="2300">
              <a:solidFill>
                <a:srgbClr val="FF0000"/>
              </a:solidFill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 b="99" l="0" r="0" t="109"/>
          <a:stretch/>
        </p:blipFill>
        <p:spPr>
          <a:xfrm>
            <a:off x="4948500" y="94000"/>
            <a:ext cx="3760275" cy="4959174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57" name="Google Shape;157;p20"/>
          <p:cNvSpPr txBox="1"/>
          <p:nvPr/>
        </p:nvSpPr>
        <p:spPr>
          <a:xfrm>
            <a:off x="272100" y="2440500"/>
            <a:ext cx="4159500" cy="25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This page explains how the index works and the definition of abbreviations for sectors in the greater Montreal area.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VERY IMPORTANT TOOL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/>
        </p:nvSpPr>
        <p:spPr>
          <a:xfrm>
            <a:off x="0" y="0"/>
            <a:ext cx="91440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Determine Distances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3916350" y="1235625"/>
            <a:ext cx="13113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rgbClr val="FF0000"/>
                </a:solidFill>
              </a:rPr>
              <a:t>Scale</a:t>
            </a:r>
            <a:endParaRPr b="1" sz="2200">
              <a:solidFill>
                <a:srgbClr val="FF0000"/>
              </a:solidFill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325" y="2216125"/>
            <a:ext cx="2858925" cy="8861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65" name="Google Shape;165;p21"/>
          <p:cNvSpPr txBox="1"/>
          <p:nvPr/>
        </p:nvSpPr>
        <p:spPr>
          <a:xfrm>
            <a:off x="3551125" y="1741425"/>
            <a:ext cx="28590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</a:t>
            </a:r>
            <a:r>
              <a:rPr lang="fr">
                <a:highlight>
                  <a:srgbClr val="FFFF00"/>
                </a:highlight>
              </a:rPr>
              <a:t>On each individual page)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/>
        </p:nvSpPr>
        <p:spPr>
          <a:xfrm>
            <a:off x="2029500" y="125550"/>
            <a:ext cx="5085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Quebec Distance Chart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776363" y="-294988"/>
            <a:ext cx="4345350" cy="61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/>
          <p:nvPr/>
        </p:nvSpPr>
        <p:spPr>
          <a:xfrm>
            <a:off x="0" y="2755525"/>
            <a:ext cx="2650800" cy="221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64525" y="2559200"/>
            <a:ext cx="2129975" cy="26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/>
          <p:nvPr/>
        </p:nvSpPr>
        <p:spPr>
          <a:xfrm>
            <a:off x="2857800" y="623576"/>
            <a:ext cx="1007700" cy="880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5" name="Google Shape;175;p22"/>
          <p:cNvCxnSpPr>
            <a:stCxn id="174" idx="1"/>
          </p:cNvCxnSpPr>
          <p:nvPr/>
        </p:nvCxnSpPr>
        <p:spPr>
          <a:xfrm flipH="1">
            <a:off x="2014500" y="1063826"/>
            <a:ext cx="843300" cy="1622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2"/>
          <p:cNvCxnSpPr/>
          <p:nvPr/>
        </p:nvCxnSpPr>
        <p:spPr>
          <a:xfrm flipH="1">
            <a:off x="1653900" y="4045025"/>
            <a:ext cx="300" cy="581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7" name="Google Shape;177;p22"/>
          <p:cNvCxnSpPr/>
          <p:nvPr/>
        </p:nvCxnSpPr>
        <p:spPr>
          <a:xfrm>
            <a:off x="491100" y="4781650"/>
            <a:ext cx="878400" cy="11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22"/>
          <p:cNvSpPr txBox="1"/>
          <p:nvPr/>
        </p:nvSpPr>
        <p:spPr>
          <a:xfrm>
            <a:off x="174575" y="1087800"/>
            <a:ext cx="21621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Baie-Comeau to Gaspé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337 km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/>
        </p:nvSpPr>
        <p:spPr>
          <a:xfrm>
            <a:off x="0" y="-76200"/>
            <a:ext cx="91440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Exit numbers on Autoroutes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75" y="323075"/>
            <a:ext cx="8054850" cy="38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3838250" y="297225"/>
            <a:ext cx="38700" cy="18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6" name="Google Shape;186;p23"/>
          <p:cNvCxnSpPr/>
          <p:nvPr/>
        </p:nvCxnSpPr>
        <p:spPr>
          <a:xfrm flipH="1">
            <a:off x="1059600" y="361850"/>
            <a:ext cx="2584800" cy="2197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23"/>
          <p:cNvCxnSpPr/>
          <p:nvPr/>
        </p:nvCxnSpPr>
        <p:spPr>
          <a:xfrm>
            <a:off x="3657325" y="426475"/>
            <a:ext cx="219600" cy="2326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23"/>
          <p:cNvCxnSpPr/>
          <p:nvPr/>
        </p:nvCxnSpPr>
        <p:spPr>
          <a:xfrm>
            <a:off x="3618550" y="361850"/>
            <a:ext cx="2584500" cy="333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/>
        </p:nvSpPr>
        <p:spPr>
          <a:xfrm>
            <a:off x="367275" y="0"/>
            <a:ext cx="87768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Establish appropriate choices of routes between two addresses</a:t>
            </a:r>
            <a:endParaRPr b="1" sz="24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367275" y="908850"/>
            <a:ext cx="8308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Perform the same steps as when using a provincial map as </a:t>
            </a:r>
            <a:r>
              <a:rPr lang="fr" sz="1800">
                <a:solidFill>
                  <a:schemeClr val="dk1"/>
                </a:solidFill>
              </a:rPr>
              <a:t>previously</a:t>
            </a:r>
            <a:r>
              <a:rPr lang="fr" sz="1800">
                <a:solidFill>
                  <a:schemeClr val="dk1"/>
                </a:solidFill>
              </a:rPr>
              <a:t> seen.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426475" y="1369875"/>
            <a:ext cx="81492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The big difference is, instead of finding</a:t>
            </a:r>
            <a:r>
              <a:rPr b="1" lang="fr" sz="1800">
                <a:solidFill>
                  <a:schemeClr val="dk1"/>
                </a:solidFill>
              </a:rPr>
              <a:t> 2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1800">
                <a:solidFill>
                  <a:schemeClr val="dk1"/>
                </a:solidFill>
              </a:rPr>
              <a:t>TOWNS or VILLAGES </a:t>
            </a:r>
            <a:r>
              <a:rPr lang="fr" sz="1800">
                <a:solidFill>
                  <a:schemeClr val="dk1"/>
                </a:solidFill>
              </a:rPr>
              <a:t>(Provincial Maps) in the Province of </a:t>
            </a:r>
            <a:r>
              <a:rPr b="1" lang="fr" sz="1800">
                <a:solidFill>
                  <a:schemeClr val="dk1"/>
                </a:solidFill>
              </a:rPr>
              <a:t>Quebec</a:t>
            </a:r>
            <a:r>
              <a:rPr lang="fr" sz="1800">
                <a:solidFill>
                  <a:schemeClr val="dk1"/>
                </a:solidFill>
              </a:rPr>
              <a:t>,  it’s finding </a:t>
            </a:r>
            <a:r>
              <a:rPr b="1" lang="fr" sz="1800">
                <a:solidFill>
                  <a:srgbClr val="FF0000"/>
                </a:solidFill>
              </a:rPr>
              <a:t>2 ADDRESSES </a:t>
            </a:r>
            <a:r>
              <a:rPr b="1" lang="fr" sz="1800"/>
              <a:t>in greater Montreal.</a:t>
            </a:r>
            <a:endParaRPr b="1" sz="1800"/>
          </a:p>
        </p:txBody>
      </p:sp>
      <p:sp>
        <p:nvSpPr>
          <p:cNvPr id="196" name="Google Shape;196;p24"/>
          <p:cNvSpPr txBox="1"/>
          <p:nvPr/>
        </p:nvSpPr>
        <p:spPr>
          <a:xfrm>
            <a:off x="367275" y="2287425"/>
            <a:ext cx="8273400" cy="20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These </a:t>
            </a:r>
            <a:r>
              <a:rPr b="1" lang="fr" sz="1800">
                <a:solidFill>
                  <a:srgbClr val="0000FF"/>
                </a:solidFill>
              </a:rPr>
              <a:t>principles</a:t>
            </a:r>
            <a:r>
              <a:rPr b="1" lang="fr" sz="1800">
                <a:solidFill>
                  <a:srgbClr val="0000FF"/>
                </a:solidFill>
              </a:rPr>
              <a:t> still apply: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 sz="1800">
                <a:solidFill>
                  <a:schemeClr val="dk1"/>
                </a:solidFill>
              </a:rPr>
              <a:t>Follow as closely as possible, by using a</a:t>
            </a:r>
            <a:r>
              <a:rPr lang="fr" sz="1800">
                <a:solidFill>
                  <a:schemeClr val="dk1"/>
                </a:solidFill>
                <a:highlight>
                  <a:srgbClr val="FFFF00"/>
                </a:highlight>
              </a:rPr>
              <a:t> straight line between the two addresses</a:t>
            </a:r>
            <a:r>
              <a:rPr lang="fr" sz="1800">
                <a:solidFill>
                  <a:schemeClr val="dk1"/>
                </a:solidFill>
              </a:rPr>
              <a:t>, prioritizing the major arteries (autoroutes) to determine the best route. </a:t>
            </a:r>
            <a:r>
              <a:rPr b="1" lang="fr" sz="1800">
                <a:solidFill>
                  <a:schemeClr val="dk1"/>
                </a:solidFill>
              </a:rPr>
              <a:t>(Time and </a:t>
            </a:r>
            <a:r>
              <a:rPr b="1" lang="fr" sz="1800">
                <a:solidFill>
                  <a:schemeClr val="dk1"/>
                </a:solidFill>
              </a:rPr>
              <a:t>Accessibility</a:t>
            </a:r>
            <a:r>
              <a:rPr b="1" lang="fr" sz="1800">
                <a:solidFill>
                  <a:schemeClr val="dk1"/>
                </a:solidFill>
              </a:rPr>
              <a:t>)</a:t>
            </a:r>
            <a:r>
              <a:rPr lang="fr" sz="1800">
                <a:solidFill>
                  <a:srgbClr val="FF0000"/>
                </a:solidFill>
              </a:rPr>
              <a:t> </a:t>
            </a:r>
            <a:r>
              <a:rPr b="1" lang="fr" sz="1800">
                <a:solidFill>
                  <a:srgbClr val="FF0000"/>
                </a:solidFill>
              </a:rPr>
              <a:t>Practical Route.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 sz="1800">
                <a:solidFill>
                  <a:schemeClr val="dk1"/>
                </a:solidFill>
              </a:rPr>
              <a:t>When writing your itinerary, write down</a:t>
            </a:r>
            <a:r>
              <a:rPr b="1" lang="fr" sz="1800">
                <a:solidFill>
                  <a:srgbClr val="0000FF"/>
                </a:solidFill>
              </a:rPr>
              <a:t> landmarks</a:t>
            </a:r>
            <a:r>
              <a:rPr lang="fr" sz="1800">
                <a:solidFill>
                  <a:schemeClr val="dk1"/>
                </a:solidFill>
              </a:rPr>
              <a:t> for each steps (bends, autoroute exits/ramps, etc.) that you will cross.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/>
        </p:nvSpPr>
        <p:spPr>
          <a:xfrm>
            <a:off x="0" y="0"/>
            <a:ext cx="91440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Exercise 1 Planning a Trip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For this exercise you will need your municipal map </a:t>
            </a:r>
            <a:r>
              <a:rPr b="1" lang="fr" sz="1800">
                <a:solidFill>
                  <a:srgbClr val="0000FF"/>
                </a:solidFill>
              </a:rPr>
              <a:t>Montréal &amp; environs.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2660700" y="775400"/>
            <a:ext cx="3822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00"/>
                </a:highlight>
              </a:rPr>
              <a:t>Here is your Bill Of Lading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025" y="1306500"/>
            <a:ext cx="6129977" cy="38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5156100" y="1628350"/>
            <a:ext cx="7242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0000"/>
                </a:solidFill>
              </a:rPr>
              <a:t>Today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2158200" y="3228175"/>
            <a:ext cx="29979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0000"/>
                </a:solidFill>
              </a:rPr>
              <a:t>Pallets Coils of electrical conductors</a:t>
            </a:r>
            <a:endParaRPr b="1"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Google Shape;210;p26"/>
          <p:cNvGraphicFramePr/>
          <p:nvPr/>
        </p:nvGraphicFramePr>
        <p:xfrm>
          <a:off x="1290625" y="190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{A54D5DDA-0099-4F8B-8F24-F8ED8EAD912F}</a:tableStyleId>
              </a:tblPr>
              <a:tblGrid>
                <a:gridCol w="849800"/>
                <a:gridCol w="1864825"/>
                <a:gridCol w="1543050"/>
                <a:gridCol w="2305050"/>
              </a:tblGrid>
              <a:tr h="279050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Planning</a:t>
                      </a:r>
                      <a:r>
                        <a:rPr b="1" lang="fr" sz="1200"/>
                        <a:t> Grid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 </a:t>
                      </a:r>
                      <a:r>
                        <a:rPr b="1" lang="fr" sz="1200"/>
                        <a:t>1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2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3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4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5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6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7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8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9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10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11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12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440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/>
                        <a:t>Name and address of Consignee</a:t>
                      </a:r>
                      <a:endParaRPr b="1" sz="10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/>
        </p:nvSpPr>
        <p:spPr>
          <a:xfrm>
            <a:off x="0" y="0"/>
            <a:ext cx="87963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Exercise 2 Planning A Trip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For this exercise you will need your municipal map </a:t>
            </a:r>
            <a:r>
              <a:rPr b="1" lang="fr" sz="1800">
                <a:solidFill>
                  <a:srgbClr val="0000FF"/>
                </a:solidFill>
              </a:rPr>
              <a:t>Montréal &amp; Environs</a:t>
            </a:r>
            <a:r>
              <a:rPr lang="fr" sz="1800">
                <a:solidFill>
                  <a:schemeClr val="dk1"/>
                </a:solidFill>
              </a:rPr>
              <a:t> and your provincial map, </a:t>
            </a:r>
            <a:r>
              <a:rPr b="1" lang="fr" sz="1800">
                <a:solidFill>
                  <a:srgbClr val="0000FF"/>
                </a:solidFill>
              </a:rPr>
              <a:t>Réseau de Camionnage du Québec.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2660700" y="908400"/>
            <a:ext cx="38226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00"/>
                </a:highlight>
              </a:rPr>
              <a:t>Here is your Bill Of Lading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17" name="Google Shape;217;p27"/>
          <p:cNvPicPr preferRelativeResize="0"/>
          <p:nvPr/>
        </p:nvPicPr>
        <p:blipFill rotWithShape="1">
          <a:blip r:embed="rId3">
            <a:alphaModFix/>
          </a:blip>
          <a:srcRect b="89" l="0" r="0" t="99"/>
          <a:stretch/>
        </p:blipFill>
        <p:spPr>
          <a:xfrm>
            <a:off x="1374850" y="1306500"/>
            <a:ext cx="6314499" cy="38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/>
          <p:nvPr/>
        </p:nvSpPr>
        <p:spPr>
          <a:xfrm>
            <a:off x="5130575" y="1633575"/>
            <a:ext cx="7884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0000"/>
                </a:solidFill>
              </a:rPr>
              <a:t>Today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2158200" y="3114525"/>
            <a:ext cx="16284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FF0000"/>
                </a:solidFill>
              </a:rPr>
              <a:t>Kitchen Lights</a:t>
            </a:r>
            <a:endParaRPr b="1"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Google Shape;224;p28"/>
          <p:cNvGraphicFramePr/>
          <p:nvPr/>
        </p:nvGraphicFramePr>
        <p:xfrm>
          <a:off x="1290625" y="190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{A54D5DDA-0099-4F8B-8F24-F8ED8EAD912F}</a:tableStyleId>
              </a:tblPr>
              <a:tblGrid>
                <a:gridCol w="849800"/>
                <a:gridCol w="1864825"/>
                <a:gridCol w="1543050"/>
                <a:gridCol w="2305050"/>
              </a:tblGrid>
              <a:tr h="279050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Planning Grid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1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2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3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4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5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6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7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8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9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10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11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27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>
                          <a:solidFill>
                            <a:srgbClr val="000000"/>
                          </a:solidFill>
                        </a:rPr>
                        <a:t> 12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</a:tr>
              <a:tr h="440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/>
                        <a:t>Name and address of Consignee</a:t>
                      </a:r>
                      <a:endParaRPr b="1" sz="10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282750" y="470025"/>
            <a:ext cx="8578500" cy="35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0000FF"/>
                </a:solidFill>
              </a:rPr>
              <a:t>Objective(s) of the lesson:</a:t>
            </a:r>
            <a:endParaRPr b="1" sz="2400">
              <a:solidFill>
                <a:srgbClr val="0000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fr" sz="2400">
                <a:solidFill>
                  <a:schemeClr val="dk1"/>
                </a:solidFill>
              </a:rPr>
              <a:t>To learn how municipal maps work.</a:t>
            </a:r>
            <a:endParaRPr b="1" sz="2400"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fr" sz="2400">
                <a:solidFill>
                  <a:schemeClr val="dk1"/>
                </a:solidFill>
              </a:rPr>
              <a:t>To plan a simple route.</a:t>
            </a:r>
            <a:endParaRPr b="1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Good Job !!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/>
        </p:nvSpPr>
        <p:spPr>
          <a:xfrm>
            <a:off x="0" y="0"/>
            <a:ext cx="36315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Interpret the s</a:t>
            </a:r>
            <a:r>
              <a:rPr b="1" lang="fr" sz="2400">
                <a:solidFill>
                  <a:schemeClr val="dk1"/>
                </a:solidFill>
              </a:rPr>
              <a:t>ymbols and data fo</a:t>
            </a:r>
            <a:r>
              <a:rPr b="1" lang="fr" sz="2400">
                <a:solidFill>
                  <a:schemeClr val="dk1"/>
                </a:solidFill>
              </a:rPr>
              <a:t>und in the legend.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89" name="Google Shape;89;p12"/>
          <p:cNvPicPr preferRelativeResize="0"/>
          <p:nvPr/>
        </p:nvPicPr>
        <p:blipFill rotWithShape="1">
          <a:blip r:embed="rId3">
            <a:alphaModFix/>
          </a:blip>
          <a:srcRect b="7905" l="0" r="0" t="7905"/>
          <a:stretch/>
        </p:blipFill>
        <p:spPr>
          <a:xfrm>
            <a:off x="4409125" y="58400"/>
            <a:ext cx="4639625" cy="49911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/>
        </p:nvSpPr>
        <p:spPr>
          <a:xfrm>
            <a:off x="2040600" y="67175"/>
            <a:ext cx="55605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How to navigate a </a:t>
            </a:r>
            <a:r>
              <a:rPr b="1" lang="fr" sz="2400">
                <a:solidFill>
                  <a:schemeClr val="dk1"/>
                </a:solidFill>
              </a:rPr>
              <a:t>municipal</a:t>
            </a:r>
            <a:r>
              <a:rPr b="1" lang="fr" sz="2400">
                <a:solidFill>
                  <a:schemeClr val="dk1"/>
                </a:solidFill>
              </a:rPr>
              <a:t> map</a:t>
            </a:r>
            <a:r>
              <a:rPr b="1" lang="fr" sz="2400">
                <a:solidFill>
                  <a:schemeClr val="dk1"/>
                </a:solidFill>
              </a:rPr>
              <a:t>.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275" y="743100"/>
            <a:ext cx="6113875" cy="33740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1678700" y="577475"/>
            <a:ext cx="67683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                                                                      </a:t>
            </a:r>
            <a:r>
              <a:rPr b="1" lang="fr" sz="2100">
                <a:solidFill>
                  <a:srgbClr val="FF0000"/>
                </a:solidFill>
              </a:rPr>
              <a:t>Contents</a:t>
            </a:r>
            <a:endParaRPr b="1" sz="2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FF0000"/>
                </a:solidFill>
              </a:rPr>
              <a:t>                 </a:t>
            </a:r>
            <a:endParaRPr b="1" sz="1600">
              <a:solidFill>
                <a:srgbClr val="FF0000"/>
              </a:solidFill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2377025" y="1383250"/>
            <a:ext cx="54927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           Legend (inside front cover)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2954500" y="1678750"/>
            <a:ext cx="4646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</a:t>
            </a:r>
            <a:r>
              <a:rPr b="1" lang="fr">
                <a:solidFill>
                  <a:srgbClr val="FF0000"/>
                </a:solidFill>
              </a:rPr>
              <a:t>  Locator Map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              Feature Listings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       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3424525" y="2175550"/>
            <a:ext cx="3558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Metro Map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       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3424525" y="2403825"/>
            <a:ext cx="3666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Regional Map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         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3948275" y="2699325"/>
            <a:ext cx="3384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Downtown Montreal Map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4230300" y="2927600"/>
            <a:ext cx="33171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Postal Code Map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3437950" y="3196125"/>
            <a:ext cx="3961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City Maps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3263375" y="3451375"/>
            <a:ext cx="40692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Street Index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5" name="Google Shape;105;p13"/>
          <p:cNvSpPr txBox="1"/>
          <p:nvPr/>
        </p:nvSpPr>
        <p:spPr>
          <a:xfrm>
            <a:off x="4015425" y="3693175"/>
            <a:ext cx="3666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Quebec Distance Chart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/>
        </p:nvSpPr>
        <p:spPr>
          <a:xfrm>
            <a:off x="0" y="0"/>
            <a:ext cx="914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Locator Map</a:t>
            </a:r>
            <a:endParaRPr b="1" sz="2400">
              <a:solidFill>
                <a:srgbClr val="0000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</a:endParaRPr>
          </a:p>
        </p:txBody>
      </p:sp>
      <p:grpSp>
        <p:nvGrpSpPr>
          <p:cNvPr id="111" name="Google Shape;111;p14"/>
          <p:cNvGrpSpPr/>
          <p:nvPr/>
        </p:nvGrpSpPr>
        <p:grpSpPr>
          <a:xfrm>
            <a:off x="990596" y="689728"/>
            <a:ext cx="7045689" cy="4373375"/>
            <a:chOff x="990596" y="689728"/>
            <a:chExt cx="7045689" cy="4373375"/>
          </a:xfrm>
        </p:grpSpPr>
        <p:pic>
          <p:nvPicPr>
            <p:cNvPr id="112" name="Google Shape;112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0596" y="689728"/>
              <a:ext cx="3468491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  <p:pic>
          <p:nvPicPr>
            <p:cNvPr id="113" name="Google Shape;11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66525" y="689728"/>
              <a:ext cx="3569760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/>
          <p:nvPr/>
        </p:nvSpPr>
        <p:spPr>
          <a:xfrm>
            <a:off x="3072000" y="71825"/>
            <a:ext cx="30000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Regional Map</a:t>
            </a:r>
            <a:endParaRPr sz="2400">
              <a:solidFill>
                <a:srgbClr val="0000FF"/>
              </a:solidFill>
            </a:endParaRPr>
          </a:p>
        </p:txBody>
      </p:sp>
      <p:grpSp>
        <p:nvGrpSpPr>
          <p:cNvPr id="119" name="Google Shape;119;p15"/>
          <p:cNvGrpSpPr/>
          <p:nvPr/>
        </p:nvGrpSpPr>
        <p:grpSpPr>
          <a:xfrm>
            <a:off x="609600" y="675725"/>
            <a:ext cx="7838150" cy="4391575"/>
            <a:chOff x="152400" y="751925"/>
            <a:chExt cx="7838150" cy="4391575"/>
          </a:xfrm>
        </p:grpSpPr>
        <p:pic>
          <p:nvPicPr>
            <p:cNvPr id="120" name="Google Shape;120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751925"/>
              <a:ext cx="3995646" cy="439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48047" y="751925"/>
              <a:ext cx="3842503" cy="43915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6"/>
          <p:cNvGrpSpPr/>
          <p:nvPr/>
        </p:nvGrpSpPr>
        <p:grpSpPr>
          <a:xfrm>
            <a:off x="725207" y="537476"/>
            <a:ext cx="7842593" cy="4538807"/>
            <a:chOff x="152400" y="152400"/>
            <a:chExt cx="5364291" cy="3733800"/>
          </a:xfrm>
        </p:grpSpPr>
        <p:pic>
          <p:nvPicPr>
            <p:cNvPr id="127" name="Google Shape;127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2733675" cy="373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59216" y="152400"/>
              <a:ext cx="2657475" cy="3733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16"/>
          <p:cNvSpPr txBox="1"/>
          <p:nvPr/>
        </p:nvSpPr>
        <p:spPr>
          <a:xfrm>
            <a:off x="2643150" y="98675"/>
            <a:ext cx="38577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Regional Map (cont’d)</a:t>
            </a:r>
            <a:endParaRPr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0000FF"/>
                </a:solidFill>
              </a:rPr>
              <a:t>Downtown Montreal Map</a:t>
            </a:r>
            <a:endParaRPr sz="2400">
              <a:solidFill>
                <a:srgbClr val="0000FF"/>
              </a:solidFill>
            </a:endParaRPr>
          </a:p>
        </p:txBody>
      </p:sp>
      <p:grpSp>
        <p:nvGrpSpPr>
          <p:cNvPr id="135" name="Google Shape;135;p17"/>
          <p:cNvGrpSpPr/>
          <p:nvPr/>
        </p:nvGrpSpPr>
        <p:grpSpPr>
          <a:xfrm>
            <a:off x="577465" y="483799"/>
            <a:ext cx="8017153" cy="4582993"/>
            <a:chOff x="179250" y="560525"/>
            <a:chExt cx="8778225" cy="4502400"/>
          </a:xfrm>
        </p:grpSpPr>
        <p:pic>
          <p:nvPicPr>
            <p:cNvPr id="136" name="Google Shape;13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9250" y="560525"/>
              <a:ext cx="4468607" cy="45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02202" y="560525"/>
              <a:ext cx="4355273" cy="4502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0000FF"/>
                </a:solidFill>
              </a:rPr>
              <a:t>Downtown </a:t>
            </a:r>
            <a:r>
              <a:rPr b="1" lang="fr" sz="2400">
                <a:solidFill>
                  <a:srgbClr val="0000FF"/>
                </a:solidFill>
              </a:rPr>
              <a:t>Montreal Map (cont’d)</a:t>
            </a:r>
            <a:endParaRPr sz="2400"/>
          </a:p>
        </p:txBody>
      </p:sp>
      <p:grpSp>
        <p:nvGrpSpPr>
          <p:cNvPr id="143" name="Google Shape;143;p18"/>
          <p:cNvGrpSpPr/>
          <p:nvPr/>
        </p:nvGrpSpPr>
        <p:grpSpPr>
          <a:xfrm>
            <a:off x="508059" y="484230"/>
            <a:ext cx="8199916" cy="4582963"/>
            <a:chOff x="152400" y="560525"/>
            <a:chExt cx="5177695" cy="3562350"/>
          </a:xfrm>
        </p:grpSpPr>
        <p:pic>
          <p:nvPicPr>
            <p:cNvPr id="144" name="Google Shape;14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560525"/>
              <a:ext cx="2628900" cy="356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67870" y="560525"/>
              <a:ext cx="2562225" cy="35623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