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58" autoAdjust="0"/>
  </p:normalViewPr>
  <p:slideViewPr>
    <p:cSldViewPr snapToGrid="0">
      <p:cViewPr varScale="1">
        <p:scale>
          <a:sx n="59" d="100"/>
          <a:sy n="59"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0B80E-92F8-48F4-9A58-DC08E1CECFC1}" type="datetimeFigureOut">
              <a:rPr lang="fr-CA" smtClean="0"/>
              <a:t>2024-03-25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3B88-7DAE-4854-B338-35FEE73DF463}" type="slidenum">
              <a:rPr lang="fr-CA" smtClean="0"/>
              <a:t>‹N°›</a:t>
            </a:fld>
            <a:endParaRPr lang="fr-CA"/>
          </a:p>
        </p:txBody>
      </p:sp>
    </p:spTree>
    <p:extLst>
      <p:ext uri="{BB962C8B-B14F-4D97-AF65-F5344CB8AC3E}">
        <p14:creationId xmlns:p14="http://schemas.microsoft.com/office/powerpoint/2010/main" val="421183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Une inflammation est habituellement un signe de défense extérieure. Dans le cas de la polyarthrite, c’est une défense contre une composante de l’articulation</a:t>
            </a:r>
          </a:p>
          <a:p>
            <a:r>
              <a:rPr lang="fr-CA" dirty="0"/>
              <a:t>	***Maladie auto-immune</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2</a:t>
            </a:fld>
            <a:endParaRPr lang="fr-CA"/>
          </a:p>
        </p:txBody>
      </p:sp>
    </p:spTree>
    <p:extLst>
      <p:ext uri="{BB962C8B-B14F-4D97-AF65-F5344CB8AC3E}">
        <p14:creationId xmlns:p14="http://schemas.microsoft.com/office/powerpoint/2010/main" val="122122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Causes possibles:</a:t>
            </a:r>
          </a:p>
          <a:p>
            <a:r>
              <a:rPr lang="fr-CA" dirty="0"/>
              <a:t>	Une dysplasie</a:t>
            </a:r>
          </a:p>
          <a:p>
            <a:r>
              <a:rPr lang="fr-CA" dirty="0"/>
              <a:t>	Une déformation progressive d’une articulation</a:t>
            </a:r>
          </a:p>
          <a:p>
            <a:r>
              <a:rPr lang="fr-CA" dirty="0"/>
              <a:t>	Un traumatisme violent</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11</a:t>
            </a:fld>
            <a:endParaRPr lang="fr-CA"/>
          </a:p>
        </p:txBody>
      </p:sp>
    </p:spTree>
    <p:extLst>
      <p:ext uri="{BB962C8B-B14F-4D97-AF65-F5344CB8AC3E}">
        <p14:creationId xmlns:p14="http://schemas.microsoft.com/office/powerpoint/2010/main" val="93689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luxation par traumatisme demande une  intervention urgente pour éviter les lésions des tissus environnants</a:t>
            </a:r>
          </a:p>
          <a:p>
            <a:r>
              <a:rPr lang="fr-CA" b="1" dirty="0"/>
              <a:t>Nous appelons cela la réduction. Se fait souvent sous anesthésie. </a:t>
            </a:r>
          </a:p>
          <a:p>
            <a:r>
              <a:rPr lang="fr-CA" dirty="0"/>
              <a:t>     </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12</a:t>
            </a:fld>
            <a:endParaRPr lang="fr-CA"/>
          </a:p>
        </p:txBody>
      </p:sp>
    </p:spTree>
    <p:extLst>
      <p:ext uri="{BB962C8B-B14F-4D97-AF65-F5344CB8AC3E}">
        <p14:creationId xmlns:p14="http://schemas.microsoft.com/office/powerpoint/2010/main" val="365680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Aucune cause réelle n’est encore déterminée.</a:t>
            </a:r>
          </a:p>
          <a:p>
            <a:r>
              <a:rPr lang="fr-CA" dirty="0"/>
              <a:t>	Facteurs prédisposants: La fatigue</a:t>
            </a:r>
          </a:p>
          <a:p>
            <a:r>
              <a:rPr lang="fr-CA" dirty="0"/>
              <a:t>		               Le stress</a:t>
            </a:r>
          </a:p>
          <a:p>
            <a:r>
              <a:rPr lang="fr-CA" dirty="0"/>
              <a:t>                                                               Le froid et l’humidité</a:t>
            </a:r>
          </a:p>
          <a:p>
            <a:r>
              <a:rPr lang="fr-CA" dirty="0"/>
              <a:t>		               Certaines bactéries</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3</a:t>
            </a:fld>
            <a:endParaRPr lang="fr-CA"/>
          </a:p>
        </p:txBody>
      </p:sp>
    </p:spTree>
    <p:extLst>
      <p:ext uri="{BB962C8B-B14F-4D97-AF65-F5344CB8AC3E}">
        <p14:creationId xmlns:p14="http://schemas.microsoft.com/office/powerpoint/2010/main" val="87099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Ostéophytes: excroissance osseuses irrégulières en forme de becs de chaque côté de l’articulation. Ce sont ces excroissances qui limite le mouvement car il n’y a pas toujours de l’inflammation.</a:t>
            </a:r>
          </a:p>
          <a:p>
            <a:r>
              <a:rPr lang="fr-CA" dirty="0"/>
              <a:t>Causes:</a:t>
            </a:r>
          </a:p>
          <a:p>
            <a:r>
              <a:rPr lang="fr-CA" dirty="0"/>
              <a:t>     -Le vieillissement</a:t>
            </a:r>
          </a:p>
          <a:p>
            <a:r>
              <a:rPr lang="fr-CA" dirty="0"/>
              <a:t>     -L’obésité</a:t>
            </a:r>
          </a:p>
          <a:p>
            <a:r>
              <a:rPr lang="fr-CA" dirty="0"/>
              <a:t>     -Les mouvements répétitifs</a:t>
            </a:r>
          </a:p>
          <a:p>
            <a:r>
              <a:rPr lang="fr-CA" dirty="0"/>
              <a:t>     -Conséquente à des traumas articulaires</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4</a:t>
            </a:fld>
            <a:endParaRPr lang="fr-CA"/>
          </a:p>
        </p:txBody>
      </p:sp>
    </p:spTree>
    <p:extLst>
      <p:ext uri="{BB962C8B-B14F-4D97-AF65-F5344CB8AC3E}">
        <p14:creationId xmlns:p14="http://schemas.microsoft.com/office/powerpoint/2010/main" val="410353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Soins possibles: (Arthrose du genou) : Encourager exercices adaptés, Sensibilisation au poids santé</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5</a:t>
            </a:fld>
            <a:endParaRPr lang="fr-CA"/>
          </a:p>
        </p:txBody>
      </p:sp>
    </p:spTree>
    <p:extLst>
      <p:ext uri="{BB962C8B-B14F-4D97-AF65-F5344CB8AC3E}">
        <p14:creationId xmlns:p14="http://schemas.microsoft.com/office/powerpoint/2010/main" val="408402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Acide urique: </a:t>
            </a:r>
            <a:r>
              <a:rPr lang="fr-FR" sz="1200" b="0" i="0" kern="1200" dirty="0">
                <a:solidFill>
                  <a:schemeClr val="tx1"/>
                </a:solidFill>
                <a:effectLst/>
                <a:latin typeface="+mn-lt"/>
                <a:ea typeface="+mn-ea"/>
                <a:cs typeface="+mn-cs"/>
              </a:rPr>
              <a:t>L'</a:t>
            </a:r>
            <a:r>
              <a:rPr lang="fr-FR" sz="1200" b="1" i="0" kern="1200" dirty="0">
                <a:solidFill>
                  <a:schemeClr val="tx1"/>
                </a:solidFill>
                <a:effectLst/>
                <a:latin typeface="+mn-lt"/>
                <a:ea typeface="+mn-ea"/>
                <a:cs typeface="+mn-cs"/>
              </a:rPr>
              <a:t>acide urique</a:t>
            </a:r>
            <a:r>
              <a:rPr lang="fr-FR" sz="1200" b="0" i="0" kern="1200" dirty="0">
                <a:solidFill>
                  <a:schemeClr val="tx1"/>
                </a:solidFill>
                <a:effectLst/>
                <a:latin typeface="+mn-lt"/>
                <a:ea typeface="+mn-ea"/>
                <a:cs typeface="+mn-cs"/>
              </a:rPr>
              <a:t> est un produit de déchet normalement éliminé par l'organisme. Il provient de la dégradation de cellules mortes mais également de la digestion de certains aliments. (Purines) Une augmentation du taux sanguin d'</a:t>
            </a:r>
            <a:r>
              <a:rPr lang="fr-FR" sz="1200" b="1" i="0" kern="1200" dirty="0">
                <a:solidFill>
                  <a:schemeClr val="tx1"/>
                </a:solidFill>
                <a:effectLst/>
                <a:latin typeface="+mn-lt"/>
                <a:ea typeface="+mn-ea"/>
                <a:cs typeface="+mn-cs"/>
              </a:rPr>
              <a:t>acide urique</a:t>
            </a:r>
            <a:r>
              <a:rPr lang="fr-FR" sz="1200" b="0" i="0" kern="1200" dirty="0">
                <a:solidFill>
                  <a:schemeClr val="tx1"/>
                </a:solidFill>
                <a:effectLst/>
                <a:latin typeface="+mn-lt"/>
                <a:ea typeface="+mn-ea"/>
                <a:cs typeface="+mn-cs"/>
              </a:rPr>
              <a:t> peut provoquer une goutte.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Boissons : thé, café, eau</a:t>
            </a:r>
          </a:p>
          <a:p>
            <a:r>
              <a:rPr lang="fr-FR" sz="1200" b="0" i="0" kern="1200" dirty="0">
                <a:solidFill>
                  <a:schemeClr val="tx1"/>
                </a:solidFill>
                <a:effectLst/>
                <a:latin typeface="+mn-lt"/>
                <a:ea typeface="+mn-ea"/>
                <a:cs typeface="+mn-cs"/>
              </a:rPr>
              <a:t>Fromage</a:t>
            </a:r>
          </a:p>
          <a:p>
            <a:r>
              <a:rPr lang="fr-FR" sz="1200" b="0" i="0" kern="1200" dirty="0">
                <a:solidFill>
                  <a:schemeClr val="tx1"/>
                </a:solidFill>
                <a:effectLst/>
                <a:latin typeface="+mn-lt"/>
                <a:ea typeface="+mn-ea"/>
                <a:cs typeface="+mn-cs"/>
              </a:rPr>
              <a:t>Fruits</a:t>
            </a:r>
          </a:p>
          <a:p>
            <a:r>
              <a:rPr lang="fr-FR" sz="1200" b="0" i="0" kern="1200" dirty="0">
                <a:solidFill>
                  <a:schemeClr val="tx1"/>
                </a:solidFill>
                <a:effectLst/>
                <a:latin typeface="+mn-lt"/>
                <a:ea typeface="+mn-ea"/>
                <a:cs typeface="+mn-cs"/>
              </a:rPr>
              <a:t>Amandes</a:t>
            </a:r>
          </a:p>
          <a:p>
            <a:r>
              <a:rPr lang="fr-FR" sz="1200" b="0" i="0" kern="1200" dirty="0">
                <a:solidFill>
                  <a:schemeClr val="tx1"/>
                </a:solidFill>
                <a:effectLst/>
                <a:latin typeface="+mn-lt"/>
                <a:ea typeface="+mn-ea"/>
                <a:cs typeface="+mn-cs"/>
              </a:rPr>
              <a:t>Laitages allégés</a:t>
            </a:r>
          </a:p>
          <a:p>
            <a:r>
              <a:rPr lang="fr-FR" sz="1200" b="0" i="0" kern="1200" dirty="0">
                <a:solidFill>
                  <a:schemeClr val="tx1"/>
                </a:solidFill>
                <a:effectLst/>
                <a:latin typeface="+mn-lt"/>
                <a:ea typeface="+mn-ea"/>
                <a:cs typeface="+mn-cs"/>
              </a:rPr>
              <a:t>Légumes verts</a:t>
            </a:r>
          </a:p>
          <a:p>
            <a:r>
              <a:rPr lang="fr-FR" sz="1200" b="0" i="0" kern="1200" dirty="0" err="1">
                <a:solidFill>
                  <a:schemeClr val="tx1"/>
                </a:solidFill>
                <a:effectLst/>
                <a:latin typeface="+mn-lt"/>
                <a:ea typeface="+mn-ea"/>
                <a:cs typeface="+mn-cs"/>
              </a:rPr>
              <a:t>Oeufs</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Pain et céréales (sauf complets)</a:t>
            </a:r>
          </a:p>
          <a:p>
            <a:r>
              <a:rPr lang="fr-FR" sz="1200" b="0" i="0" kern="1200" dirty="0">
                <a:solidFill>
                  <a:schemeClr val="tx1"/>
                </a:solidFill>
                <a:effectLst/>
                <a:latin typeface="+mn-lt"/>
                <a:ea typeface="+mn-ea"/>
                <a:cs typeface="+mn-cs"/>
              </a:rPr>
              <a:t>Soupes de légumes</a:t>
            </a:r>
          </a:p>
          <a:p>
            <a:endParaRPr lang="fr-CA" dirty="0"/>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6</a:t>
            </a:fld>
            <a:endParaRPr lang="fr-CA"/>
          </a:p>
        </p:txBody>
      </p:sp>
    </p:spTree>
    <p:extLst>
      <p:ext uri="{BB962C8B-B14F-4D97-AF65-F5344CB8AC3E}">
        <p14:creationId xmlns:p14="http://schemas.microsoft.com/office/powerpoint/2010/main" val="235037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Soins possibles: (Arthrite goutteuse) : Éviter friture, épices, pâtisseries et alcool, favoriser le repos</a:t>
            </a:r>
          </a:p>
          <a:p>
            <a:endParaRPr lang="fr-CA" dirty="0"/>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7</a:t>
            </a:fld>
            <a:endParaRPr lang="fr-CA"/>
          </a:p>
        </p:txBody>
      </p:sp>
    </p:spTree>
    <p:extLst>
      <p:ext uri="{BB962C8B-B14F-4D97-AF65-F5344CB8AC3E}">
        <p14:creationId xmlns:p14="http://schemas.microsoft.com/office/powerpoint/2010/main" val="155272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0" i="0" kern="1200" dirty="0">
                <a:solidFill>
                  <a:schemeClr val="tx1"/>
                </a:solidFill>
                <a:effectLst/>
                <a:latin typeface="+mn-lt"/>
                <a:ea typeface="+mn-ea"/>
                <a:cs typeface="+mn-cs"/>
              </a:rPr>
              <a:t>Facteurs prédisposants:</a:t>
            </a:r>
          </a:p>
          <a:p>
            <a:r>
              <a:rPr lang="fr-CA" sz="1200" b="0" i="0" kern="1200" dirty="0">
                <a:solidFill>
                  <a:schemeClr val="tx1"/>
                </a:solidFill>
                <a:effectLst/>
                <a:latin typeface="+mn-lt"/>
                <a:ea typeface="+mn-ea"/>
                <a:cs typeface="+mn-cs"/>
              </a:rPr>
              <a:t>	</a:t>
            </a:r>
            <a:r>
              <a:rPr lang="fr-CA" sz="1200" b="1" i="0" kern="1200" dirty="0">
                <a:solidFill>
                  <a:schemeClr val="tx1"/>
                </a:solidFill>
                <a:effectLst/>
                <a:latin typeface="+mn-lt"/>
                <a:ea typeface="+mn-ea"/>
                <a:cs typeface="+mn-cs"/>
              </a:rPr>
              <a:t>Obésité</a:t>
            </a:r>
          </a:p>
          <a:p>
            <a:r>
              <a:rPr lang="fr-CA" sz="1200" b="0" i="0" kern="1200" dirty="0">
                <a:solidFill>
                  <a:schemeClr val="tx1"/>
                </a:solidFill>
                <a:effectLst/>
                <a:latin typeface="+mn-lt"/>
                <a:ea typeface="+mn-ea"/>
                <a:cs typeface="+mn-cs"/>
              </a:rPr>
              <a:t>	Mauvaise posture</a:t>
            </a:r>
          </a:p>
          <a:p>
            <a:r>
              <a:rPr lang="fr-CA" sz="1200" b="0" i="0" kern="1200" dirty="0">
                <a:solidFill>
                  <a:schemeClr val="tx1"/>
                </a:solidFill>
                <a:effectLst/>
                <a:latin typeface="+mn-lt"/>
                <a:ea typeface="+mn-ea"/>
                <a:cs typeface="+mn-cs"/>
              </a:rPr>
              <a:t>	Relâchement des muscles de soutien</a:t>
            </a:r>
          </a:p>
          <a:p>
            <a:r>
              <a:rPr lang="fr-CA" sz="1200" b="0" i="0" kern="1200" dirty="0">
                <a:solidFill>
                  <a:schemeClr val="tx1"/>
                </a:solidFill>
                <a:effectLst/>
                <a:latin typeface="+mn-lt"/>
                <a:ea typeface="+mn-ea"/>
                <a:cs typeface="+mn-cs"/>
              </a:rPr>
              <a:t>	</a:t>
            </a:r>
            <a:r>
              <a:rPr lang="fr-CA" sz="1200" b="1" i="0" kern="1200" dirty="0">
                <a:solidFill>
                  <a:schemeClr val="tx1"/>
                </a:solidFill>
                <a:effectLst/>
                <a:latin typeface="+mn-lt"/>
                <a:ea typeface="+mn-ea"/>
                <a:cs typeface="+mn-cs"/>
              </a:rPr>
              <a:t>Âge</a:t>
            </a:r>
          </a:p>
          <a:p>
            <a:r>
              <a:rPr lang="fr-CA" sz="1200" b="0" i="0" kern="1200" dirty="0">
                <a:solidFill>
                  <a:schemeClr val="tx1"/>
                </a:solidFill>
                <a:effectLst/>
                <a:latin typeface="+mn-lt"/>
                <a:ea typeface="+mn-ea"/>
                <a:cs typeface="+mn-cs"/>
              </a:rPr>
              <a:t>***PDSB super important</a:t>
            </a:r>
            <a:endParaRPr lang="fr-FR" sz="1200" b="0" i="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8</a:t>
            </a:fld>
            <a:endParaRPr lang="fr-CA"/>
          </a:p>
        </p:txBody>
      </p:sp>
    </p:spTree>
    <p:extLst>
      <p:ext uri="{BB962C8B-B14F-4D97-AF65-F5344CB8AC3E}">
        <p14:creationId xmlns:p14="http://schemas.microsoft.com/office/powerpoint/2010/main" val="200683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Soins importants:</a:t>
            </a:r>
          </a:p>
          <a:p>
            <a:r>
              <a:rPr lang="fr-CA" dirty="0"/>
              <a:t>     </a:t>
            </a:r>
            <a:r>
              <a:rPr lang="fr-CA" b="1" dirty="0"/>
              <a:t>Chaud et froid selon l’ordonnance médicale</a:t>
            </a:r>
          </a:p>
          <a:p>
            <a:r>
              <a:rPr lang="fr-CA" b="1" dirty="0"/>
              <a:t>     Favoriser la reprise des activités de façon graduelle</a:t>
            </a:r>
          </a:p>
          <a:p>
            <a:r>
              <a:rPr lang="fr-CA" dirty="0"/>
              <a:t>     </a:t>
            </a:r>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9</a:t>
            </a:fld>
            <a:endParaRPr lang="fr-CA"/>
          </a:p>
        </p:txBody>
      </p:sp>
    </p:spTree>
    <p:extLst>
      <p:ext uri="{BB962C8B-B14F-4D97-AF65-F5344CB8AC3E}">
        <p14:creationId xmlns:p14="http://schemas.microsoft.com/office/powerpoint/2010/main" val="257844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8053B88-7DAE-4854-B338-35FEE73DF463}" type="slidenum">
              <a:rPr lang="fr-CA" smtClean="0"/>
              <a:t>10</a:t>
            </a:fld>
            <a:endParaRPr lang="fr-CA"/>
          </a:p>
        </p:txBody>
      </p:sp>
    </p:spTree>
    <p:extLst>
      <p:ext uri="{BB962C8B-B14F-4D97-AF65-F5344CB8AC3E}">
        <p14:creationId xmlns:p14="http://schemas.microsoft.com/office/powerpoint/2010/main" val="3418336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3/25/2024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3/25/2024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3/25/2024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3/25/2024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8827A6-8947-4115-8D9E-E89B1EC0518D}" type="datetimeFigureOut">
              <a:rPr lang="en-US" dirty="0"/>
              <a:t>3/25/2024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D460A6F-F31A-4CA3-B222-0B3C224FF998}" type="datetimeFigureOut">
              <a:rPr lang="en-US" dirty="0"/>
              <a:t>3/25/2024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3/25/2024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physioextra.ca/luxation-de-lepaul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ante.canoe.ca/channel/polyarthrite-rhumatoide/a-propos-de-la-polyarthrite-rhumatoide/quest-ce-que-la-polyarthrite-rhumatoi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fr.medipedia.be/arthrose/comprendre/quest-ce-quune-articul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interinfos.net/goutte-symptomes-diagnostic-traitemen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neurochirurgie-lariboisiere.com/hernie-discal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E5D6C-8528-45B4-8B49-092BB2C8BDB1}"/>
              </a:ext>
            </a:extLst>
          </p:cNvPr>
          <p:cNvSpPr>
            <a:spLocks noGrp="1"/>
          </p:cNvSpPr>
          <p:nvPr>
            <p:ph type="ctrTitle"/>
          </p:nvPr>
        </p:nvSpPr>
        <p:spPr/>
        <p:txBody>
          <a:bodyPr/>
          <a:lstStyle/>
          <a:p>
            <a:r>
              <a:rPr lang="fr-CA" dirty="0"/>
              <a:t>Les altérations des articulations</a:t>
            </a:r>
          </a:p>
        </p:txBody>
      </p:sp>
      <p:sp>
        <p:nvSpPr>
          <p:cNvPr id="3" name="Sous-titre 2">
            <a:extLst>
              <a:ext uri="{FF2B5EF4-FFF2-40B4-BE49-F238E27FC236}">
                <a16:creationId xmlns:a16="http://schemas.microsoft.com/office/drawing/2014/main" id="{FAC9AD60-89C1-495C-AF38-DF23A71EF7F5}"/>
              </a:ext>
            </a:extLst>
          </p:cNvPr>
          <p:cNvSpPr>
            <a:spLocks noGrp="1"/>
          </p:cNvSpPr>
          <p:nvPr>
            <p:ph type="subTitle" idx="1"/>
          </p:nvPr>
        </p:nvSpPr>
        <p:spPr>
          <a:xfrm>
            <a:off x="1069848" y="4389120"/>
            <a:ext cx="7891272" cy="1421130"/>
          </a:xfrm>
        </p:spPr>
        <p:txBody>
          <a:bodyPr>
            <a:normAutofit/>
          </a:bodyPr>
          <a:lstStyle/>
          <a:p>
            <a:r>
              <a:rPr lang="fr-CA" dirty="0"/>
              <a:t>COURS 9</a:t>
            </a:r>
          </a:p>
        </p:txBody>
      </p:sp>
    </p:spTree>
    <p:extLst>
      <p:ext uri="{BB962C8B-B14F-4D97-AF65-F5344CB8AC3E}">
        <p14:creationId xmlns:p14="http://schemas.microsoft.com/office/powerpoint/2010/main" val="5315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Hernie Discale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1"/>
            <a:ext cx="6711696" cy="1108276"/>
          </a:xfrm>
        </p:spPr>
        <p:txBody>
          <a:bodyPr>
            <a:normAutofit/>
          </a:bodyPr>
          <a:lstStyle/>
          <a:p>
            <a:r>
              <a:rPr lang="fr-CA" sz="2800" dirty="0"/>
              <a:t>Chirurgie pouvant être nécessaire</a:t>
            </a:r>
          </a:p>
          <a:p>
            <a:pPr lvl="1"/>
            <a:r>
              <a:rPr lang="fr-CA" sz="2600" dirty="0" err="1"/>
              <a:t>Discoïdectomie</a:t>
            </a:r>
            <a:endParaRPr lang="fr-CA" sz="26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a:bodyPr>
          <a:lstStyle/>
          <a:p>
            <a:pPr marL="342900" indent="-342900">
              <a:buFont typeface="Arial" panose="020B0604020202020204" pitchFamily="34" charset="0"/>
              <a:buChar char="•"/>
            </a:pPr>
            <a:r>
              <a:rPr lang="fr-CA" sz="2400" dirty="0"/>
              <a:t>Complications possibles</a:t>
            </a:r>
          </a:p>
          <a:p>
            <a:pPr marL="800100" lvl="1" indent="-342900">
              <a:buFont typeface="Arial" panose="020B0604020202020204" pitchFamily="34" charset="0"/>
              <a:buChar char="•"/>
            </a:pPr>
            <a:r>
              <a:rPr lang="fr-CA" sz="2200" dirty="0"/>
              <a:t>Atrophie musculaire</a:t>
            </a:r>
          </a:p>
          <a:p>
            <a:pPr marL="800100" lvl="1" indent="-342900">
              <a:buFont typeface="Arial" panose="020B0604020202020204" pitchFamily="34" charset="0"/>
              <a:buChar char="•"/>
            </a:pPr>
            <a:r>
              <a:rPr lang="fr-CA" sz="2200" dirty="0"/>
              <a:t>Douleurs sciatiques récidivantes</a:t>
            </a:r>
          </a:p>
          <a:p>
            <a:pPr lvl="1"/>
            <a:endParaRPr lang="fr-CA" sz="2200" dirty="0"/>
          </a:p>
          <a:p>
            <a:pPr lvl="1"/>
            <a:endParaRPr lang="fr-CA" sz="2400" dirty="0"/>
          </a:p>
          <a:p>
            <a:pPr marL="342900" indent="-342900">
              <a:buFont typeface="Arial" panose="020B0604020202020204" pitchFamily="34" charset="0"/>
              <a:buChar char="•"/>
            </a:pPr>
            <a:endParaRPr lang="fr-CA" sz="2400" dirty="0"/>
          </a:p>
          <a:p>
            <a:r>
              <a:rPr lang="fr-CA" sz="2400" dirty="0" err="1"/>
              <a:t>Cemeq</a:t>
            </a:r>
            <a:r>
              <a:rPr lang="fr-CA" sz="2400" dirty="0"/>
              <a:t> p. 109</a:t>
            </a:r>
          </a:p>
        </p:txBody>
      </p:sp>
      <p:graphicFrame>
        <p:nvGraphicFramePr>
          <p:cNvPr id="5" name="Tableau 4">
            <a:extLst>
              <a:ext uri="{FF2B5EF4-FFF2-40B4-BE49-F238E27FC236}">
                <a16:creationId xmlns:a16="http://schemas.microsoft.com/office/drawing/2014/main" id="{B3C593C1-08D3-4590-A069-F8CA2DA5BC0E}"/>
              </a:ext>
            </a:extLst>
          </p:cNvPr>
          <p:cNvGraphicFramePr>
            <a:graphicFrameLocks noGrp="1"/>
          </p:cNvGraphicFramePr>
          <p:nvPr/>
        </p:nvGraphicFramePr>
        <p:xfrm>
          <a:off x="130048" y="1873171"/>
          <a:ext cx="8128000" cy="477899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536142249"/>
                    </a:ext>
                  </a:extLst>
                </a:gridCol>
                <a:gridCol w="4064000">
                  <a:extLst>
                    <a:ext uri="{9D8B030D-6E8A-4147-A177-3AD203B41FA5}">
                      <a16:colId xmlns:a16="http://schemas.microsoft.com/office/drawing/2014/main" val="3391942988"/>
                    </a:ext>
                  </a:extLst>
                </a:gridCol>
              </a:tblGrid>
              <a:tr h="496706">
                <a:tc>
                  <a:txBody>
                    <a:bodyPr/>
                    <a:lstStyle/>
                    <a:p>
                      <a:pPr algn="ctr"/>
                      <a:r>
                        <a:rPr lang="fr-CA" sz="2000" dirty="0"/>
                        <a:t>Soins ou traitements</a:t>
                      </a:r>
                    </a:p>
                  </a:txBody>
                  <a:tcPr/>
                </a:tc>
                <a:tc>
                  <a:txBody>
                    <a:bodyPr/>
                    <a:lstStyle/>
                    <a:p>
                      <a:pPr algn="ctr"/>
                      <a:r>
                        <a:rPr lang="fr-CA" sz="2000" dirty="0"/>
                        <a:t>Explications</a:t>
                      </a:r>
                    </a:p>
                  </a:txBody>
                  <a:tcPr/>
                </a:tc>
                <a:extLst>
                  <a:ext uri="{0D108BD9-81ED-4DB2-BD59-A6C34878D82A}">
                    <a16:rowId xmlns:a16="http://schemas.microsoft.com/office/drawing/2014/main" val="2066462916"/>
                  </a:ext>
                </a:extLst>
              </a:tr>
              <a:tr h="1833992">
                <a:tc>
                  <a:txBody>
                    <a:bodyPr/>
                    <a:lstStyle/>
                    <a:p>
                      <a:pPr marL="285750" indent="-285750">
                        <a:buFont typeface="Arial" panose="020B0604020202020204" pitchFamily="34" charset="0"/>
                        <a:buChar char="•"/>
                      </a:pPr>
                      <a:r>
                        <a:rPr lang="fr-CA" sz="2000" b="1" dirty="0"/>
                        <a:t>Surveiller la motricité des membres</a:t>
                      </a:r>
                    </a:p>
                    <a:p>
                      <a:pPr marL="285750" indent="-285750">
                        <a:buFont typeface="Arial" panose="020B0604020202020204" pitchFamily="34" charset="0"/>
                        <a:buChar char="•"/>
                      </a:pPr>
                      <a:r>
                        <a:rPr lang="fr-CA" sz="2000" dirty="0"/>
                        <a:t>Évaluer la douleur</a:t>
                      </a:r>
                    </a:p>
                    <a:p>
                      <a:pPr marL="285750" indent="-285750">
                        <a:buFont typeface="Arial" panose="020B0604020202020204" pitchFamily="34" charset="0"/>
                        <a:buChar char="•"/>
                      </a:pPr>
                      <a:r>
                        <a:rPr lang="fr-CA" sz="2000" dirty="0"/>
                        <a:t>Surveiller l’apparition de sensibilité anormale</a:t>
                      </a:r>
                    </a:p>
                  </a:txBody>
                  <a:tcPr/>
                </a:tc>
                <a:tc>
                  <a:txBody>
                    <a:bodyPr/>
                    <a:lstStyle/>
                    <a:p>
                      <a:r>
                        <a:rPr lang="fr-CA" dirty="0"/>
                        <a:t>Pour prévenir la principale complication qui pourrait survenir par compression de la moëlle épinière:</a:t>
                      </a:r>
                    </a:p>
                    <a:p>
                      <a:endParaRPr lang="fr-CA" dirty="0"/>
                    </a:p>
                    <a:p>
                      <a:r>
                        <a:rPr lang="fr-CA" dirty="0"/>
                        <a:t>La paralysie</a:t>
                      </a:r>
                    </a:p>
                  </a:txBody>
                  <a:tcPr/>
                </a:tc>
                <a:extLst>
                  <a:ext uri="{0D108BD9-81ED-4DB2-BD59-A6C34878D82A}">
                    <a16:rowId xmlns:a16="http://schemas.microsoft.com/office/drawing/2014/main" val="3074008537"/>
                  </a:ext>
                </a:extLst>
              </a:tr>
              <a:tr h="464866">
                <a:tc>
                  <a:txBody>
                    <a:bodyPr/>
                    <a:lstStyle/>
                    <a:p>
                      <a:pPr marL="285750" indent="-285750">
                        <a:buFont typeface="Arial" panose="020B0604020202020204" pitchFamily="34" charset="0"/>
                        <a:buChar char="•"/>
                      </a:pPr>
                      <a:r>
                        <a:rPr lang="fr-CA" sz="2000" dirty="0"/>
                        <a:t>Surveiller le pansement</a:t>
                      </a:r>
                    </a:p>
                  </a:txBody>
                  <a:tcPr/>
                </a:tc>
                <a:tc>
                  <a:txBody>
                    <a:bodyPr/>
                    <a:lstStyle/>
                    <a:p>
                      <a:r>
                        <a:rPr lang="fr-CA" dirty="0"/>
                        <a:t>Prévenir l’écoulement de liquide céphalo-rachidien mélangé au sang</a:t>
                      </a:r>
                    </a:p>
                  </a:txBody>
                  <a:tcPr/>
                </a:tc>
                <a:extLst>
                  <a:ext uri="{0D108BD9-81ED-4DB2-BD59-A6C34878D82A}">
                    <a16:rowId xmlns:a16="http://schemas.microsoft.com/office/drawing/2014/main" val="2951609398"/>
                  </a:ext>
                </a:extLst>
              </a:tr>
              <a:tr h="802372">
                <a:tc>
                  <a:txBody>
                    <a:bodyPr/>
                    <a:lstStyle/>
                    <a:p>
                      <a:pPr marL="285750" indent="-285750">
                        <a:buFont typeface="Arial" panose="020B0604020202020204" pitchFamily="34" charset="0"/>
                        <a:buChar char="•"/>
                      </a:pPr>
                      <a:r>
                        <a:rPr lang="fr-CA" sz="2000" b="1" dirty="0"/>
                        <a:t>Tourner en bloc selon la prescription</a:t>
                      </a:r>
                    </a:p>
                  </a:txBody>
                  <a:tcPr/>
                </a:tc>
                <a:tc>
                  <a:txBody>
                    <a:bodyPr/>
                    <a:lstStyle/>
                    <a:p>
                      <a:r>
                        <a:rPr lang="fr-CA" dirty="0"/>
                        <a:t>Maintenir la colonne en position neutre</a:t>
                      </a:r>
                    </a:p>
                  </a:txBody>
                  <a:tcPr/>
                </a:tc>
                <a:extLst>
                  <a:ext uri="{0D108BD9-81ED-4DB2-BD59-A6C34878D82A}">
                    <a16:rowId xmlns:a16="http://schemas.microsoft.com/office/drawing/2014/main" val="1118750354"/>
                  </a:ext>
                </a:extLst>
              </a:tr>
              <a:tr h="802372">
                <a:tc>
                  <a:txBody>
                    <a:bodyPr/>
                    <a:lstStyle/>
                    <a:p>
                      <a:pPr marL="285750" indent="-285750">
                        <a:buFont typeface="Arial" panose="020B0604020202020204" pitchFamily="34" charset="0"/>
                        <a:buChar char="•"/>
                      </a:pPr>
                      <a:r>
                        <a:rPr lang="fr-CA" sz="2000" dirty="0"/>
                        <a:t>Administration des médicaments selon les ordonnances</a:t>
                      </a:r>
                    </a:p>
                  </a:txBody>
                  <a:tcPr/>
                </a:tc>
                <a:tc>
                  <a:txBody>
                    <a:bodyPr/>
                    <a:lstStyle/>
                    <a:p>
                      <a:r>
                        <a:rPr lang="fr-CA" dirty="0"/>
                        <a:t>Soulager la douleur</a:t>
                      </a:r>
                    </a:p>
                  </a:txBody>
                  <a:tcPr/>
                </a:tc>
                <a:extLst>
                  <a:ext uri="{0D108BD9-81ED-4DB2-BD59-A6C34878D82A}">
                    <a16:rowId xmlns:a16="http://schemas.microsoft.com/office/drawing/2014/main" val="712969415"/>
                  </a:ext>
                </a:extLst>
              </a:tr>
            </a:tbl>
          </a:graphicData>
        </a:graphic>
      </p:graphicFrame>
      <p:sp>
        <p:nvSpPr>
          <p:cNvPr id="6" name="Étoile : 5 branches 5">
            <a:extLst>
              <a:ext uri="{FF2B5EF4-FFF2-40B4-BE49-F238E27FC236}">
                <a16:creationId xmlns:a16="http://schemas.microsoft.com/office/drawing/2014/main" id="{9A06B48A-3646-9305-51FF-8E24FC6FDCAE}"/>
              </a:ext>
            </a:extLst>
          </p:cNvPr>
          <p:cNvSpPr/>
          <p:nvPr/>
        </p:nvSpPr>
        <p:spPr>
          <a:xfrm>
            <a:off x="6398696" y="224065"/>
            <a:ext cx="4718449" cy="39515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On ne masse jamais le site</a:t>
            </a:r>
          </a:p>
        </p:txBody>
      </p:sp>
      <p:sp>
        <p:nvSpPr>
          <p:cNvPr id="7" name="Étoile : 5 branches 6">
            <a:extLst>
              <a:ext uri="{FF2B5EF4-FFF2-40B4-BE49-F238E27FC236}">
                <a16:creationId xmlns:a16="http://schemas.microsoft.com/office/drawing/2014/main" id="{8969C9B8-241A-ED8B-ED8D-80A7B797F9B4}"/>
              </a:ext>
            </a:extLst>
          </p:cNvPr>
          <p:cNvSpPr/>
          <p:nvPr/>
        </p:nvSpPr>
        <p:spPr>
          <a:xfrm>
            <a:off x="7135586" y="81644"/>
            <a:ext cx="1414054" cy="1219199"/>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388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 calcmode="lin" valueType="num">
                                      <p:cBhvr additive="base">
                                        <p:cTn id="1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Luxation</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62650"/>
            <a:ext cx="6711696" cy="992529"/>
          </a:xfrm>
        </p:spPr>
        <p:txBody>
          <a:bodyPr>
            <a:normAutofit/>
          </a:bodyPr>
          <a:lstStyle/>
          <a:p>
            <a:r>
              <a:rPr lang="fr-CA" sz="2800" dirty="0"/>
              <a:t>Déplacement d’un os en dehors de sa cavité articulaire</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lnSpcReduction="10000"/>
          </a:bodyPr>
          <a:lstStyle/>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endParaRPr lang="fr-CA" sz="2400" dirty="0"/>
          </a:p>
          <a:p>
            <a:r>
              <a:rPr lang="fr-CA" sz="2400" dirty="0" err="1"/>
              <a:t>Cemeq</a:t>
            </a:r>
            <a:r>
              <a:rPr lang="fr-CA" sz="2400" dirty="0"/>
              <a:t> p. 111</a:t>
            </a:r>
          </a:p>
        </p:txBody>
      </p:sp>
      <p:pic>
        <p:nvPicPr>
          <p:cNvPr id="7" name="Image 6">
            <a:extLst>
              <a:ext uri="{FF2B5EF4-FFF2-40B4-BE49-F238E27FC236}">
                <a16:creationId xmlns:a16="http://schemas.microsoft.com/office/drawing/2014/main" id="{E7B9EF19-F02E-499E-A865-3B427FD65D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8604" y="2133599"/>
            <a:ext cx="7730887" cy="3768806"/>
          </a:xfrm>
          <a:prstGeom prst="rect">
            <a:avLst/>
          </a:prstGeom>
        </p:spPr>
      </p:pic>
    </p:spTree>
    <p:extLst>
      <p:ext uri="{BB962C8B-B14F-4D97-AF65-F5344CB8AC3E}">
        <p14:creationId xmlns:p14="http://schemas.microsoft.com/office/powerpoint/2010/main" val="16468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 calcmode="lin" valueType="num">
                                      <p:cBhvr additive="base">
                                        <p:cTn id="1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705171"/>
          </a:xfrm>
        </p:spPr>
        <p:txBody>
          <a:bodyPr>
            <a:normAutofit/>
          </a:bodyPr>
          <a:lstStyle/>
          <a:p>
            <a:r>
              <a:rPr lang="fr-CA" sz="3600" dirty="0"/>
              <a:t>Luxation</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483243"/>
          </a:xfrm>
        </p:spPr>
        <p:txBody>
          <a:bodyPr>
            <a:normAutofit/>
          </a:bodyPr>
          <a:lstStyle/>
          <a:p>
            <a:r>
              <a:rPr lang="fr-CA" sz="2800" dirty="0"/>
              <a:t>Luxation</a:t>
            </a:r>
          </a:p>
          <a:p>
            <a:pPr marL="548640" lvl="2" indent="0">
              <a:buNone/>
            </a:pPr>
            <a:endParaRPr lang="fr-CA" sz="24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600"/>
            <a:ext cx="3200400" cy="3581400"/>
          </a:xfrm>
        </p:spPr>
        <p:txBody>
          <a:bodyPr>
            <a:normAutofit/>
          </a:bodyPr>
          <a:lstStyle/>
          <a:p>
            <a:pPr marL="342900" indent="-342900">
              <a:buFont typeface="Arial" panose="020B0604020202020204" pitchFamily="34" charset="0"/>
              <a:buChar char="•"/>
            </a:pPr>
            <a:endParaRPr lang="fr-CA" sz="2400" dirty="0"/>
          </a:p>
        </p:txBody>
      </p:sp>
      <p:graphicFrame>
        <p:nvGraphicFramePr>
          <p:cNvPr id="7" name="Tableau 6">
            <a:extLst>
              <a:ext uri="{FF2B5EF4-FFF2-40B4-BE49-F238E27FC236}">
                <a16:creationId xmlns:a16="http://schemas.microsoft.com/office/drawing/2014/main" id="{55447BF8-0BF9-4758-94FD-7A1AAFEC91A0}"/>
              </a:ext>
            </a:extLst>
          </p:cNvPr>
          <p:cNvGraphicFramePr>
            <a:graphicFrameLocks noGrp="1"/>
          </p:cNvGraphicFramePr>
          <p:nvPr>
            <p:extLst>
              <p:ext uri="{D42A27DB-BD31-4B8C-83A1-F6EECF244321}">
                <p14:modId xmlns:p14="http://schemas.microsoft.com/office/powerpoint/2010/main" val="3512289866"/>
              </p:ext>
            </p:extLst>
          </p:nvPr>
        </p:nvGraphicFramePr>
        <p:xfrm>
          <a:off x="196358" y="1390972"/>
          <a:ext cx="7995380" cy="4444050"/>
        </p:xfrm>
        <a:graphic>
          <a:graphicData uri="http://schemas.openxmlformats.org/drawingml/2006/table">
            <a:tbl>
              <a:tblPr firstRow="1" bandRow="1">
                <a:tableStyleId>{5C22544A-7EE6-4342-B048-85BDC9FD1C3A}</a:tableStyleId>
              </a:tblPr>
              <a:tblGrid>
                <a:gridCol w="3997690">
                  <a:extLst>
                    <a:ext uri="{9D8B030D-6E8A-4147-A177-3AD203B41FA5}">
                      <a16:colId xmlns:a16="http://schemas.microsoft.com/office/drawing/2014/main" val="3656886150"/>
                    </a:ext>
                  </a:extLst>
                </a:gridCol>
                <a:gridCol w="3997690">
                  <a:extLst>
                    <a:ext uri="{9D8B030D-6E8A-4147-A177-3AD203B41FA5}">
                      <a16:colId xmlns:a16="http://schemas.microsoft.com/office/drawing/2014/main" val="398789362"/>
                    </a:ext>
                  </a:extLst>
                </a:gridCol>
              </a:tblGrid>
              <a:tr h="680896">
                <a:tc>
                  <a:txBody>
                    <a:bodyPr/>
                    <a:lstStyle/>
                    <a:p>
                      <a:pPr algn="ctr"/>
                      <a:r>
                        <a:rPr lang="fr-CA" sz="2400" dirty="0"/>
                        <a:t>Manifestations cliniques</a:t>
                      </a:r>
                    </a:p>
                  </a:txBody>
                  <a:tcPr/>
                </a:tc>
                <a:tc>
                  <a:txBody>
                    <a:bodyPr/>
                    <a:lstStyle/>
                    <a:p>
                      <a:pPr algn="ctr"/>
                      <a:r>
                        <a:rPr lang="fr-CA" sz="2400" dirty="0"/>
                        <a:t>Explications</a:t>
                      </a:r>
                    </a:p>
                  </a:txBody>
                  <a:tcPr/>
                </a:tc>
                <a:extLst>
                  <a:ext uri="{0D108BD9-81ED-4DB2-BD59-A6C34878D82A}">
                    <a16:rowId xmlns:a16="http://schemas.microsoft.com/office/drawing/2014/main" val="1394610245"/>
                  </a:ext>
                </a:extLst>
              </a:tr>
              <a:tr h="471314">
                <a:tc>
                  <a:txBody>
                    <a:bodyPr/>
                    <a:lstStyle/>
                    <a:p>
                      <a:r>
                        <a:rPr lang="fr-CA" sz="2000" dirty="0"/>
                        <a:t>Douleur intense (traumatique)</a:t>
                      </a:r>
                    </a:p>
                  </a:txBody>
                  <a:tcPr/>
                </a:tc>
                <a:tc>
                  <a:txBody>
                    <a:bodyPr/>
                    <a:lstStyle/>
                    <a:p>
                      <a:r>
                        <a:rPr lang="fr-CA" dirty="0"/>
                        <a:t>Les tissus environnants sont blessés</a:t>
                      </a:r>
                    </a:p>
                  </a:txBody>
                  <a:tcPr/>
                </a:tc>
                <a:extLst>
                  <a:ext uri="{0D108BD9-81ED-4DB2-BD59-A6C34878D82A}">
                    <a16:rowId xmlns:a16="http://schemas.microsoft.com/office/drawing/2014/main" val="1092694969"/>
                  </a:ext>
                </a:extLst>
              </a:tr>
              <a:tr h="492067">
                <a:tc>
                  <a:txBody>
                    <a:bodyPr/>
                    <a:lstStyle/>
                    <a:p>
                      <a:r>
                        <a:rPr lang="fr-CA" sz="2000" b="0" dirty="0"/>
                        <a:t>Ecchymose et œdème (traumatique)</a:t>
                      </a:r>
                    </a:p>
                  </a:txBody>
                  <a:tcPr/>
                </a:tc>
                <a:tc>
                  <a:txBody>
                    <a:bodyPr/>
                    <a:lstStyle/>
                    <a:p>
                      <a:r>
                        <a:rPr lang="fr-CA" dirty="0"/>
                        <a:t>Rupture des vaisseaux sanguins et réaction inflammatoire</a:t>
                      </a:r>
                    </a:p>
                  </a:txBody>
                  <a:tcPr/>
                </a:tc>
                <a:extLst>
                  <a:ext uri="{0D108BD9-81ED-4DB2-BD59-A6C34878D82A}">
                    <a16:rowId xmlns:a16="http://schemas.microsoft.com/office/drawing/2014/main" val="2197977659"/>
                  </a:ext>
                </a:extLst>
              </a:tr>
              <a:tr h="494401">
                <a:tc>
                  <a:txBody>
                    <a:bodyPr/>
                    <a:lstStyle/>
                    <a:p>
                      <a:r>
                        <a:rPr lang="fr-CA" sz="2000" b="0" dirty="0"/>
                        <a:t>Déformation au niveau de l’articulation</a:t>
                      </a:r>
                    </a:p>
                  </a:txBody>
                  <a:tcPr/>
                </a:tc>
                <a:tc>
                  <a:txBody>
                    <a:bodyPr/>
                    <a:lstStyle/>
                    <a:p>
                      <a:r>
                        <a:rPr lang="fr-CA" dirty="0"/>
                        <a:t>Les os ne sont plus en  position anatomique</a:t>
                      </a:r>
                    </a:p>
                  </a:txBody>
                  <a:tcPr/>
                </a:tc>
                <a:extLst>
                  <a:ext uri="{0D108BD9-81ED-4DB2-BD59-A6C34878D82A}">
                    <a16:rowId xmlns:a16="http://schemas.microsoft.com/office/drawing/2014/main" val="2854341924"/>
                  </a:ext>
                </a:extLst>
              </a:tr>
              <a:tr h="255719">
                <a:tc>
                  <a:txBody>
                    <a:bodyPr/>
                    <a:lstStyle/>
                    <a:p>
                      <a:r>
                        <a:rPr lang="fr-CA" sz="2000" dirty="0"/>
                        <a:t>Modification de la longueur du membre</a:t>
                      </a:r>
                    </a:p>
                  </a:txBody>
                  <a:tcPr/>
                </a:tc>
                <a:tc>
                  <a:txBody>
                    <a:bodyPr/>
                    <a:lstStyle/>
                    <a:p>
                      <a:r>
                        <a:rPr lang="fr-CA" dirty="0"/>
                        <a:t>Les deux surfaces articulaires ne sont plus emboitées</a:t>
                      </a:r>
                    </a:p>
                  </a:txBody>
                  <a:tcPr/>
                </a:tc>
                <a:extLst>
                  <a:ext uri="{0D108BD9-81ED-4DB2-BD59-A6C34878D82A}">
                    <a16:rowId xmlns:a16="http://schemas.microsoft.com/office/drawing/2014/main" val="1447756191"/>
                  </a:ext>
                </a:extLst>
              </a:tr>
              <a:tr h="255719">
                <a:tc>
                  <a:txBody>
                    <a:bodyPr/>
                    <a:lstStyle/>
                    <a:p>
                      <a:r>
                        <a:rPr lang="fr-CA" sz="2000" dirty="0"/>
                        <a:t>Impotence fonctionnelle</a:t>
                      </a:r>
                    </a:p>
                  </a:txBody>
                  <a:tcPr/>
                </a:tc>
                <a:tc>
                  <a:txBody>
                    <a:bodyPr/>
                    <a:lstStyle/>
                    <a:p>
                      <a:r>
                        <a:rPr lang="fr-CA" dirty="0"/>
                        <a:t>Causée par la douleur</a:t>
                      </a:r>
                    </a:p>
                    <a:p>
                      <a:endParaRPr lang="fr-CA" dirty="0"/>
                    </a:p>
                    <a:p>
                      <a:r>
                        <a:rPr lang="fr-CA" dirty="0"/>
                        <a:t>L’articulation ne peut plus assurer sa fonction de stabilité et de mobilité</a:t>
                      </a:r>
                    </a:p>
                  </a:txBody>
                  <a:tcPr/>
                </a:tc>
                <a:extLst>
                  <a:ext uri="{0D108BD9-81ED-4DB2-BD59-A6C34878D82A}">
                    <a16:rowId xmlns:a16="http://schemas.microsoft.com/office/drawing/2014/main" val="1184235477"/>
                  </a:ext>
                </a:extLst>
              </a:tr>
            </a:tbl>
          </a:graphicData>
        </a:graphic>
      </p:graphicFrame>
      <p:sp>
        <p:nvSpPr>
          <p:cNvPr id="8" name="ZoneTexte 7">
            <a:extLst>
              <a:ext uri="{FF2B5EF4-FFF2-40B4-BE49-F238E27FC236}">
                <a16:creationId xmlns:a16="http://schemas.microsoft.com/office/drawing/2014/main" id="{5E9CBFB1-C343-4FDA-8C14-FA93E46C89BD}"/>
              </a:ext>
            </a:extLst>
          </p:cNvPr>
          <p:cNvSpPr txBox="1"/>
          <p:nvPr/>
        </p:nvSpPr>
        <p:spPr>
          <a:xfrm>
            <a:off x="1643605" y="6204030"/>
            <a:ext cx="4583575" cy="369332"/>
          </a:xfrm>
          <a:prstGeom prst="rect">
            <a:avLst/>
          </a:prstGeom>
          <a:noFill/>
        </p:spPr>
        <p:txBody>
          <a:bodyPr wrap="square" rtlCol="0">
            <a:spAutoFit/>
          </a:bodyPr>
          <a:lstStyle/>
          <a:p>
            <a:r>
              <a:rPr lang="fr-CA" dirty="0" err="1"/>
              <a:t>Cemeq</a:t>
            </a:r>
            <a:r>
              <a:rPr lang="fr-CA" dirty="0"/>
              <a:t> p.110</a:t>
            </a:r>
          </a:p>
        </p:txBody>
      </p:sp>
    </p:spTree>
    <p:extLst>
      <p:ext uri="{BB962C8B-B14F-4D97-AF65-F5344CB8AC3E}">
        <p14:creationId xmlns:p14="http://schemas.microsoft.com/office/powerpoint/2010/main" val="19039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p:txBody>
          <a:bodyPr>
            <a:normAutofit/>
          </a:bodyPr>
          <a:lstStyle/>
          <a:p>
            <a:r>
              <a:rPr lang="fr-CA" sz="2800" dirty="0"/>
              <a:t>Polyarthrite rhumatoïde</a:t>
            </a:r>
          </a:p>
          <a:p>
            <a:pPr lvl="1"/>
            <a:r>
              <a:rPr lang="fr-CA" sz="2600" dirty="0"/>
              <a:t>Inflammation évolutive et chronique du tissu conjonctif </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a:bodyPr>
          <a:lstStyle/>
          <a:p>
            <a:pPr marL="342900" indent="-342900">
              <a:buFont typeface="Arial" panose="020B0604020202020204" pitchFamily="34" charset="0"/>
              <a:buChar char="•"/>
            </a:pPr>
            <a:r>
              <a:rPr lang="fr-CA" sz="2400" b="1" dirty="0"/>
              <a:t>Polyarthrite rhumatoïde</a:t>
            </a:r>
          </a:p>
          <a:p>
            <a:pPr marL="342900" indent="-342900">
              <a:buFont typeface="Arial" panose="020B0604020202020204" pitchFamily="34" charset="0"/>
              <a:buChar char="•"/>
            </a:pPr>
            <a:r>
              <a:rPr lang="fr-CA" sz="2400" dirty="0"/>
              <a:t>L’arthrose</a:t>
            </a:r>
          </a:p>
          <a:p>
            <a:pPr marL="342900" indent="-342900">
              <a:buFont typeface="Arial" panose="020B0604020202020204" pitchFamily="34" charset="0"/>
              <a:buChar char="•"/>
            </a:pPr>
            <a:r>
              <a:rPr lang="fr-CA" sz="2400" dirty="0"/>
              <a:t>L’arthrite goutteuse</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r>
              <a:rPr lang="fr-CA" sz="2400" dirty="0" err="1"/>
              <a:t>Cemeq</a:t>
            </a:r>
            <a:r>
              <a:rPr lang="fr-CA" sz="2400" dirty="0"/>
              <a:t> p. 105</a:t>
            </a:r>
          </a:p>
        </p:txBody>
      </p:sp>
      <p:pic>
        <p:nvPicPr>
          <p:cNvPr id="6" name="Image 5">
            <a:extLst>
              <a:ext uri="{FF2B5EF4-FFF2-40B4-BE49-F238E27FC236}">
                <a16:creationId xmlns:a16="http://schemas.microsoft.com/office/drawing/2014/main" id="{E5D4F56F-6DFE-41D2-9BCC-009CD181F69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32096" y="2046514"/>
            <a:ext cx="6123903" cy="4539343"/>
          </a:xfrm>
          <a:prstGeom prst="rect">
            <a:avLst/>
          </a:prstGeom>
        </p:spPr>
      </p:pic>
      <p:sp>
        <p:nvSpPr>
          <p:cNvPr id="5" name="Étoile : 5 branches 4">
            <a:extLst>
              <a:ext uri="{FF2B5EF4-FFF2-40B4-BE49-F238E27FC236}">
                <a16:creationId xmlns:a16="http://schemas.microsoft.com/office/drawing/2014/main" id="{E31C67A5-B730-5676-81FE-3A00D413AE55}"/>
              </a:ext>
            </a:extLst>
          </p:cNvPr>
          <p:cNvSpPr/>
          <p:nvPr/>
        </p:nvSpPr>
        <p:spPr>
          <a:xfrm>
            <a:off x="7135586" y="146958"/>
            <a:ext cx="1414054" cy="1219199"/>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107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additive="base">
                                        <p:cTn id="2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483243"/>
          </a:xfrm>
        </p:spPr>
        <p:txBody>
          <a:bodyPr>
            <a:normAutofit/>
          </a:bodyPr>
          <a:lstStyle/>
          <a:p>
            <a:r>
              <a:rPr lang="fr-CA" sz="2800" dirty="0"/>
              <a:t>Polyarthrite rhumatoïde</a:t>
            </a:r>
          </a:p>
          <a:p>
            <a:pPr marL="548640" lvl="2" indent="0">
              <a:buNone/>
            </a:pPr>
            <a:endParaRPr lang="fr-CA" sz="24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600"/>
            <a:ext cx="3200400" cy="3581400"/>
          </a:xfrm>
        </p:spPr>
        <p:txBody>
          <a:bodyPr>
            <a:normAutofit/>
          </a:bodyPr>
          <a:lstStyle/>
          <a:p>
            <a:pPr marL="342900" indent="-342900">
              <a:buFont typeface="Arial" panose="020B0604020202020204" pitchFamily="34" charset="0"/>
              <a:buChar char="•"/>
            </a:pPr>
            <a:r>
              <a:rPr lang="fr-CA" sz="2400" b="1" dirty="0"/>
              <a:t>Polyarthrite rhumatoïde</a:t>
            </a:r>
          </a:p>
          <a:p>
            <a:pPr marL="342900" indent="-342900">
              <a:buFont typeface="Arial" panose="020B0604020202020204" pitchFamily="34" charset="0"/>
              <a:buChar char="•"/>
            </a:pPr>
            <a:r>
              <a:rPr lang="fr-CA" sz="2400" dirty="0"/>
              <a:t>L’arthrose</a:t>
            </a:r>
          </a:p>
          <a:p>
            <a:pPr marL="342900" indent="-342900">
              <a:buFont typeface="Arial" panose="020B0604020202020204" pitchFamily="34" charset="0"/>
              <a:buChar char="•"/>
            </a:pPr>
            <a:r>
              <a:rPr lang="fr-CA" sz="2400" dirty="0"/>
              <a:t>L’arthrite goutteuse</a:t>
            </a:r>
          </a:p>
        </p:txBody>
      </p:sp>
      <p:graphicFrame>
        <p:nvGraphicFramePr>
          <p:cNvPr id="7" name="Tableau 6">
            <a:extLst>
              <a:ext uri="{FF2B5EF4-FFF2-40B4-BE49-F238E27FC236}">
                <a16:creationId xmlns:a16="http://schemas.microsoft.com/office/drawing/2014/main" id="{55447BF8-0BF9-4758-94FD-7A1AAFEC91A0}"/>
              </a:ext>
            </a:extLst>
          </p:cNvPr>
          <p:cNvGraphicFramePr>
            <a:graphicFrameLocks noGrp="1"/>
          </p:cNvGraphicFramePr>
          <p:nvPr>
            <p:extLst>
              <p:ext uri="{D42A27DB-BD31-4B8C-83A1-F6EECF244321}">
                <p14:modId xmlns:p14="http://schemas.microsoft.com/office/powerpoint/2010/main" val="449843929"/>
              </p:ext>
            </p:extLst>
          </p:nvPr>
        </p:nvGraphicFramePr>
        <p:xfrm>
          <a:off x="196358" y="1242060"/>
          <a:ext cx="7995380" cy="4580007"/>
        </p:xfrm>
        <a:graphic>
          <a:graphicData uri="http://schemas.openxmlformats.org/drawingml/2006/table">
            <a:tbl>
              <a:tblPr firstRow="1" bandRow="1">
                <a:tableStyleId>{5C22544A-7EE6-4342-B048-85BDC9FD1C3A}</a:tableStyleId>
              </a:tblPr>
              <a:tblGrid>
                <a:gridCol w="3997690">
                  <a:extLst>
                    <a:ext uri="{9D8B030D-6E8A-4147-A177-3AD203B41FA5}">
                      <a16:colId xmlns:a16="http://schemas.microsoft.com/office/drawing/2014/main" val="3656886150"/>
                    </a:ext>
                  </a:extLst>
                </a:gridCol>
                <a:gridCol w="3997690">
                  <a:extLst>
                    <a:ext uri="{9D8B030D-6E8A-4147-A177-3AD203B41FA5}">
                      <a16:colId xmlns:a16="http://schemas.microsoft.com/office/drawing/2014/main" val="398789362"/>
                    </a:ext>
                  </a:extLst>
                </a:gridCol>
              </a:tblGrid>
              <a:tr h="567769">
                <a:tc>
                  <a:txBody>
                    <a:bodyPr/>
                    <a:lstStyle/>
                    <a:p>
                      <a:pPr algn="ctr"/>
                      <a:r>
                        <a:rPr lang="fr-CA" sz="2400" dirty="0"/>
                        <a:t>Manifestations cliniques</a:t>
                      </a:r>
                    </a:p>
                  </a:txBody>
                  <a:tcPr/>
                </a:tc>
                <a:tc>
                  <a:txBody>
                    <a:bodyPr/>
                    <a:lstStyle/>
                    <a:p>
                      <a:pPr algn="ctr"/>
                      <a:r>
                        <a:rPr lang="fr-CA" sz="2400" dirty="0"/>
                        <a:t>Explications</a:t>
                      </a:r>
                    </a:p>
                  </a:txBody>
                  <a:tcPr/>
                </a:tc>
                <a:extLst>
                  <a:ext uri="{0D108BD9-81ED-4DB2-BD59-A6C34878D82A}">
                    <a16:rowId xmlns:a16="http://schemas.microsoft.com/office/drawing/2014/main" val="1394610245"/>
                  </a:ext>
                </a:extLst>
              </a:tr>
              <a:tr h="492067">
                <a:tc>
                  <a:txBody>
                    <a:bodyPr/>
                    <a:lstStyle/>
                    <a:p>
                      <a:r>
                        <a:rPr lang="fr-CA" sz="2000" dirty="0"/>
                        <a:t>Chaleur, rougeur et œdème</a:t>
                      </a:r>
                    </a:p>
                  </a:txBody>
                  <a:tcPr/>
                </a:tc>
                <a:tc>
                  <a:txBody>
                    <a:bodyPr/>
                    <a:lstStyle/>
                    <a:p>
                      <a:r>
                        <a:rPr lang="fr-CA" dirty="0"/>
                        <a:t>Réaction inflammatoire</a:t>
                      </a:r>
                    </a:p>
                  </a:txBody>
                  <a:tcPr/>
                </a:tc>
                <a:extLst>
                  <a:ext uri="{0D108BD9-81ED-4DB2-BD59-A6C34878D82A}">
                    <a16:rowId xmlns:a16="http://schemas.microsoft.com/office/drawing/2014/main" val="1092694969"/>
                  </a:ext>
                </a:extLst>
              </a:tr>
              <a:tr h="492067">
                <a:tc>
                  <a:txBody>
                    <a:bodyPr/>
                    <a:lstStyle/>
                    <a:p>
                      <a:r>
                        <a:rPr lang="fr-CA" sz="2000" b="1" dirty="0"/>
                        <a:t>Douleur articulaire</a:t>
                      </a:r>
                    </a:p>
                  </a:txBody>
                  <a:tcPr/>
                </a:tc>
                <a:tc>
                  <a:txBody>
                    <a:bodyPr/>
                    <a:lstStyle/>
                    <a:p>
                      <a:r>
                        <a:rPr lang="fr-CA" dirty="0"/>
                        <a:t>Causée par l’œdème</a:t>
                      </a:r>
                    </a:p>
                  </a:txBody>
                  <a:tcPr/>
                </a:tc>
                <a:extLst>
                  <a:ext uri="{0D108BD9-81ED-4DB2-BD59-A6C34878D82A}">
                    <a16:rowId xmlns:a16="http://schemas.microsoft.com/office/drawing/2014/main" val="2197977659"/>
                  </a:ext>
                </a:extLst>
              </a:tr>
              <a:tr h="870580">
                <a:tc>
                  <a:txBody>
                    <a:bodyPr/>
                    <a:lstStyle/>
                    <a:p>
                      <a:r>
                        <a:rPr lang="fr-CA" sz="2000" dirty="0"/>
                        <a:t>Raideur et impotence fonctionnelle</a:t>
                      </a:r>
                    </a:p>
                  </a:txBody>
                  <a:tcPr/>
                </a:tc>
                <a:tc>
                  <a:txBody>
                    <a:bodyPr/>
                    <a:lstStyle/>
                    <a:p>
                      <a:r>
                        <a:rPr lang="fr-CA" dirty="0"/>
                        <a:t>Causée par l’œdème et la douleur</a:t>
                      </a:r>
                    </a:p>
                  </a:txBody>
                  <a:tcPr/>
                </a:tc>
                <a:extLst>
                  <a:ext uri="{0D108BD9-81ED-4DB2-BD59-A6C34878D82A}">
                    <a16:rowId xmlns:a16="http://schemas.microsoft.com/office/drawing/2014/main" val="2854341924"/>
                  </a:ext>
                </a:extLst>
              </a:tr>
              <a:tr h="492067">
                <a:tc>
                  <a:txBody>
                    <a:bodyPr/>
                    <a:lstStyle/>
                    <a:p>
                      <a:r>
                        <a:rPr lang="fr-CA" sz="2000" dirty="0"/>
                        <a:t>Fatigue plus ou moins grande</a:t>
                      </a:r>
                    </a:p>
                  </a:txBody>
                  <a:tcPr/>
                </a:tc>
                <a:tc>
                  <a:txBody>
                    <a:bodyPr/>
                    <a:lstStyle/>
                    <a:p>
                      <a:r>
                        <a:rPr lang="fr-CA" dirty="0"/>
                        <a:t>Réaction immunitaire généralisée</a:t>
                      </a:r>
                    </a:p>
                  </a:txBody>
                  <a:tcPr/>
                </a:tc>
                <a:extLst>
                  <a:ext uri="{0D108BD9-81ED-4DB2-BD59-A6C34878D82A}">
                    <a16:rowId xmlns:a16="http://schemas.microsoft.com/office/drawing/2014/main" val="1447756191"/>
                  </a:ext>
                </a:extLst>
              </a:tr>
              <a:tr h="870580">
                <a:tc>
                  <a:txBody>
                    <a:bodyPr/>
                    <a:lstStyle/>
                    <a:p>
                      <a:r>
                        <a:rPr lang="fr-CA" sz="2000" b="1" dirty="0"/>
                        <a:t>Immobilité possible de l’articulation</a:t>
                      </a:r>
                    </a:p>
                  </a:txBody>
                  <a:tcPr/>
                </a:tc>
                <a:tc>
                  <a:txBody>
                    <a:bodyPr/>
                    <a:lstStyle/>
                    <a:p>
                      <a:r>
                        <a:rPr lang="fr-CA" dirty="0"/>
                        <a:t>Ossification des deux os de l’articulation</a:t>
                      </a:r>
                    </a:p>
                  </a:txBody>
                  <a:tcPr/>
                </a:tc>
                <a:extLst>
                  <a:ext uri="{0D108BD9-81ED-4DB2-BD59-A6C34878D82A}">
                    <a16:rowId xmlns:a16="http://schemas.microsoft.com/office/drawing/2014/main" val="2364902102"/>
                  </a:ext>
                </a:extLst>
              </a:tr>
              <a:tr h="794877">
                <a:tc>
                  <a:txBody>
                    <a:bodyPr/>
                    <a:lstStyle/>
                    <a:p>
                      <a:r>
                        <a:rPr lang="fr-CA" sz="2000" dirty="0"/>
                        <a:t>Déformation de l’articulation</a:t>
                      </a:r>
                    </a:p>
                  </a:txBody>
                  <a:tcPr/>
                </a:tc>
                <a:tc>
                  <a:txBody>
                    <a:bodyPr/>
                    <a:lstStyle/>
                    <a:p>
                      <a:r>
                        <a:rPr lang="fr-CA" dirty="0"/>
                        <a:t>Causée par la croissance du tissu de granulation</a:t>
                      </a:r>
                    </a:p>
                  </a:txBody>
                  <a:tcPr/>
                </a:tc>
                <a:extLst>
                  <a:ext uri="{0D108BD9-81ED-4DB2-BD59-A6C34878D82A}">
                    <a16:rowId xmlns:a16="http://schemas.microsoft.com/office/drawing/2014/main" val="378856212"/>
                  </a:ext>
                </a:extLst>
              </a:tr>
            </a:tbl>
          </a:graphicData>
        </a:graphic>
      </p:graphicFrame>
      <p:sp>
        <p:nvSpPr>
          <p:cNvPr id="8" name="ZoneTexte 7">
            <a:extLst>
              <a:ext uri="{FF2B5EF4-FFF2-40B4-BE49-F238E27FC236}">
                <a16:creationId xmlns:a16="http://schemas.microsoft.com/office/drawing/2014/main" id="{5E9CBFB1-C343-4FDA-8C14-FA93E46C89BD}"/>
              </a:ext>
            </a:extLst>
          </p:cNvPr>
          <p:cNvSpPr txBox="1"/>
          <p:nvPr/>
        </p:nvSpPr>
        <p:spPr>
          <a:xfrm>
            <a:off x="1643605" y="6204030"/>
            <a:ext cx="4583575" cy="369332"/>
          </a:xfrm>
          <a:prstGeom prst="rect">
            <a:avLst/>
          </a:prstGeom>
          <a:noFill/>
        </p:spPr>
        <p:txBody>
          <a:bodyPr wrap="square" rtlCol="0">
            <a:spAutoFit/>
          </a:bodyPr>
          <a:lstStyle/>
          <a:p>
            <a:r>
              <a:rPr lang="fr-CA" dirty="0" err="1"/>
              <a:t>Cemeq</a:t>
            </a:r>
            <a:r>
              <a:rPr lang="fr-CA" dirty="0"/>
              <a:t> p.106</a:t>
            </a:r>
          </a:p>
        </p:txBody>
      </p:sp>
      <p:sp>
        <p:nvSpPr>
          <p:cNvPr id="5" name="Étoile : 5 branches 4">
            <a:extLst>
              <a:ext uri="{FF2B5EF4-FFF2-40B4-BE49-F238E27FC236}">
                <a16:creationId xmlns:a16="http://schemas.microsoft.com/office/drawing/2014/main" id="{BF6B5178-C42E-7D4F-DC64-7661DD219688}"/>
              </a:ext>
            </a:extLst>
          </p:cNvPr>
          <p:cNvSpPr/>
          <p:nvPr/>
        </p:nvSpPr>
        <p:spPr>
          <a:xfrm>
            <a:off x="7135586" y="146958"/>
            <a:ext cx="1414054" cy="1219199"/>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147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p:txBody>
          <a:bodyPr>
            <a:normAutofit/>
          </a:bodyPr>
          <a:lstStyle/>
          <a:p>
            <a:r>
              <a:rPr lang="fr-CA" sz="2800" dirty="0"/>
              <a:t>Arthrose</a:t>
            </a:r>
          </a:p>
          <a:p>
            <a:pPr lvl="1"/>
            <a:r>
              <a:rPr lang="fr-CA" sz="2600" dirty="0"/>
              <a:t>Processus d’usure qui consiste en la dégénérescence des cartilages articulaires, accompagnée par la formation d’ostéophytes</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a:bodyPr>
          <a:lstStyle/>
          <a:p>
            <a:pPr marL="342900" indent="-342900">
              <a:buFont typeface="Arial" panose="020B0604020202020204" pitchFamily="34" charset="0"/>
              <a:buChar char="•"/>
            </a:pPr>
            <a:r>
              <a:rPr lang="fr-CA" sz="2400" dirty="0"/>
              <a:t>Polyarthrite rhumatoïde</a:t>
            </a:r>
          </a:p>
          <a:p>
            <a:pPr marL="342900" indent="-342900">
              <a:buFont typeface="Arial" panose="020B0604020202020204" pitchFamily="34" charset="0"/>
              <a:buChar char="•"/>
            </a:pPr>
            <a:r>
              <a:rPr lang="fr-CA" sz="2400" b="1" dirty="0"/>
              <a:t>L’arthrose</a:t>
            </a:r>
          </a:p>
          <a:p>
            <a:pPr marL="342900" indent="-342900">
              <a:buFont typeface="Arial" panose="020B0604020202020204" pitchFamily="34" charset="0"/>
              <a:buChar char="•"/>
            </a:pPr>
            <a:r>
              <a:rPr lang="fr-CA" sz="2400" dirty="0"/>
              <a:t>L’arthrite goutteuse</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r>
              <a:rPr lang="fr-CA" sz="2400" dirty="0" err="1"/>
              <a:t>Cemeq</a:t>
            </a:r>
            <a:r>
              <a:rPr lang="fr-CA" sz="2400" dirty="0"/>
              <a:t> p. 107</a:t>
            </a:r>
          </a:p>
        </p:txBody>
      </p:sp>
      <p:pic>
        <p:nvPicPr>
          <p:cNvPr id="7" name="Image 6">
            <a:extLst>
              <a:ext uri="{FF2B5EF4-FFF2-40B4-BE49-F238E27FC236}">
                <a16:creationId xmlns:a16="http://schemas.microsoft.com/office/drawing/2014/main" id="{E7B9EF19-F02E-499E-A865-3B427FD65D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88542" y="2813956"/>
            <a:ext cx="4410075" cy="3619500"/>
          </a:xfrm>
          <a:prstGeom prst="rect">
            <a:avLst/>
          </a:prstGeom>
        </p:spPr>
      </p:pic>
      <p:sp>
        <p:nvSpPr>
          <p:cNvPr id="5" name="Étoile : 5 branches 4">
            <a:extLst>
              <a:ext uri="{FF2B5EF4-FFF2-40B4-BE49-F238E27FC236}">
                <a16:creationId xmlns:a16="http://schemas.microsoft.com/office/drawing/2014/main" id="{DF6000A1-09B9-C92A-426A-618A28345B7C}"/>
              </a:ext>
            </a:extLst>
          </p:cNvPr>
          <p:cNvSpPr/>
          <p:nvPr/>
        </p:nvSpPr>
        <p:spPr>
          <a:xfrm>
            <a:off x="7135586" y="146958"/>
            <a:ext cx="1414054" cy="1219199"/>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 coins arrondis 7">
            <a:extLst>
              <a:ext uri="{FF2B5EF4-FFF2-40B4-BE49-F238E27FC236}">
                <a16:creationId xmlns:a16="http://schemas.microsoft.com/office/drawing/2014/main" id="{9978D821-B38D-4C60-C835-38CCDD836CA1}"/>
              </a:ext>
            </a:extLst>
          </p:cNvPr>
          <p:cNvSpPr/>
          <p:nvPr/>
        </p:nvSpPr>
        <p:spPr>
          <a:xfrm>
            <a:off x="620486" y="1366157"/>
            <a:ext cx="6515100" cy="3888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Quels sont des causes possibles?</a:t>
            </a:r>
          </a:p>
          <a:p>
            <a:pPr marL="342900" indent="-342900" algn="ctr">
              <a:buFont typeface="Arial" panose="020B0604020202020204" pitchFamily="34" charset="0"/>
              <a:buChar char="•"/>
            </a:pPr>
            <a:endParaRPr lang="fr-CA" sz="2000" dirty="0"/>
          </a:p>
          <a:p>
            <a:pPr marL="285750" indent="-285750">
              <a:buFont typeface="Arial" panose="020B0604020202020204" pitchFamily="34" charset="0"/>
              <a:buChar char="•"/>
            </a:pPr>
            <a:r>
              <a:rPr lang="fr-FR" sz="2000" dirty="0"/>
              <a:t>Le vieillissement</a:t>
            </a:r>
          </a:p>
          <a:p>
            <a:pPr marL="285750" indent="-285750">
              <a:buFont typeface="Arial" panose="020B0604020202020204" pitchFamily="34" charset="0"/>
              <a:buChar char="•"/>
            </a:pPr>
            <a:r>
              <a:rPr lang="fr-FR" sz="2000" dirty="0"/>
              <a:t>L’obésité</a:t>
            </a:r>
          </a:p>
          <a:p>
            <a:pPr marL="285750" indent="-285750">
              <a:buFont typeface="Arial" panose="020B0604020202020204" pitchFamily="34" charset="0"/>
              <a:buChar char="•"/>
            </a:pPr>
            <a:r>
              <a:rPr lang="fr-FR" sz="2000" dirty="0"/>
              <a:t>Les mouvements répétitifs</a:t>
            </a:r>
          </a:p>
          <a:p>
            <a:pPr marL="285750" indent="-285750">
              <a:buFont typeface="Arial" panose="020B0604020202020204" pitchFamily="34" charset="0"/>
              <a:buChar char="•"/>
            </a:pPr>
            <a:r>
              <a:rPr lang="fr-FR" sz="2000" dirty="0"/>
              <a:t>Conséquente à des traumas articulaires</a:t>
            </a:r>
          </a:p>
        </p:txBody>
      </p:sp>
    </p:spTree>
    <p:extLst>
      <p:ext uri="{BB962C8B-B14F-4D97-AF65-F5344CB8AC3E}">
        <p14:creationId xmlns:p14="http://schemas.microsoft.com/office/powerpoint/2010/main" val="33053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nodeType="with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 calcmode="lin" valueType="num">
                                      <p:cBhvr>
                                        <p:cTn id="5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57" dur="10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barn(inVertical)">
                                      <p:cBhvr>
                                        <p:cTn id="62" dur="500"/>
                                        <p:tgtEl>
                                          <p:spTgt spid="8">
                                            <p:txEl>
                                              <p:pRg st="2" end="2"/>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animEffect transition="in" filter="barn(inVertical)">
                                      <p:cBhvr>
                                        <p:cTn id="65" dur="500"/>
                                        <p:tgtEl>
                                          <p:spTgt spid="8">
                                            <p:txEl>
                                              <p:pRg st="3" end="3"/>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8">
                                            <p:txEl>
                                              <p:pRg st="4" end="4"/>
                                            </p:txEl>
                                          </p:spTgt>
                                        </p:tgtEl>
                                        <p:attrNameLst>
                                          <p:attrName>style.visibility</p:attrName>
                                        </p:attrNameLst>
                                      </p:cBhvr>
                                      <p:to>
                                        <p:strVal val="visible"/>
                                      </p:to>
                                    </p:set>
                                    <p:animEffect transition="in" filter="barn(inVertical)">
                                      <p:cBhvr>
                                        <p:cTn id="68" dur="500"/>
                                        <p:tgtEl>
                                          <p:spTgt spid="8">
                                            <p:txEl>
                                              <p:pRg st="4" end="4"/>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8">
                                            <p:txEl>
                                              <p:pRg st="5" end="5"/>
                                            </p:txEl>
                                          </p:spTgt>
                                        </p:tgtEl>
                                        <p:attrNameLst>
                                          <p:attrName>style.visibility</p:attrName>
                                        </p:attrNameLst>
                                      </p:cBhvr>
                                      <p:to>
                                        <p:strVal val="visible"/>
                                      </p:to>
                                    </p:set>
                                    <p:animEffect transition="in" filter="barn(inVertical)">
                                      <p:cBhvr>
                                        <p:cTn id="7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483243"/>
          </a:xfrm>
        </p:spPr>
        <p:txBody>
          <a:bodyPr>
            <a:normAutofit/>
          </a:bodyPr>
          <a:lstStyle/>
          <a:p>
            <a:r>
              <a:rPr lang="fr-CA" sz="2800" dirty="0"/>
              <a:t>Arthrose</a:t>
            </a:r>
          </a:p>
          <a:p>
            <a:pPr marL="548640" lvl="2" indent="0">
              <a:buNone/>
            </a:pPr>
            <a:endParaRPr lang="fr-CA" sz="24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600"/>
            <a:ext cx="3200400" cy="3581400"/>
          </a:xfrm>
        </p:spPr>
        <p:txBody>
          <a:bodyPr>
            <a:normAutofit/>
          </a:bodyPr>
          <a:lstStyle/>
          <a:p>
            <a:pPr marL="342900" indent="-342900">
              <a:buFont typeface="Arial" panose="020B0604020202020204" pitchFamily="34" charset="0"/>
              <a:buChar char="•"/>
            </a:pPr>
            <a:r>
              <a:rPr lang="fr-CA" sz="2400" dirty="0"/>
              <a:t>Polyarthrite rhumatoïde</a:t>
            </a:r>
          </a:p>
          <a:p>
            <a:pPr marL="342900" indent="-342900">
              <a:buFont typeface="Arial" panose="020B0604020202020204" pitchFamily="34" charset="0"/>
              <a:buChar char="•"/>
            </a:pPr>
            <a:r>
              <a:rPr lang="fr-CA" sz="2400" b="1" dirty="0"/>
              <a:t>L’arthrose</a:t>
            </a:r>
          </a:p>
          <a:p>
            <a:pPr marL="342900" indent="-342900">
              <a:buFont typeface="Arial" panose="020B0604020202020204" pitchFamily="34" charset="0"/>
              <a:buChar char="•"/>
            </a:pPr>
            <a:r>
              <a:rPr lang="fr-CA" sz="2400" dirty="0"/>
              <a:t>L’arthrite goutteuse</a:t>
            </a:r>
          </a:p>
        </p:txBody>
      </p:sp>
      <p:graphicFrame>
        <p:nvGraphicFramePr>
          <p:cNvPr id="7" name="Tableau 6">
            <a:extLst>
              <a:ext uri="{FF2B5EF4-FFF2-40B4-BE49-F238E27FC236}">
                <a16:creationId xmlns:a16="http://schemas.microsoft.com/office/drawing/2014/main" id="{55447BF8-0BF9-4758-94FD-7A1AAFEC91A0}"/>
              </a:ext>
            </a:extLst>
          </p:cNvPr>
          <p:cNvGraphicFramePr>
            <a:graphicFrameLocks noGrp="1"/>
          </p:cNvGraphicFramePr>
          <p:nvPr>
            <p:extLst>
              <p:ext uri="{D42A27DB-BD31-4B8C-83A1-F6EECF244321}">
                <p14:modId xmlns:p14="http://schemas.microsoft.com/office/powerpoint/2010/main" val="1432405161"/>
              </p:ext>
            </p:extLst>
          </p:nvPr>
        </p:nvGraphicFramePr>
        <p:xfrm>
          <a:off x="196358" y="1242060"/>
          <a:ext cx="7995380" cy="4012846"/>
        </p:xfrm>
        <a:graphic>
          <a:graphicData uri="http://schemas.openxmlformats.org/drawingml/2006/table">
            <a:tbl>
              <a:tblPr firstRow="1" bandRow="1">
                <a:tableStyleId>{5C22544A-7EE6-4342-B048-85BDC9FD1C3A}</a:tableStyleId>
              </a:tblPr>
              <a:tblGrid>
                <a:gridCol w="3997690">
                  <a:extLst>
                    <a:ext uri="{9D8B030D-6E8A-4147-A177-3AD203B41FA5}">
                      <a16:colId xmlns:a16="http://schemas.microsoft.com/office/drawing/2014/main" val="3656886150"/>
                    </a:ext>
                  </a:extLst>
                </a:gridCol>
                <a:gridCol w="3997690">
                  <a:extLst>
                    <a:ext uri="{9D8B030D-6E8A-4147-A177-3AD203B41FA5}">
                      <a16:colId xmlns:a16="http://schemas.microsoft.com/office/drawing/2014/main" val="398789362"/>
                    </a:ext>
                  </a:extLst>
                </a:gridCol>
              </a:tblGrid>
              <a:tr h="637068">
                <a:tc>
                  <a:txBody>
                    <a:bodyPr/>
                    <a:lstStyle/>
                    <a:p>
                      <a:pPr algn="ctr"/>
                      <a:r>
                        <a:rPr lang="fr-CA" sz="2400" dirty="0"/>
                        <a:t>Manifestations cliniques</a:t>
                      </a:r>
                    </a:p>
                  </a:txBody>
                  <a:tcPr/>
                </a:tc>
                <a:tc>
                  <a:txBody>
                    <a:bodyPr/>
                    <a:lstStyle/>
                    <a:p>
                      <a:pPr algn="ctr"/>
                      <a:r>
                        <a:rPr lang="fr-CA" sz="2400" dirty="0"/>
                        <a:t>Explications</a:t>
                      </a:r>
                    </a:p>
                  </a:txBody>
                  <a:tcPr/>
                </a:tc>
                <a:extLst>
                  <a:ext uri="{0D108BD9-81ED-4DB2-BD59-A6C34878D82A}">
                    <a16:rowId xmlns:a16="http://schemas.microsoft.com/office/drawing/2014/main" val="1394610245"/>
                  </a:ext>
                </a:extLst>
              </a:tr>
              <a:tr h="1128608">
                <a:tc>
                  <a:txBody>
                    <a:bodyPr/>
                    <a:lstStyle/>
                    <a:p>
                      <a:r>
                        <a:rPr lang="fr-CA" sz="2000" dirty="0"/>
                        <a:t>Douleur variable amplifiée avec les activités et diminuée avec le repos</a:t>
                      </a:r>
                    </a:p>
                  </a:txBody>
                  <a:tcPr/>
                </a:tc>
                <a:tc>
                  <a:txBody>
                    <a:bodyPr/>
                    <a:lstStyle/>
                    <a:p>
                      <a:r>
                        <a:rPr lang="fr-CA" dirty="0"/>
                        <a:t>Utilisation de l’articulation</a:t>
                      </a:r>
                    </a:p>
                  </a:txBody>
                  <a:tcPr/>
                </a:tc>
                <a:extLst>
                  <a:ext uri="{0D108BD9-81ED-4DB2-BD59-A6C34878D82A}">
                    <a16:rowId xmlns:a16="http://schemas.microsoft.com/office/drawing/2014/main" val="1092694969"/>
                  </a:ext>
                </a:extLst>
              </a:tr>
              <a:tr h="552126">
                <a:tc>
                  <a:txBody>
                    <a:bodyPr/>
                    <a:lstStyle/>
                    <a:p>
                      <a:r>
                        <a:rPr lang="fr-CA" sz="2000" b="1" dirty="0"/>
                        <a:t>Déformation de l’articulation</a:t>
                      </a:r>
                    </a:p>
                  </a:txBody>
                  <a:tcPr/>
                </a:tc>
                <a:tc>
                  <a:txBody>
                    <a:bodyPr/>
                    <a:lstStyle/>
                    <a:p>
                      <a:r>
                        <a:rPr lang="fr-CA" dirty="0"/>
                        <a:t>Présence d’ostéophytes</a:t>
                      </a:r>
                    </a:p>
                  </a:txBody>
                  <a:tcPr/>
                </a:tc>
                <a:extLst>
                  <a:ext uri="{0D108BD9-81ED-4DB2-BD59-A6C34878D82A}">
                    <a16:rowId xmlns:a16="http://schemas.microsoft.com/office/drawing/2014/main" val="2197977659"/>
                  </a:ext>
                </a:extLst>
              </a:tr>
              <a:tr h="976839">
                <a:tc>
                  <a:txBody>
                    <a:bodyPr/>
                    <a:lstStyle/>
                    <a:p>
                      <a:r>
                        <a:rPr lang="fr-CA" sz="2000" b="1" dirty="0"/>
                        <a:t>Crépitations au cours du mouvement articulaire</a:t>
                      </a:r>
                    </a:p>
                  </a:txBody>
                  <a:tcPr/>
                </a:tc>
                <a:tc>
                  <a:txBody>
                    <a:bodyPr/>
                    <a:lstStyle/>
                    <a:p>
                      <a:r>
                        <a:rPr lang="fr-CA" dirty="0"/>
                        <a:t>Frottements des ostéophytes</a:t>
                      </a:r>
                    </a:p>
                  </a:txBody>
                  <a:tcPr/>
                </a:tc>
                <a:extLst>
                  <a:ext uri="{0D108BD9-81ED-4DB2-BD59-A6C34878D82A}">
                    <a16:rowId xmlns:a16="http://schemas.microsoft.com/office/drawing/2014/main" val="2854341924"/>
                  </a:ext>
                </a:extLst>
              </a:tr>
              <a:tr h="718205">
                <a:tc>
                  <a:txBody>
                    <a:bodyPr/>
                    <a:lstStyle/>
                    <a:p>
                      <a:r>
                        <a:rPr lang="fr-CA" sz="2000" dirty="0"/>
                        <a:t>Raideur articulaire</a:t>
                      </a:r>
                    </a:p>
                  </a:txBody>
                  <a:tcPr/>
                </a:tc>
                <a:tc>
                  <a:txBody>
                    <a:bodyPr/>
                    <a:lstStyle/>
                    <a:p>
                      <a:r>
                        <a:rPr lang="fr-CA" dirty="0"/>
                        <a:t>S’il y a une inflammation de l’articulation</a:t>
                      </a:r>
                    </a:p>
                  </a:txBody>
                  <a:tcPr/>
                </a:tc>
                <a:extLst>
                  <a:ext uri="{0D108BD9-81ED-4DB2-BD59-A6C34878D82A}">
                    <a16:rowId xmlns:a16="http://schemas.microsoft.com/office/drawing/2014/main" val="1447756191"/>
                  </a:ext>
                </a:extLst>
              </a:tr>
            </a:tbl>
          </a:graphicData>
        </a:graphic>
      </p:graphicFrame>
      <p:sp>
        <p:nvSpPr>
          <p:cNvPr id="8" name="ZoneTexte 7">
            <a:extLst>
              <a:ext uri="{FF2B5EF4-FFF2-40B4-BE49-F238E27FC236}">
                <a16:creationId xmlns:a16="http://schemas.microsoft.com/office/drawing/2014/main" id="{5E9CBFB1-C343-4FDA-8C14-FA93E46C89BD}"/>
              </a:ext>
            </a:extLst>
          </p:cNvPr>
          <p:cNvSpPr txBox="1"/>
          <p:nvPr/>
        </p:nvSpPr>
        <p:spPr>
          <a:xfrm>
            <a:off x="1643605" y="6204030"/>
            <a:ext cx="4583575" cy="369332"/>
          </a:xfrm>
          <a:prstGeom prst="rect">
            <a:avLst/>
          </a:prstGeom>
          <a:noFill/>
        </p:spPr>
        <p:txBody>
          <a:bodyPr wrap="square" rtlCol="0">
            <a:spAutoFit/>
          </a:bodyPr>
          <a:lstStyle/>
          <a:p>
            <a:r>
              <a:rPr lang="fr-CA" dirty="0" err="1"/>
              <a:t>Cemeq</a:t>
            </a:r>
            <a:r>
              <a:rPr lang="fr-CA" dirty="0"/>
              <a:t> p.107</a:t>
            </a:r>
          </a:p>
        </p:txBody>
      </p:sp>
      <p:sp>
        <p:nvSpPr>
          <p:cNvPr id="5" name="Étoile : 5 branches 4">
            <a:extLst>
              <a:ext uri="{FF2B5EF4-FFF2-40B4-BE49-F238E27FC236}">
                <a16:creationId xmlns:a16="http://schemas.microsoft.com/office/drawing/2014/main" id="{ED6C64AB-8244-F4A9-A00D-EE74518DA38A}"/>
              </a:ext>
            </a:extLst>
          </p:cNvPr>
          <p:cNvSpPr/>
          <p:nvPr/>
        </p:nvSpPr>
        <p:spPr>
          <a:xfrm>
            <a:off x="7135586" y="146958"/>
            <a:ext cx="1414054" cy="1219199"/>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 coins arrondis 5">
            <a:extLst>
              <a:ext uri="{FF2B5EF4-FFF2-40B4-BE49-F238E27FC236}">
                <a16:creationId xmlns:a16="http://schemas.microsoft.com/office/drawing/2014/main" id="{6493441E-475B-C017-A6AB-7E8BADBEFFEB}"/>
              </a:ext>
            </a:extLst>
          </p:cNvPr>
          <p:cNvSpPr/>
          <p:nvPr/>
        </p:nvSpPr>
        <p:spPr>
          <a:xfrm>
            <a:off x="620486" y="1366157"/>
            <a:ext cx="6515100" cy="3888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Quels sont des soins qui pourrait être fait?</a:t>
            </a:r>
          </a:p>
          <a:p>
            <a:pPr marL="342900" indent="-342900" algn="ctr">
              <a:buFont typeface="Arial" panose="020B0604020202020204" pitchFamily="34" charset="0"/>
              <a:buChar char="•"/>
            </a:pPr>
            <a:endParaRPr lang="fr-CA" sz="2400" dirty="0"/>
          </a:p>
          <a:p>
            <a:pPr marL="285750" indent="-285750">
              <a:buFont typeface="Arial" panose="020B0604020202020204" pitchFamily="34" charset="0"/>
              <a:buChar char="•"/>
            </a:pPr>
            <a:r>
              <a:rPr lang="fr-CA" sz="2400" dirty="0"/>
              <a:t>Encourager la personne à effectuer des exercices adaptés </a:t>
            </a:r>
          </a:p>
          <a:p>
            <a:pPr marL="285750" indent="-285750">
              <a:buFont typeface="Arial" panose="020B0604020202020204" pitchFamily="34" charset="0"/>
              <a:buChar char="•"/>
            </a:pPr>
            <a:r>
              <a:rPr lang="fr-CA" sz="2400" dirty="0"/>
              <a:t>Sensibiliser à un poids santé</a:t>
            </a:r>
          </a:p>
          <a:p>
            <a:pPr marL="285750" indent="-285750">
              <a:buFont typeface="Arial" panose="020B0604020202020204" pitchFamily="34" charset="0"/>
              <a:buChar char="•"/>
            </a:pPr>
            <a:r>
              <a:rPr lang="fr-CA" sz="2400" dirty="0"/>
              <a:t>Éviter les mouvements brusques</a:t>
            </a:r>
          </a:p>
        </p:txBody>
      </p:sp>
    </p:spTree>
    <p:extLst>
      <p:ext uri="{BB962C8B-B14F-4D97-AF65-F5344CB8AC3E}">
        <p14:creationId xmlns:p14="http://schemas.microsoft.com/office/powerpoint/2010/main" val="4228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par>
                                <p:cTn id="41" presetID="31" presetClass="entr" presetSubtype="0" fill="hold"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p:cTn id="4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barn(inVertical)">
                                      <p:cBhvr>
                                        <p:cTn id="51" dur="500"/>
                                        <p:tgtEl>
                                          <p:spTgt spid="6">
                                            <p:txEl>
                                              <p:pRg st="2" end="2"/>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barn(inVertical)">
                                      <p:cBhvr>
                                        <p:cTn id="54" dur="500"/>
                                        <p:tgtEl>
                                          <p:spTgt spid="6">
                                            <p:txEl>
                                              <p:pRg st="3" end="3"/>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barn(inVertical)">
                                      <p:cBhvr>
                                        <p:cTn id="5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1328195"/>
          </a:xfrm>
        </p:spPr>
        <p:txBody>
          <a:bodyPr>
            <a:normAutofit/>
          </a:bodyPr>
          <a:lstStyle/>
          <a:p>
            <a:r>
              <a:rPr lang="fr-CA" sz="2800" b="1" dirty="0"/>
              <a:t>Arthrite goutteuse</a:t>
            </a:r>
          </a:p>
          <a:p>
            <a:pPr lvl="1"/>
            <a:r>
              <a:rPr lang="fr-CA" sz="2600" dirty="0"/>
              <a:t>Inflammation des articulations causées par des dépôts d’acide urique.</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a:bodyPr>
          <a:lstStyle/>
          <a:p>
            <a:pPr marL="342900" indent="-342900">
              <a:buFont typeface="Arial" panose="020B0604020202020204" pitchFamily="34" charset="0"/>
              <a:buChar char="•"/>
            </a:pPr>
            <a:r>
              <a:rPr lang="fr-CA" sz="2400" dirty="0"/>
              <a:t>Polyarthrite rhumatoïde</a:t>
            </a:r>
          </a:p>
          <a:p>
            <a:pPr marL="342900" indent="-342900">
              <a:buFont typeface="Arial" panose="020B0604020202020204" pitchFamily="34" charset="0"/>
              <a:buChar char="•"/>
            </a:pPr>
            <a:r>
              <a:rPr lang="fr-CA" sz="2400" dirty="0"/>
              <a:t>L’arthrose</a:t>
            </a:r>
          </a:p>
          <a:p>
            <a:pPr marL="342900" indent="-342900">
              <a:buFont typeface="Arial" panose="020B0604020202020204" pitchFamily="34" charset="0"/>
              <a:buChar char="•"/>
            </a:pPr>
            <a:r>
              <a:rPr lang="fr-CA" sz="2400" b="1" dirty="0"/>
              <a:t>L’arthrite goutteuse</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r>
              <a:rPr lang="fr-CA" sz="2400" dirty="0" err="1"/>
              <a:t>Cemeq</a:t>
            </a:r>
            <a:r>
              <a:rPr lang="fr-CA" sz="2400" dirty="0"/>
              <a:t> p. 108</a:t>
            </a:r>
          </a:p>
        </p:txBody>
      </p:sp>
      <p:pic>
        <p:nvPicPr>
          <p:cNvPr id="7" name="Image 6">
            <a:extLst>
              <a:ext uri="{FF2B5EF4-FFF2-40B4-BE49-F238E27FC236}">
                <a16:creationId xmlns:a16="http://schemas.microsoft.com/office/drawing/2014/main" id="{E7B9EF19-F02E-499E-A865-3B427FD65D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90906" y="2511706"/>
            <a:ext cx="5959704" cy="3352333"/>
          </a:xfrm>
          <a:prstGeom prst="rect">
            <a:avLst/>
          </a:prstGeom>
        </p:spPr>
      </p:pic>
      <p:sp>
        <p:nvSpPr>
          <p:cNvPr id="8" name="Rectangle : coins arrondis 7">
            <a:extLst>
              <a:ext uri="{FF2B5EF4-FFF2-40B4-BE49-F238E27FC236}">
                <a16:creationId xmlns:a16="http://schemas.microsoft.com/office/drawing/2014/main" id="{A41E15AA-E940-58D5-475D-B2567892D04F}"/>
              </a:ext>
            </a:extLst>
          </p:cNvPr>
          <p:cNvSpPr/>
          <p:nvPr/>
        </p:nvSpPr>
        <p:spPr>
          <a:xfrm>
            <a:off x="620486" y="1366157"/>
            <a:ext cx="6515100" cy="3888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Qu’est-ce que de l’acide urique?</a:t>
            </a:r>
          </a:p>
          <a:p>
            <a:pPr marL="342900" indent="-342900" algn="ctr">
              <a:buFont typeface="Arial" panose="020B0604020202020204" pitchFamily="34" charset="0"/>
              <a:buChar char="•"/>
            </a:pPr>
            <a:endParaRPr lang="fr-CA" sz="2400" dirty="0"/>
          </a:p>
          <a:p>
            <a:pPr marL="285750" indent="-285750">
              <a:buFont typeface="Arial" panose="020B0604020202020204" pitchFamily="34" charset="0"/>
              <a:buChar char="•"/>
            </a:pPr>
            <a:r>
              <a:rPr lang="fr-FR" sz="2400" dirty="0"/>
              <a:t>L'acide urique est un produit de déchet normalement éliminé par l'organisme. Il provient de la dégradation de cellules mortes mais également de la digestion de certains aliments. (Purines) Une augmentation du taux sanguin d'acide urique peut provoquer une goutte</a:t>
            </a:r>
            <a:endParaRPr lang="fr-CA" sz="2400" dirty="0"/>
          </a:p>
        </p:txBody>
      </p:sp>
      <p:sp>
        <p:nvSpPr>
          <p:cNvPr id="9" name="Étoile : 5 branches 8">
            <a:extLst>
              <a:ext uri="{FF2B5EF4-FFF2-40B4-BE49-F238E27FC236}">
                <a16:creationId xmlns:a16="http://schemas.microsoft.com/office/drawing/2014/main" id="{8AE44E68-DCDF-684F-6586-A003D30036ED}"/>
              </a:ext>
            </a:extLst>
          </p:cNvPr>
          <p:cNvSpPr/>
          <p:nvPr/>
        </p:nvSpPr>
        <p:spPr>
          <a:xfrm>
            <a:off x="7135586" y="146958"/>
            <a:ext cx="1414054" cy="1219199"/>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05353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calcmode="lin" valueType="num">
                                      <p:cBhvr additive="base">
                                        <p:cTn id="2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6" presetID="31"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fltVal val="0"/>
                                          </p:val>
                                        </p:tav>
                                        <p:tav tm="100000">
                                          <p:val>
                                            <p:strVal val="#ppt_w"/>
                                          </p:val>
                                        </p:tav>
                                      </p:tavLst>
                                    </p:anim>
                                    <p:anim calcmode="lin" valueType="num">
                                      <p:cBhvr>
                                        <p:cTn id="47" dur="1000" fill="hold"/>
                                        <p:tgtEl>
                                          <p:spTgt spid="8"/>
                                        </p:tgtEl>
                                        <p:attrNameLst>
                                          <p:attrName>ppt_h</p:attrName>
                                        </p:attrNameLst>
                                      </p:cBhvr>
                                      <p:tavLst>
                                        <p:tav tm="0">
                                          <p:val>
                                            <p:fltVal val="0"/>
                                          </p:val>
                                        </p:tav>
                                        <p:tav tm="100000">
                                          <p:val>
                                            <p:strVal val="#ppt_h"/>
                                          </p:val>
                                        </p:tav>
                                      </p:tavLst>
                                    </p:anim>
                                    <p:anim calcmode="lin" valueType="num">
                                      <p:cBhvr>
                                        <p:cTn id="48" dur="1000" fill="hold"/>
                                        <p:tgtEl>
                                          <p:spTgt spid="8"/>
                                        </p:tgtEl>
                                        <p:attrNameLst>
                                          <p:attrName>style.rotation</p:attrName>
                                        </p:attrNameLst>
                                      </p:cBhvr>
                                      <p:tavLst>
                                        <p:tav tm="0">
                                          <p:val>
                                            <p:fltVal val="90"/>
                                          </p:val>
                                        </p:tav>
                                        <p:tav tm="100000">
                                          <p:val>
                                            <p:fltVal val="0"/>
                                          </p:val>
                                        </p:tav>
                                      </p:tavLst>
                                    </p:anim>
                                    <p:animEffect transition="in" filter="fade">
                                      <p:cBhvr>
                                        <p:cTn id="49" dur="1000"/>
                                        <p:tgtEl>
                                          <p:spTgt spid="8"/>
                                        </p:tgtEl>
                                      </p:cBhvr>
                                    </p:animEffect>
                                  </p:childTnLst>
                                </p:cTn>
                              </p:par>
                              <p:par>
                                <p:cTn id="50" presetID="31" presetClass="entr" presetSubtype="0" fill="hold" nodeType="with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p:cTn id="5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55" dur="1000"/>
                                        <p:tgtEl>
                                          <p:spTgt spid="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barn(inVertical)">
                                      <p:cBhvr>
                                        <p:cTn id="6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Rhumatisme et arthrite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483243"/>
          </a:xfrm>
        </p:spPr>
        <p:txBody>
          <a:bodyPr>
            <a:normAutofit/>
          </a:bodyPr>
          <a:lstStyle/>
          <a:p>
            <a:r>
              <a:rPr lang="fr-CA" sz="2800" dirty="0"/>
              <a:t>Arthrite goutteuse</a:t>
            </a:r>
          </a:p>
          <a:p>
            <a:pPr marL="548640" lvl="2" indent="0">
              <a:buNone/>
            </a:pPr>
            <a:endParaRPr lang="fr-CA" sz="24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600"/>
            <a:ext cx="3200400" cy="3581400"/>
          </a:xfrm>
        </p:spPr>
        <p:txBody>
          <a:bodyPr>
            <a:normAutofit/>
          </a:bodyPr>
          <a:lstStyle/>
          <a:p>
            <a:pPr marL="342900" indent="-342900">
              <a:buFont typeface="Arial" panose="020B0604020202020204" pitchFamily="34" charset="0"/>
              <a:buChar char="•"/>
            </a:pPr>
            <a:r>
              <a:rPr lang="fr-CA" sz="2400" dirty="0"/>
              <a:t>Polyarthrite rhumatoïde</a:t>
            </a:r>
          </a:p>
          <a:p>
            <a:pPr marL="342900" indent="-342900">
              <a:buFont typeface="Arial" panose="020B0604020202020204" pitchFamily="34" charset="0"/>
              <a:buChar char="•"/>
            </a:pPr>
            <a:r>
              <a:rPr lang="fr-CA" sz="2400" dirty="0"/>
              <a:t>L’arthrose</a:t>
            </a:r>
          </a:p>
          <a:p>
            <a:pPr marL="342900" indent="-342900">
              <a:buFont typeface="Arial" panose="020B0604020202020204" pitchFamily="34" charset="0"/>
              <a:buChar char="•"/>
            </a:pPr>
            <a:r>
              <a:rPr lang="fr-CA" sz="2400" b="1" dirty="0"/>
              <a:t>L’arthrite goutteuse</a:t>
            </a:r>
          </a:p>
        </p:txBody>
      </p:sp>
      <p:graphicFrame>
        <p:nvGraphicFramePr>
          <p:cNvPr id="7" name="Tableau 6">
            <a:extLst>
              <a:ext uri="{FF2B5EF4-FFF2-40B4-BE49-F238E27FC236}">
                <a16:creationId xmlns:a16="http://schemas.microsoft.com/office/drawing/2014/main" id="{55447BF8-0BF9-4758-94FD-7A1AAFEC91A0}"/>
              </a:ext>
            </a:extLst>
          </p:cNvPr>
          <p:cNvGraphicFramePr>
            <a:graphicFrameLocks noGrp="1"/>
          </p:cNvGraphicFramePr>
          <p:nvPr>
            <p:extLst>
              <p:ext uri="{D42A27DB-BD31-4B8C-83A1-F6EECF244321}">
                <p14:modId xmlns:p14="http://schemas.microsoft.com/office/powerpoint/2010/main" val="2943239640"/>
              </p:ext>
            </p:extLst>
          </p:nvPr>
        </p:nvGraphicFramePr>
        <p:xfrm>
          <a:off x="196358" y="1242060"/>
          <a:ext cx="7995380" cy="3838947"/>
        </p:xfrm>
        <a:graphic>
          <a:graphicData uri="http://schemas.openxmlformats.org/drawingml/2006/table">
            <a:tbl>
              <a:tblPr firstRow="1" bandRow="1">
                <a:tableStyleId>{5C22544A-7EE6-4342-B048-85BDC9FD1C3A}</a:tableStyleId>
              </a:tblPr>
              <a:tblGrid>
                <a:gridCol w="3997690">
                  <a:extLst>
                    <a:ext uri="{9D8B030D-6E8A-4147-A177-3AD203B41FA5}">
                      <a16:colId xmlns:a16="http://schemas.microsoft.com/office/drawing/2014/main" val="3656886150"/>
                    </a:ext>
                  </a:extLst>
                </a:gridCol>
                <a:gridCol w="3997690">
                  <a:extLst>
                    <a:ext uri="{9D8B030D-6E8A-4147-A177-3AD203B41FA5}">
                      <a16:colId xmlns:a16="http://schemas.microsoft.com/office/drawing/2014/main" val="398789362"/>
                    </a:ext>
                  </a:extLst>
                </a:gridCol>
              </a:tblGrid>
              <a:tr h="637068">
                <a:tc>
                  <a:txBody>
                    <a:bodyPr/>
                    <a:lstStyle/>
                    <a:p>
                      <a:pPr algn="ctr"/>
                      <a:r>
                        <a:rPr lang="fr-CA" sz="2400" dirty="0"/>
                        <a:t>Manifestations cliniques</a:t>
                      </a:r>
                    </a:p>
                  </a:txBody>
                  <a:tcPr/>
                </a:tc>
                <a:tc>
                  <a:txBody>
                    <a:bodyPr/>
                    <a:lstStyle/>
                    <a:p>
                      <a:pPr algn="ctr"/>
                      <a:r>
                        <a:rPr lang="fr-CA" sz="2400" dirty="0"/>
                        <a:t>Explications</a:t>
                      </a:r>
                    </a:p>
                  </a:txBody>
                  <a:tcPr/>
                </a:tc>
                <a:extLst>
                  <a:ext uri="{0D108BD9-81ED-4DB2-BD59-A6C34878D82A}">
                    <a16:rowId xmlns:a16="http://schemas.microsoft.com/office/drawing/2014/main" val="1394610245"/>
                  </a:ext>
                </a:extLst>
              </a:tr>
              <a:tr h="1128608">
                <a:tc>
                  <a:txBody>
                    <a:bodyPr/>
                    <a:lstStyle/>
                    <a:p>
                      <a:r>
                        <a:rPr lang="fr-CA" sz="2000" b="1" dirty="0"/>
                        <a:t>Douleur intense la nuit</a:t>
                      </a:r>
                    </a:p>
                    <a:p>
                      <a:endParaRPr lang="fr-CA"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2000" b="1" dirty="0"/>
                        <a:t>Œdème et rougeur dans l’articulation et les tissus voisins</a:t>
                      </a:r>
                    </a:p>
                    <a:p>
                      <a:endParaRPr lang="fr-CA" sz="2000" b="1" dirty="0"/>
                    </a:p>
                    <a:p>
                      <a:r>
                        <a:rPr lang="fr-CA" sz="2000" b="0" dirty="0"/>
                        <a:t>Hyperthermie le soir</a:t>
                      </a:r>
                    </a:p>
                  </a:txBody>
                  <a:tcPr/>
                </a:tc>
                <a:tc>
                  <a:txBody>
                    <a:bodyPr/>
                    <a:lstStyle/>
                    <a:p>
                      <a:r>
                        <a:rPr lang="fr-CA" dirty="0"/>
                        <a:t>Causée par la réaction inflammatoire</a:t>
                      </a:r>
                    </a:p>
                  </a:txBody>
                  <a:tcPr/>
                </a:tc>
                <a:extLst>
                  <a:ext uri="{0D108BD9-81ED-4DB2-BD59-A6C34878D82A}">
                    <a16:rowId xmlns:a16="http://schemas.microsoft.com/office/drawing/2014/main" val="1092694969"/>
                  </a:ext>
                </a:extLst>
              </a:tr>
              <a:tr h="976839">
                <a:tc>
                  <a:txBody>
                    <a:bodyPr/>
                    <a:lstStyle/>
                    <a:p>
                      <a:r>
                        <a:rPr lang="fr-CA" sz="2000" b="0" dirty="0"/>
                        <a:t>Mouvements limités pouvant aller jusqu’à l’impotence fonctionnelle</a:t>
                      </a:r>
                    </a:p>
                  </a:txBody>
                  <a:tcPr/>
                </a:tc>
                <a:tc>
                  <a:txBody>
                    <a:bodyPr/>
                    <a:lstStyle/>
                    <a:p>
                      <a:r>
                        <a:rPr lang="fr-CA" dirty="0"/>
                        <a:t>Causés par la douleur et l’enflure de l’articulation</a:t>
                      </a:r>
                    </a:p>
                  </a:txBody>
                  <a:tcPr/>
                </a:tc>
                <a:extLst>
                  <a:ext uri="{0D108BD9-81ED-4DB2-BD59-A6C34878D82A}">
                    <a16:rowId xmlns:a16="http://schemas.microsoft.com/office/drawing/2014/main" val="2854341924"/>
                  </a:ext>
                </a:extLst>
              </a:tr>
            </a:tbl>
          </a:graphicData>
        </a:graphic>
      </p:graphicFrame>
      <p:sp>
        <p:nvSpPr>
          <p:cNvPr id="8" name="ZoneTexte 7">
            <a:extLst>
              <a:ext uri="{FF2B5EF4-FFF2-40B4-BE49-F238E27FC236}">
                <a16:creationId xmlns:a16="http://schemas.microsoft.com/office/drawing/2014/main" id="{5E9CBFB1-C343-4FDA-8C14-FA93E46C89BD}"/>
              </a:ext>
            </a:extLst>
          </p:cNvPr>
          <p:cNvSpPr txBox="1"/>
          <p:nvPr/>
        </p:nvSpPr>
        <p:spPr>
          <a:xfrm>
            <a:off x="1643605" y="6204030"/>
            <a:ext cx="4583575" cy="369332"/>
          </a:xfrm>
          <a:prstGeom prst="rect">
            <a:avLst/>
          </a:prstGeom>
          <a:noFill/>
        </p:spPr>
        <p:txBody>
          <a:bodyPr wrap="square" rtlCol="0">
            <a:spAutoFit/>
          </a:bodyPr>
          <a:lstStyle/>
          <a:p>
            <a:r>
              <a:rPr lang="fr-CA" dirty="0" err="1"/>
              <a:t>Cemeq</a:t>
            </a:r>
            <a:r>
              <a:rPr lang="fr-CA" dirty="0"/>
              <a:t> p.108</a:t>
            </a:r>
          </a:p>
        </p:txBody>
      </p:sp>
      <p:sp>
        <p:nvSpPr>
          <p:cNvPr id="9" name="Rectangle : coins arrondis 8">
            <a:extLst>
              <a:ext uri="{FF2B5EF4-FFF2-40B4-BE49-F238E27FC236}">
                <a16:creationId xmlns:a16="http://schemas.microsoft.com/office/drawing/2014/main" id="{DDEA068E-C35C-66D1-2044-765D7247862F}"/>
              </a:ext>
            </a:extLst>
          </p:cNvPr>
          <p:cNvSpPr/>
          <p:nvPr/>
        </p:nvSpPr>
        <p:spPr>
          <a:xfrm>
            <a:off x="620486" y="1366157"/>
            <a:ext cx="6515100" cy="3888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t>Quels sont des soins que je peux faire?</a:t>
            </a:r>
          </a:p>
          <a:p>
            <a:pPr marL="342900" indent="-342900" algn="ctr">
              <a:buFont typeface="Arial" panose="020B0604020202020204" pitchFamily="34" charset="0"/>
              <a:buChar char="•"/>
            </a:pPr>
            <a:endParaRPr lang="fr-CA" sz="2400" dirty="0"/>
          </a:p>
          <a:p>
            <a:pPr marL="285750" indent="-285750">
              <a:buFont typeface="Arial" panose="020B0604020202020204" pitchFamily="34" charset="0"/>
              <a:buChar char="•"/>
            </a:pPr>
            <a:r>
              <a:rPr lang="fr-FR" sz="2400" dirty="0"/>
              <a:t>Éviter les fritures, les épices les pâtisseries et l’alcool car ils provoquent des crises de douleur</a:t>
            </a:r>
          </a:p>
          <a:p>
            <a:pPr marL="285750" indent="-285750">
              <a:buFont typeface="Arial" panose="020B0604020202020204" pitchFamily="34" charset="0"/>
              <a:buChar char="•"/>
            </a:pPr>
            <a:r>
              <a:rPr lang="fr-FR" sz="2400" dirty="0"/>
              <a:t>Favoriser le repos pour soulager la douleur </a:t>
            </a:r>
          </a:p>
          <a:p>
            <a:pPr marL="285750" indent="-285750">
              <a:buFont typeface="Arial" panose="020B0604020202020204" pitchFamily="34" charset="0"/>
              <a:buChar char="•"/>
            </a:pPr>
            <a:r>
              <a:rPr lang="fr-FR" sz="2400" dirty="0"/>
              <a:t>Administrer les médicaments </a:t>
            </a:r>
            <a:endParaRPr lang="fr-CA" sz="2400" dirty="0"/>
          </a:p>
        </p:txBody>
      </p:sp>
      <p:sp>
        <p:nvSpPr>
          <p:cNvPr id="10" name="Étoile : 5 branches 9">
            <a:extLst>
              <a:ext uri="{FF2B5EF4-FFF2-40B4-BE49-F238E27FC236}">
                <a16:creationId xmlns:a16="http://schemas.microsoft.com/office/drawing/2014/main" id="{E2A5D900-2F6F-06C2-1C1A-DC7BEDF9FA3B}"/>
              </a:ext>
            </a:extLst>
          </p:cNvPr>
          <p:cNvSpPr/>
          <p:nvPr/>
        </p:nvSpPr>
        <p:spPr>
          <a:xfrm>
            <a:off x="7135586" y="146958"/>
            <a:ext cx="1414054" cy="1219199"/>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3822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par>
                                <p:cTn id="40" presetID="31" presetClass="entr" presetSubtype="0" fill="hold"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p:cTn id="42"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barn(inVertical)">
                                      <p:cBhvr>
                                        <p:cTn id="50" dur="500"/>
                                        <p:tgtEl>
                                          <p:spTgt spid="9">
                                            <p:txEl>
                                              <p:pRg st="2" end="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animEffect transition="in" filter="barn(inVertical)">
                                      <p:cBhvr>
                                        <p:cTn id="53" dur="500"/>
                                        <p:tgtEl>
                                          <p:spTgt spid="9">
                                            <p:txEl>
                                              <p:pRg st="3" end="3"/>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9">
                                            <p:txEl>
                                              <p:pRg st="4" end="4"/>
                                            </p:txEl>
                                          </p:spTgt>
                                        </p:tgtEl>
                                        <p:attrNameLst>
                                          <p:attrName>style.visibility</p:attrName>
                                        </p:attrNameLst>
                                      </p:cBhvr>
                                      <p:to>
                                        <p:strVal val="visible"/>
                                      </p:to>
                                    </p:set>
                                    <p:animEffect transition="in" filter="barn(inVertical)">
                                      <p:cBhvr>
                                        <p:cTn id="5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Hernie Discale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1328195"/>
          </a:xfrm>
        </p:spPr>
        <p:txBody>
          <a:bodyPr>
            <a:normAutofit/>
          </a:bodyPr>
          <a:lstStyle/>
          <a:p>
            <a:r>
              <a:rPr lang="fr-CA" sz="2800" dirty="0"/>
              <a:t>Déplacement d’une partie d’un disque intervertébral et de son noyau</a:t>
            </a:r>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599"/>
            <a:ext cx="3200400" cy="4299857"/>
          </a:xfrm>
        </p:spPr>
        <p:txBody>
          <a:bodyPr>
            <a:normAutofit lnSpcReduction="10000"/>
          </a:bodyPr>
          <a:lstStyle/>
          <a:p>
            <a:pPr marL="342900" indent="-342900">
              <a:buFont typeface="Arial" panose="020B0604020202020204" pitchFamily="34" charset="0"/>
              <a:buChar char="•"/>
            </a:pPr>
            <a:r>
              <a:rPr lang="fr-CA" sz="2400" dirty="0"/>
              <a:t>Peut se produire dans n’importe quelle partie de la colonne.</a:t>
            </a:r>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endParaRPr lang="fr-CA" sz="2400" dirty="0"/>
          </a:p>
          <a:p>
            <a:pPr marL="342900" indent="-342900">
              <a:buFont typeface="Arial" panose="020B0604020202020204" pitchFamily="34" charset="0"/>
              <a:buChar char="•"/>
            </a:pPr>
            <a:endParaRPr lang="fr-CA" sz="2400" dirty="0"/>
          </a:p>
          <a:p>
            <a:pPr marL="342900" indent="-342900">
              <a:buFont typeface="Arial" panose="020B0604020202020204" pitchFamily="34" charset="0"/>
              <a:buChar char="•"/>
            </a:pPr>
            <a:endParaRPr lang="fr-CA" sz="2400" dirty="0"/>
          </a:p>
          <a:p>
            <a:r>
              <a:rPr lang="fr-CA" sz="2400" dirty="0" err="1"/>
              <a:t>Cemeq</a:t>
            </a:r>
            <a:r>
              <a:rPr lang="fr-CA" sz="2400" dirty="0"/>
              <a:t> p. 109</a:t>
            </a:r>
          </a:p>
        </p:txBody>
      </p:sp>
      <p:pic>
        <p:nvPicPr>
          <p:cNvPr id="7" name="Image 6">
            <a:extLst>
              <a:ext uri="{FF2B5EF4-FFF2-40B4-BE49-F238E27FC236}">
                <a16:creationId xmlns:a16="http://schemas.microsoft.com/office/drawing/2014/main" id="{E7B9EF19-F02E-499E-A865-3B427FD65D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27525" y="2245488"/>
            <a:ext cx="4935321" cy="3701491"/>
          </a:xfrm>
          <a:prstGeom prst="rect">
            <a:avLst/>
          </a:prstGeom>
        </p:spPr>
      </p:pic>
      <p:sp>
        <p:nvSpPr>
          <p:cNvPr id="5" name="Rectangle : coins arrondis 4">
            <a:extLst>
              <a:ext uri="{FF2B5EF4-FFF2-40B4-BE49-F238E27FC236}">
                <a16:creationId xmlns:a16="http://schemas.microsoft.com/office/drawing/2014/main" id="{4C2DBB42-9395-837D-D0CE-D891C919FAA4}"/>
              </a:ext>
            </a:extLst>
          </p:cNvPr>
          <p:cNvSpPr/>
          <p:nvPr/>
        </p:nvSpPr>
        <p:spPr>
          <a:xfrm>
            <a:off x="620486" y="1366157"/>
            <a:ext cx="6515100" cy="3888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Connaissez-vous des facteurs prédisposants?</a:t>
            </a:r>
          </a:p>
          <a:p>
            <a:pPr marL="342900" indent="-342900" algn="ctr">
              <a:buFont typeface="Arial" panose="020B0604020202020204" pitchFamily="34" charset="0"/>
              <a:buChar char="•"/>
            </a:pPr>
            <a:endParaRPr lang="fr-CA" sz="2400" b="1" dirty="0"/>
          </a:p>
          <a:p>
            <a:pPr marL="285750" indent="-285750">
              <a:buFont typeface="Arial" panose="020B0604020202020204" pitchFamily="34" charset="0"/>
              <a:buChar char="•"/>
            </a:pPr>
            <a:r>
              <a:rPr lang="fr-FR" sz="2400" b="1" dirty="0"/>
              <a:t>Obésité</a:t>
            </a:r>
          </a:p>
          <a:p>
            <a:pPr marL="285750" indent="-285750">
              <a:buFont typeface="Arial" panose="020B0604020202020204" pitchFamily="34" charset="0"/>
              <a:buChar char="•"/>
            </a:pPr>
            <a:r>
              <a:rPr lang="fr-FR" sz="2400" dirty="0"/>
              <a:t>Mauvaise posture</a:t>
            </a:r>
          </a:p>
          <a:p>
            <a:pPr marL="285750" indent="-285750">
              <a:buFont typeface="Arial" panose="020B0604020202020204" pitchFamily="34" charset="0"/>
              <a:buChar char="•"/>
            </a:pPr>
            <a:r>
              <a:rPr lang="fr-FR" sz="2400" dirty="0"/>
              <a:t>Relâchement des muscles de soutien</a:t>
            </a:r>
          </a:p>
          <a:p>
            <a:pPr marL="285750" indent="-285750">
              <a:buFont typeface="Arial" panose="020B0604020202020204" pitchFamily="34" charset="0"/>
              <a:buChar char="•"/>
            </a:pPr>
            <a:r>
              <a:rPr lang="fr-FR" sz="2400" b="1" dirty="0"/>
              <a:t>Âge</a:t>
            </a:r>
          </a:p>
        </p:txBody>
      </p:sp>
      <p:sp>
        <p:nvSpPr>
          <p:cNvPr id="6" name="Étoile : 5 branches 5">
            <a:extLst>
              <a:ext uri="{FF2B5EF4-FFF2-40B4-BE49-F238E27FC236}">
                <a16:creationId xmlns:a16="http://schemas.microsoft.com/office/drawing/2014/main" id="{BB971CFE-4630-16B6-176C-7DE11553C641}"/>
              </a:ext>
            </a:extLst>
          </p:cNvPr>
          <p:cNvSpPr/>
          <p:nvPr/>
        </p:nvSpPr>
        <p:spPr>
          <a:xfrm>
            <a:off x="7135586" y="146958"/>
            <a:ext cx="1414054" cy="1219199"/>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993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 calcmode="lin" valueType="num">
                                      <p:cBhvr additive="base">
                                        <p:cTn id="1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par>
                                <p:cTn id="36" presetID="31" presetClass="entr" presetSubtype="0" fill="hold"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1" dur="10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barn(inVertical)">
                                      <p:cBhvr>
                                        <p:cTn id="46" dur="500"/>
                                        <p:tgtEl>
                                          <p:spTgt spid="5">
                                            <p:txEl>
                                              <p:pRg st="2" end="2"/>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barn(inVertical)">
                                      <p:cBhvr>
                                        <p:cTn id="49" dur="500"/>
                                        <p:tgtEl>
                                          <p:spTgt spid="5">
                                            <p:txEl>
                                              <p:pRg st="3" end="3"/>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barn(inVertical)">
                                      <p:cBhvr>
                                        <p:cTn id="52" dur="500"/>
                                        <p:tgtEl>
                                          <p:spTgt spid="5">
                                            <p:txEl>
                                              <p:pRg st="4" end="4"/>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barn(inVertical)">
                                      <p:cBhvr>
                                        <p:cTn id="5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01C13-7C2C-4E67-AD17-D605684AA231}"/>
              </a:ext>
            </a:extLst>
          </p:cNvPr>
          <p:cNvSpPr>
            <a:spLocks noGrp="1"/>
          </p:cNvSpPr>
          <p:nvPr>
            <p:ph type="title"/>
          </p:nvPr>
        </p:nvSpPr>
        <p:spPr>
          <a:xfrm>
            <a:off x="8549640" y="685801"/>
            <a:ext cx="3642360" cy="1219199"/>
          </a:xfrm>
        </p:spPr>
        <p:txBody>
          <a:bodyPr>
            <a:normAutofit/>
          </a:bodyPr>
          <a:lstStyle/>
          <a:p>
            <a:r>
              <a:rPr lang="fr-CA" sz="3600" dirty="0"/>
              <a:t>Hernie discale</a:t>
            </a:r>
          </a:p>
        </p:txBody>
      </p:sp>
      <p:sp>
        <p:nvSpPr>
          <p:cNvPr id="3" name="Espace réservé du contenu 2">
            <a:extLst>
              <a:ext uri="{FF2B5EF4-FFF2-40B4-BE49-F238E27FC236}">
                <a16:creationId xmlns:a16="http://schemas.microsoft.com/office/drawing/2014/main" id="{20B2B0DA-8A40-4AE1-8453-9D8A90567104}"/>
              </a:ext>
            </a:extLst>
          </p:cNvPr>
          <p:cNvSpPr>
            <a:spLocks noGrp="1"/>
          </p:cNvSpPr>
          <p:nvPr>
            <p:ph idx="1"/>
          </p:nvPr>
        </p:nvSpPr>
        <p:spPr>
          <a:xfrm>
            <a:off x="838200" y="685800"/>
            <a:ext cx="6711696" cy="483243"/>
          </a:xfrm>
        </p:spPr>
        <p:txBody>
          <a:bodyPr>
            <a:normAutofit/>
          </a:bodyPr>
          <a:lstStyle/>
          <a:p>
            <a:r>
              <a:rPr lang="fr-CA" sz="2800" dirty="0"/>
              <a:t>Hernie Discale</a:t>
            </a:r>
          </a:p>
          <a:p>
            <a:pPr marL="548640" lvl="2" indent="0">
              <a:buNone/>
            </a:pPr>
            <a:endParaRPr lang="fr-CA" sz="2400" dirty="0"/>
          </a:p>
        </p:txBody>
      </p:sp>
      <p:sp>
        <p:nvSpPr>
          <p:cNvPr id="4" name="Espace réservé du texte 3">
            <a:extLst>
              <a:ext uri="{FF2B5EF4-FFF2-40B4-BE49-F238E27FC236}">
                <a16:creationId xmlns:a16="http://schemas.microsoft.com/office/drawing/2014/main" id="{E045A22A-7259-4ADA-979D-801F2DC4B2D1}"/>
              </a:ext>
            </a:extLst>
          </p:cNvPr>
          <p:cNvSpPr>
            <a:spLocks noGrp="1"/>
          </p:cNvSpPr>
          <p:nvPr>
            <p:ph type="body" sz="half" idx="2"/>
          </p:nvPr>
        </p:nvSpPr>
        <p:spPr>
          <a:xfrm>
            <a:off x="8549640" y="2133600"/>
            <a:ext cx="3200400" cy="3581400"/>
          </a:xfrm>
        </p:spPr>
        <p:txBody>
          <a:bodyPr>
            <a:normAutofit/>
          </a:bodyPr>
          <a:lstStyle/>
          <a:p>
            <a:pPr marL="342900" indent="-342900">
              <a:buFont typeface="Arial" panose="020B0604020202020204" pitchFamily="34" charset="0"/>
              <a:buChar char="•"/>
            </a:pPr>
            <a:endParaRPr lang="fr-CA" sz="2400" dirty="0"/>
          </a:p>
        </p:txBody>
      </p:sp>
      <p:graphicFrame>
        <p:nvGraphicFramePr>
          <p:cNvPr id="7" name="Tableau 6">
            <a:extLst>
              <a:ext uri="{FF2B5EF4-FFF2-40B4-BE49-F238E27FC236}">
                <a16:creationId xmlns:a16="http://schemas.microsoft.com/office/drawing/2014/main" id="{55447BF8-0BF9-4758-94FD-7A1AAFEC91A0}"/>
              </a:ext>
            </a:extLst>
          </p:cNvPr>
          <p:cNvGraphicFramePr>
            <a:graphicFrameLocks noGrp="1"/>
          </p:cNvGraphicFramePr>
          <p:nvPr/>
        </p:nvGraphicFramePr>
        <p:xfrm>
          <a:off x="196358" y="1390972"/>
          <a:ext cx="7995380" cy="4591129"/>
        </p:xfrm>
        <a:graphic>
          <a:graphicData uri="http://schemas.openxmlformats.org/drawingml/2006/table">
            <a:tbl>
              <a:tblPr firstRow="1" bandRow="1">
                <a:tableStyleId>{5C22544A-7EE6-4342-B048-85BDC9FD1C3A}</a:tableStyleId>
              </a:tblPr>
              <a:tblGrid>
                <a:gridCol w="3997690">
                  <a:extLst>
                    <a:ext uri="{9D8B030D-6E8A-4147-A177-3AD203B41FA5}">
                      <a16:colId xmlns:a16="http://schemas.microsoft.com/office/drawing/2014/main" val="3656886150"/>
                    </a:ext>
                  </a:extLst>
                </a:gridCol>
                <a:gridCol w="3997690">
                  <a:extLst>
                    <a:ext uri="{9D8B030D-6E8A-4147-A177-3AD203B41FA5}">
                      <a16:colId xmlns:a16="http://schemas.microsoft.com/office/drawing/2014/main" val="398789362"/>
                    </a:ext>
                  </a:extLst>
                </a:gridCol>
              </a:tblGrid>
              <a:tr h="567769">
                <a:tc>
                  <a:txBody>
                    <a:bodyPr/>
                    <a:lstStyle/>
                    <a:p>
                      <a:pPr algn="ctr"/>
                      <a:r>
                        <a:rPr lang="fr-CA" sz="2400" dirty="0"/>
                        <a:t>Manifestations cliniques</a:t>
                      </a:r>
                    </a:p>
                  </a:txBody>
                  <a:tcPr/>
                </a:tc>
                <a:tc>
                  <a:txBody>
                    <a:bodyPr/>
                    <a:lstStyle/>
                    <a:p>
                      <a:pPr algn="ctr"/>
                      <a:r>
                        <a:rPr lang="fr-CA" sz="2400" dirty="0"/>
                        <a:t>Explications</a:t>
                      </a:r>
                    </a:p>
                  </a:txBody>
                  <a:tcPr/>
                </a:tc>
                <a:extLst>
                  <a:ext uri="{0D108BD9-81ED-4DB2-BD59-A6C34878D82A}">
                    <a16:rowId xmlns:a16="http://schemas.microsoft.com/office/drawing/2014/main" val="1394610245"/>
                  </a:ext>
                </a:extLst>
              </a:tr>
              <a:tr h="471314">
                <a:tc>
                  <a:txBody>
                    <a:bodyPr/>
                    <a:lstStyle/>
                    <a:p>
                      <a:r>
                        <a:rPr lang="fr-CA" sz="2000" dirty="0"/>
                        <a:t>Douleur irradiante</a:t>
                      </a:r>
                    </a:p>
                    <a:p>
                      <a:r>
                        <a:rPr lang="fr-CA" sz="2000" dirty="0"/>
                        <a:t>Trouble de sensibilité</a:t>
                      </a:r>
                    </a:p>
                  </a:txBody>
                  <a:tcPr/>
                </a:tc>
                <a:tc>
                  <a:txBody>
                    <a:bodyPr/>
                    <a:lstStyle/>
                    <a:p>
                      <a:r>
                        <a:rPr lang="fr-CA" dirty="0"/>
                        <a:t>Pression de l’hernie sur la racine d’un nerf</a:t>
                      </a:r>
                    </a:p>
                  </a:txBody>
                  <a:tcPr/>
                </a:tc>
                <a:extLst>
                  <a:ext uri="{0D108BD9-81ED-4DB2-BD59-A6C34878D82A}">
                    <a16:rowId xmlns:a16="http://schemas.microsoft.com/office/drawing/2014/main" val="1092694969"/>
                  </a:ext>
                </a:extLst>
              </a:tr>
              <a:tr h="492067">
                <a:tc>
                  <a:txBody>
                    <a:bodyPr/>
                    <a:lstStyle/>
                    <a:p>
                      <a:r>
                        <a:rPr lang="fr-CA" sz="2000" b="1" dirty="0"/>
                        <a:t>Spasmes musculaires pouvant mener à l’impotence fonctionnelle</a:t>
                      </a:r>
                    </a:p>
                  </a:txBody>
                  <a:tcPr/>
                </a:tc>
                <a:tc>
                  <a:txBody>
                    <a:bodyPr/>
                    <a:lstStyle/>
                    <a:p>
                      <a:r>
                        <a:rPr lang="fr-CA" dirty="0"/>
                        <a:t>Les muscles environnants se contractent pour protéger l’articulation</a:t>
                      </a:r>
                    </a:p>
                  </a:txBody>
                  <a:tcPr/>
                </a:tc>
                <a:extLst>
                  <a:ext uri="{0D108BD9-81ED-4DB2-BD59-A6C34878D82A}">
                    <a16:rowId xmlns:a16="http://schemas.microsoft.com/office/drawing/2014/main" val="2197977659"/>
                  </a:ext>
                </a:extLst>
              </a:tr>
              <a:tr h="870580">
                <a:tc>
                  <a:txBody>
                    <a:bodyPr/>
                    <a:lstStyle/>
                    <a:p>
                      <a:r>
                        <a:rPr lang="fr-CA" sz="2000" b="1" dirty="0"/>
                        <a:t>Douleur qui augmente avec:</a:t>
                      </a:r>
                    </a:p>
                    <a:p>
                      <a:r>
                        <a:rPr lang="fr-CA" sz="2000" b="1" dirty="0"/>
                        <a:t>     -La toux et éternuement</a:t>
                      </a:r>
                    </a:p>
                    <a:p>
                      <a:r>
                        <a:rPr lang="fr-CA" sz="2000" b="1" dirty="0"/>
                        <a:t>     </a:t>
                      </a:r>
                      <a:r>
                        <a:rPr lang="fr-CA" sz="2000" b="0" dirty="0"/>
                        <a:t>-La pression</a:t>
                      </a:r>
                    </a:p>
                    <a:p>
                      <a:r>
                        <a:rPr lang="fr-CA" sz="2000" dirty="0"/>
                        <a:t>     -Flexion du dos</a:t>
                      </a:r>
                    </a:p>
                    <a:p>
                      <a:r>
                        <a:rPr lang="fr-CA" sz="2000" dirty="0"/>
                        <a:t>     -Effort</a:t>
                      </a:r>
                    </a:p>
                  </a:txBody>
                  <a:tcPr/>
                </a:tc>
                <a:tc>
                  <a:txBody>
                    <a:bodyPr/>
                    <a:lstStyle/>
                    <a:p>
                      <a:r>
                        <a:rPr lang="fr-CA" dirty="0"/>
                        <a:t>Le moindre mouvement amplifie la compression du disque</a:t>
                      </a:r>
                    </a:p>
                    <a:p>
                      <a:r>
                        <a:rPr lang="fr-CA" dirty="0"/>
                        <a:t>Il peut y avoir une inflammation au site</a:t>
                      </a:r>
                    </a:p>
                  </a:txBody>
                  <a:tcPr/>
                </a:tc>
                <a:extLst>
                  <a:ext uri="{0D108BD9-81ED-4DB2-BD59-A6C34878D82A}">
                    <a16:rowId xmlns:a16="http://schemas.microsoft.com/office/drawing/2014/main" val="2854341924"/>
                  </a:ext>
                </a:extLst>
              </a:tr>
              <a:tr h="492067">
                <a:tc>
                  <a:txBody>
                    <a:bodyPr/>
                    <a:lstStyle/>
                    <a:p>
                      <a:r>
                        <a:rPr lang="fr-CA" sz="2000" dirty="0"/>
                        <a:t>Rigidité anormale de la colonne</a:t>
                      </a:r>
                    </a:p>
                    <a:p>
                      <a:r>
                        <a:rPr lang="fr-CA" sz="2000" dirty="0"/>
                        <a:t>Mauvais alignement corporel</a:t>
                      </a:r>
                    </a:p>
                  </a:txBody>
                  <a:tcPr/>
                </a:tc>
                <a:tc>
                  <a:txBody>
                    <a:bodyPr/>
                    <a:lstStyle/>
                    <a:p>
                      <a:r>
                        <a:rPr lang="fr-CA" dirty="0"/>
                        <a:t>Méthode de protection contre la douleur du mouvement</a:t>
                      </a:r>
                    </a:p>
                  </a:txBody>
                  <a:tcPr/>
                </a:tc>
                <a:extLst>
                  <a:ext uri="{0D108BD9-81ED-4DB2-BD59-A6C34878D82A}">
                    <a16:rowId xmlns:a16="http://schemas.microsoft.com/office/drawing/2014/main" val="1447756191"/>
                  </a:ext>
                </a:extLst>
              </a:tr>
            </a:tbl>
          </a:graphicData>
        </a:graphic>
      </p:graphicFrame>
      <p:sp>
        <p:nvSpPr>
          <p:cNvPr id="8" name="ZoneTexte 7">
            <a:extLst>
              <a:ext uri="{FF2B5EF4-FFF2-40B4-BE49-F238E27FC236}">
                <a16:creationId xmlns:a16="http://schemas.microsoft.com/office/drawing/2014/main" id="{5E9CBFB1-C343-4FDA-8C14-FA93E46C89BD}"/>
              </a:ext>
            </a:extLst>
          </p:cNvPr>
          <p:cNvSpPr txBox="1"/>
          <p:nvPr/>
        </p:nvSpPr>
        <p:spPr>
          <a:xfrm>
            <a:off x="1643605" y="6204030"/>
            <a:ext cx="4583575" cy="369332"/>
          </a:xfrm>
          <a:prstGeom prst="rect">
            <a:avLst/>
          </a:prstGeom>
          <a:noFill/>
        </p:spPr>
        <p:txBody>
          <a:bodyPr wrap="square" rtlCol="0">
            <a:spAutoFit/>
          </a:bodyPr>
          <a:lstStyle/>
          <a:p>
            <a:r>
              <a:rPr lang="fr-CA" dirty="0" err="1"/>
              <a:t>Cemeq</a:t>
            </a:r>
            <a:r>
              <a:rPr lang="fr-CA" dirty="0"/>
              <a:t> p.110</a:t>
            </a:r>
          </a:p>
        </p:txBody>
      </p:sp>
      <p:sp>
        <p:nvSpPr>
          <p:cNvPr id="5" name="Étoile : 5 branches 4">
            <a:extLst>
              <a:ext uri="{FF2B5EF4-FFF2-40B4-BE49-F238E27FC236}">
                <a16:creationId xmlns:a16="http://schemas.microsoft.com/office/drawing/2014/main" id="{F5AC1C85-74CA-5207-5912-795B7F671BA1}"/>
              </a:ext>
            </a:extLst>
          </p:cNvPr>
          <p:cNvSpPr/>
          <p:nvPr/>
        </p:nvSpPr>
        <p:spPr>
          <a:xfrm>
            <a:off x="7135586" y="81644"/>
            <a:ext cx="1414054" cy="1219199"/>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 coins arrondis 5">
            <a:extLst>
              <a:ext uri="{FF2B5EF4-FFF2-40B4-BE49-F238E27FC236}">
                <a16:creationId xmlns:a16="http://schemas.microsoft.com/office/drawing/2014/main" id="{140BE5E6-0F57-FEB8-E5F9-B149D3B92DB6}"/>
              </a:ext>
            </a:extLst>
          </p:cNvPr>
          <p:cNvSpPr/>
          <p:nvPr/>
        </p:nvSpPr>
        <p:spPr>
          <a:xfrm>
            <a:off x="677842" y="1295400"/>
            <a:ext cx="6515100" cy="3888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**Soins prioritaires**</a:t>
            </a:r>
          </a:p>
          <a:p>
            <a:pPr marL="342900" indent="-342900" algn="ctr">
              <a:buFont typeface="Arial" panose="020B0604020202020204" pitchFamily="34" charset="0"/>
              <a:buChar char="•"/>
            </a:pPr>
            <a:endParaRPr lang="fr-CA" sz="2400" b="1" dirty="0"/>
          </a:p>
          <a:p>
            <a:pPr marL="285750" indent="-285750">
              <a:buFont typeface="Arial" panose="020B0604020202020204" pitchFamily="34" charset="0"/>
              <a:buChar char="•"/>
            </a:pPr>
            <a:r>
              <a:rPr lang="fr-FR" sz="2400" b="1" dirty="0"/>
              <a:t>Chaud et froid selon l’ordonnance médicale</a:t>
            </a:r>
          </a:p>
          <a:p>
            <a:pPr marL="285750" indent="-285750">
              <a:buFont typeface="Arial" panose="020B0604020202020204" pitchFamily="34" charset="0"/>
              <a:buChar char="•"/>
            </a:pPr>
            <a:r>
              <a:rPr lang="fr-FR" sz="2400" b="1" dirty="0"/>
              <a:t>Favoriser la reprise des activités de façon graduelle</a:t>
            </a:r>
          </a:p>
        </p:txBody>
      </p:sp>
    </p:spTree>
    <p:extLst>
      <p:ext uri="{BB962C8B-B14F-4D97-AF65-F5344CB8AC3E}">
        <p14:creationId xmlns:p14="http://schemas.microsoft.com/office/powerpoint/2010/main" val="22013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barn(inVertical)">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 calcmode="lin" valueType="num">
                                      <p:cBhvr>
                                        <p:cTn id="4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47" dur="1000"/>
                                        <p:tgtEl>
                                          <p:spTgt spid="6">
                                            <p:txEl>
                                              <p:pRg st="2" end="2"/>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 calcmode="lin" valueType="num">
                                      <p:cBhvr>
                                        <p:cTn id="5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1"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52"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53"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3366</TotalTime>
  <Words>1030</Words>
  <Application>Microsoft Office PowerPoint</Application>
  <PresentationFormat>Grand écran</PresentationFormat>
  <Paragraphs>249</Paragraphs>
  <Slides>12</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Arial Black</vt:lpstr>
      <vt:lpstr>Calibri</vt:lpstr>
      <vt:lpstr>Wingdings</vt:lpstr>
      <vt:lpstr>Type de bois</vt:lpstr>
      <vt:lpstr>Les altérations des articulations</vt:lpstr>
      <vt:lpstr>Rhumatisme et arthrite</vt:lpstr>
      <vt:lpstr>Rhumatisme et arthrite</vt:lpstr>
      <vt:lpstr>Rhumatisme et arthrite</vt:lpstr>
      <vt:lpstr>Rhumatisme et arthrite</vt:lpstr>
      <vt:lpstr>Rhumatisme et arthrite</vt:lpstr>
      <vt:lpstr>Rhumatisme et arthrite</vt:lpstr>
      <vt:lpstr>Hernie Discale</vt:lpstr>
      <vt:lpstr>Hernie discale</vt:lpstr>
      <vt:lpstr>Hernie Discale</vt:lpstr>
      <vt:lpstr>Luxation</vt:lpstr>
      <vt:lpstr>Luxation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altérations des articulations</dc:title>
  <dc:creator>bolduc, Karole-anne</dc:creator>
  <cp:lastModifiedBy>Beaulieu, Daniel</cp:lastModifiedBy>
  <cp:revision>12</cp:revision>
  <dcterms:created xsi:type="dcterms:W3CDTF">2021-01-18T17:17:36Z</dcterms:created>
  <dcterms:modified xsi:type="dcterms:W3CDTF">2024-03-25T16:34:24Z</dcterms:modified>
</cp:coreProperties>
</file>