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y="5143500" cx="9144000"/>
  <p:notesSz cx="6858000" cy="9144000"/>
  <p:embeddedFontLst>
    <p:embeddedFont>
      <p:font typeface="Exo 2"/>
      <p:regular r:id="rId61"/>
      <p:bold r:id="rId62"/>
      <p:italic r:id="rId63"/>
      <p:boldItalic r:id="rId64"/>
    </p:embeddedFont>
    <p:embeddedFont>
      <p:font typeface="Oswald"/>
      <p:regular r:id="rId65"/>
      <p:bold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Exo2-bold.fntdata"/><Relationship Id="rId61" Type="http://schemas.openxmlformats.org/officeDocument/2006/relationships/font" Target="fonts/Exo2-regular.fntdata"/><Relationship Id="rId20" Type="http://schemas.openxmlformats.org/officeDocument/2006/relationships/slide" Target="slides/slide15.xml"/><Relationship Id="rId64" Type="http://schemas.openxmlformats.org/officeDocument/2006/relationships/font" Target="fonts/Exo2-boldItalic.fntdata"/><Relationship Id="rId63" Type="http://schemas.openxmlformats.org/officeDocument/2006/relationships/font" Target="fonts/Exo2-italic.fntdata"/><Relationship Id="rId22" Type="http://schemas.openxmlformats.org/officeDocument/2006/relationships/slide" Target="slides/slide17.xml"/><Relationship Id="rId66" Type="http://schemas.openxmlformats.org/officeDocument/2006/relationships/font" Target="fonts/Oswald-bold.fntdata"/><Relationship Id="rId21" Type="http://schemas.openxmlformats.org/officeDocument/2006/relationships/slide" Target="slides/slide16.xml"/><Relationship Id="rId65" Type="http://schemas.openxmlformats.org/officeDocument/2006/relationships/font" Target="fonts/Oswald-regular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912d1a80c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912d1a80c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U</a:t>
            </a:r>
            <a:r>
              <a:rPr lang="fr">
                <a:solidFill>
                  <a:schemeClr val="dk1"/>
                </a:solidFill>
              </a:rPr>
              <a:t>n seul pont de traction pour diminuer la fiction et le poids.</a:t>
            </a:r>
            <a:endParaRPr sz="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912d1a80c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912d1a80c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912d1a80c_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912d1a80c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8912d1a80c_1_1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8912d1a80c_1_1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8912d1a80c_1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8912d1a80c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8912d1a80c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8912d1a80c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Expliquer les grandes lignes... 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1ee4d5119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1ee4d5119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 régulateur utilise un GPS pour </a:t>
            </a:r>
            <a:r>
              <a:rPr lang="fr"/>
              <a:t>anticiper les pentes...</a:t>
            </a:r>
            <a:r>
              <a:rPr lang="fr"/>
              <a:t> </a:t>
            </a:r>
            <a:r>
              <a:rPr lang="fr"/>
              <a:t>Système “Start/Stop” assure un voltage et une température du moteur minimale. </a:t>
            </a:r>
            <a:r>
              <a:rPr lang="fr">
                <a:solidFill>
                  <a:schemeClr val="dk1"/>
                </a:solidFill>
              </a:rPr>
              <a:t>Exemples de lubrifiants: 10w30 vs 15w40; 75w80 vs 80w90...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8912d1a80c_1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8912d1a80c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8912d1a80c_1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8912d1a80c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1ee4d5119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1ee4d5119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42c10106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42c10106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1ee4d5119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1ee4d5119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8ae5b984c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8ae5b984c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Expliquer l’utilisation, le “target”... Le “Feed Back” sur leur habitudes de conduite...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8ae5b984cb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8ae5b984cb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Pour les périodes d’arrêt prolongées. Système d’usine 100% électrique sont les plus </a:t>
            </a:r>
            <a:r>
              <a:rPr lang="fr"/>
              <a:t>répandus, car moins chers et presque invisible.</a:t>
            </a:r>
            <a:r>
              <a:rPr lang="fr"/>
              <a:t> 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1ee4d511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1ee4d511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Pour les périodes d’arrêt prolongées. 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81ee4d511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81ee4d511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89f4c8633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89f4c8633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Véhicule en développement. Points forts; puissance et autonomie. Réseaux d’approvisionnement en hydrogène quasi nul.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89f4c86339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89f4c86339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>
                <a:solidFill>
                  <a:schemeClr val="dk1"/>
                </a:solidFill>
              </a:rPr>
              <a:t>Véhicule en développement. Points forts; puissance et autonomie. Réseaux d’approvisionnement en hydrogène quasi nul.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2e8a43c8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12e8a43c8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89f4c8633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89f4c8633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Véhicule en développement. Points forts; puissance et coût au kilomètre.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89f4c8633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89f4c8633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8912d1a80c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8912d1a80c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89f4c8633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89f4c8633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ec598396fd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ec598396fd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Usage local et régional. Autonomie déterminée à l’achat. Inconnue ici.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eba3efdef9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eba3efdef9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100% électrique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89f4c86339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89f4c86339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Robert transport, environ 160 unités. Utilisés sur des corridors précis. Réseaux de ravitaillement réduits. Seulement 5 stations au Canada (</a:t>
            </a:r>
            <a:r>
              <a:rPr lang="fr"/>
              <a:t>printemps</a:t>
            </a:r>
            <a:r>
              <a:rPr lang="fr"/>
              <a:t> 2020). Les réservoirs sont de types “thermos”. Le gaz est </a:t>
            </a:r>
            <a:r>
              <a:rPr lang="fr"/>
              <a:t>liquéfié à environ -166 degré C.</a:t>
            </a:r>
            <a:r>
              <a:rPr lang="fr"/>
              <a:t> 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8ac4e6c749_0_1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8ac4e6c749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Réseaux de ravitaillements plus développés. 36 stations au Canada (printemps 2020).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ac4e6c749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ac4e6c749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8ac4e6c749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8ac4e6c749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8ac4e6c74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8ac4e6c74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8ac4e6c74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8ac4e6c74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8ac4e6c749_0_1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8ac4e6c749_0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8912d1a80c_1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8912d1a80c_1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a2aa2945f8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a2aa2945f8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8ac4e6c749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8ac4e6c749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8ac4e6c749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8ac4e6c749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a2aa2945f8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a2aa2945f8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8ac4e6c749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8ac4e6c749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8ac4e6c749_0_1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" name="Google Shape;389;g8ac4e6c749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ac4e6c749_0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ac4e6c749_0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8ac4e6c74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8ac4e6c74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108e3a00b9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108e3a00b9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8ac4e6c749_0_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8ac4e6c749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912d1a80c_1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912d1a80c_1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8ac4e6c749_0_1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8ac4e6c749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8ac4e6c749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8ac4e6c749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8ac4e6c749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8ac4e6c749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Avenir très prometteur compte-tenu de sa force de couple. 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ec598396f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9" name="Google Shape;449;gec598396f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ec598396fd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5" name="Google Shape;455;gec598396fd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08e3a00b9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108e3a00b9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912d1a80c_1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912d1a80c_1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8912d1a80c_1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8912d1a80c_1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8912d1a80c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8912d1a80c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8912d1a80c_1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8912d1a80c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7.jpg"/><Relationship Id="rId3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ge Présentation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27933" t="0"/>
          <a:stretch/>
        </p:blipFill>
        <p:spPr>
          <a:xfrm>
            <a:off x="-53150" y="425300"/>
            <a:ext cx="9214800" cy="47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 rot="10800000">
            <a:off x="-58250" y="-106150"/>
            <a:ext cx="9225000" cy="1297575"/>
          </a:xfrm>
          <a:prstGeom prst="flowChartManualInput">
            <a:avLst/>
          </a:prstGeom>
          <a:solidFill>
            <a:srgbClr val="43434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76200" y="76204"/>
            <a:ext cx="2449718" cy="819858"/>
            <a:chOff x="-58250" y="-38001"/>
            <a:chExt cx="3035209" cy="1148421"/>
          </a:xfrm>
        </p:grpSpPr>
        <p:pic>
          <p:nvPicPr>
            <p:cNvPr id="14" name="Google Shape;14;p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-58250" y="-38001"/>
              <a:ext cx="2324650" cy="10201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5;p2"/>
            <p:cNvSpPr txBox="1"/>
            <p:nvPr/>
          </p:nvSpPr>
          <p:spPr>
            <a:xfrm>
              <a:off x="652259" y="596220"/>
              <a:ext cx="2324700" cy="51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CENTRE DE FORMATION 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DU TRANSPORT ROUTIER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fr" sz="700">
                  <a:solidFill>
                    <a:srgbClr val="FFFFFF"/>
                  </a:solidFill>
                  <a:latin typeface="Exo 2"/>
                  <a:ea typeface="Exo 2"/>
                  <a:cs typeface="Exo 2"/>
                  <a:sym typeface="Exo 2"/>
                </a:rPr>
                <a:t>DE SAINT-JÉRÔME</a:t>
              </a:r>
              <a:endParaRPr i="1" sz="700">
                <a:solidFill>
                  <a:srgbClr val="FFFFFF"/>
                </a:solidFill>
                <a:latin typeface="Exo 2"/>
                <a:ea typeface="Exo 2"/>
                <a:cs typeface="Exo 2"/>
                <a:sym typeface="Exo 2"/>
              </a:endParaRPr>
            </a:p>
          </p:txBody>
        </p:sp>
      </p:grpSp>
      <p:sp>
        <p:nvSpPr>
          <p:cNvPr id="16" name="Google Shape;16;p2"/>
          <p:cNvSpPr txBox="1"/>
          <p:nvPr>
            <p:ph type="title"/>
          </p:nvPr>
        </p:nvSpPr>
        <p:spPr>
          <a:xfrm>
            <a:off x="5237250" y="1239725"/>
            <a:ext cx="32352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Oswald"/>
              <a:buNone/>
              <a:defRPr b="1" sz="3600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pic>
        <p:nvPicPr>
          <p:cNvPr id="17" name="Google Shape;17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3775" y="37949"/>
            <a:ext cx="2091474" cy="896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/>
          <p:nvPr>
            <p:ph type="title"/>
          </p:nvPr>
        </p:nvSpPr>
        <p:spPr>
          <a:xfrm>
            <a:off x="1165375" y="1055800"/>
            <a:ext cx="7011300" cy="1927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21" name="Google Shape;21;p3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22" name="Google Shape;22;p3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23" name="Google Shape;23;p3"/>
          <p:cNvSpPr/>
          <p:nvPr/>
        </p:nvSpPr>
        <p:spPr>
          <a:xfrm>
            <a:off x="-19375" y="4281450"/>
            <a:ext cx="9210900" cy="909225"/>
          </a:xfrm>
          <a:prstGeom prst="flowChartManualInput">
            <a:avLst/>
          </a:prstGeom>
          <a:solidFill>
            <a:srgbClr val="000000">
              <a:alpha val="6308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" name="Google Shape;2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638" y="4513943"/>
            <a:ext cx="1036526" cy="44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311700" y="1152475"/>
            <a:ext cx="8520600" cy="301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1" name="Google Shape;31;p4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32" name="Google Shape;32;p4"/>
          <p:cNvSpPr/>
          <p:nvPr/>
        </p:nvSpPr>
        <p:spPr>
          <a:xfrm>
            <a:off x="-19375" y="4281450"/>
            <a:ext cx="9201400" cy="909225"/>
          </a:xfrm>
          <a:prstGeom prst="flowChartManualInput">
            <a:avLst/>
          </a:prstGeom>
          <a:solidFill>
            <a:srgbClr val="000000">
              <a:alpha val="6308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3" name="Google Shape;3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638" y="4513943"/>
            <a:ext cx="1036526" cy="44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38" name="Google Shape;38;p5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39" name="Google Shape;39;p5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40" name="Google Shape;40;p5"/>
          <p:cNvSpPr/>
          <p:nvPr/>
        </p:nvSpPr>
        <p:spPr>
          <a:xfrm>
            <a:off x="-19375" y="4281450"/>
            <a:ext cx="9201400" cy="909225"/>
          </a:xfrm>
          <a:prstGeom prst="flowChartManualInput">
            <a:avLst/>
          </a:prstGeom>
          <a:solidFill>
            <a:srgbClr val="000000">
              <a:alpha val="623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" name="Google Shape;41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638" y="4513943"/>
            <a:ext cx="1036526" cy="44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5" name="Google Shape;4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46" name="Google Shape;46;p6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47" name="Google Shape;47;p6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48" name="Google Shape;48;p6"/>
          <p:cNvSpPr/>
          <p:nvPr/>
        </p:nvSpPr>
        <p:spPr>
          <a:xfrm>
            <a:off x="-19375" y="4281450"/>
            <a:ext cx="9210900" cy="909225"/>
          </a:xfrm>
          <a:prstGeom prst="flowChartManualInput">
            <a:avLst/>
          </a:prstGeom>
          <a:solidFill>
            <a:srgbClr val="000000">
              <a:alpha val="623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" name="Google Shape;49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638" y="4513943"/>
            <a:ext cx="1036526" cy="44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4" name="Google Shape;54;p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5" name="Google Shape;55;p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" name="Google Shape;56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57" name="Google Shape;57;p7"/>
          <p:cNvSpPr txBox="1"/>
          <p:nvPr>
            <p:ph idx="3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58" name="Google Shape;58;p7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59" name="Google Shape;59;p7"/>
          <p:cNvSpPr/>
          <p:nvPr/>
        </p:nvSpPr>
        <p:spPr>
          <a:xfrm>
            <a:off x="-19375" y="4281450"/>
            <a:ext cx="9201400" cy="909225"/>
          </a:xfrm>
          <a:prstGeom prst="flowChartManualInput">
            <a:avLst/>
          </a:prstGeom>
          <a:solidFill>
            <a:srgbClr val="000000">
              <a:alpha val="623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0" name="Google Shape;60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638" y="4513943"/>
            <a:ext cx="1036526" cy="44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sp>
        <p:nvSpPr>
          <p:cNvPr id="64" name="Google Shape;64;p8"/>
          <p:cNvSpPr txBox="1"/>
          <p:nvPr>
            <p:ph idx="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id="65" name="Google Shape;65;p8"/>
          <p:cNvPicPr preferRelativeResize="0"/>
          <p:nvPr/>
        </p:nvPicPr>
        <p:blipFill rotWithShape="1">
          <a:blip r:embed="rId2">
            <a:alphaModFix/>
          </a:blip>
          <a:srcRect b="43715" l="0" r="0" t="16408"/>
          <a:stretch/>
        </p:blipFill>
        <p:spPr>
          <a:xfrm>
            <a:off x="-25" y="4281450"/>
            <a:ext cx="9144000" cy="909225"/>
          </a:xfrm>
          <a:prstGeom prst="flowChartManualInput">
            <a:avLst/>
          </a:prstGeom>
          <a:noFill/>
          <a:ln>
            <a:noFill/>
          </a:ln>
        </p:spPr>
      </p:pic>
      <p:sp>
        <p:nvSpPr>
          <p:cNvPr id="66" name="Google Shape;66;p8"/>
          <p:cNvSpPr/>
          <p:nvPr/>
        </p:nvSpPr>
        <p:spPr>
          <a:xfrm>
            <a:off x="-19375" y="4281450"/>
            <a:ext cx="9201400" cy="909225"/>
          </a:xfrm>
          <a:prstGeom prst="flowChartManualInput">
            <a:avLst/>
          </a:prstGeom>
          <a:solidFill>
            <a:srgbClr val="000000">
              <a:alpha val="6231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7" name="Google Shape;67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5571" y="4583675"/>
            <a:ext cx="896855" cy="39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9638" y="4513943"/>
            <a:ext cx="1036526" cy="44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6.png"/><Relationship Id="rId4" Type="http://schemas.openxmlformats.org/officeDocument/2006/relationships/image" Target="../media/image10.png"/><Relationship Id="rId5" Type="http://schemas.openxmlformats.org/officeDocument/2006/relationships/image" Target="../media/image2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Relationship Id="rId4" Type="http://schemas.openxmlformats.org/officeDocument/2006/relationships/image" Target="../media/image2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Relationship Id="rId4" Type="http://schemas.openxmlformats.org/officeDocument/2006/relationships/image" Target="../media/image12.png"/><Relationship Id="rId5" Type="http://schemas.openxmlformats.org/officeDocument/2006/relationships/image" Target="../media/image2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Relationship Id="rId4" Type="http://schemas.openxmlformats.org/officeDocument/2006/relationships/image" Target="../media/image71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1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1.jpg"/><Relationship Id="rId4" Type="http://schemas.openxmlformats.org/officeDocument/2006/relationships/image" Target="../media/image3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65.png"/><Relationship Id="rId4" Type="http://schemas.openxmlformats.org/officeDocument/2006/relationships/image" Target="../media/image4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png"/><Relationship Id="rId4" Type="http://schemas.openxmlformats.org/officeDocument/2006/relationships/image" Target="../media/image72.png"/><Relationship Id="rId9" Type="http://schemas.openxmlformats.org/officeDocument/2006/relationships/image" Target="../media/image48.png"/><Relationship Id="rId5" Type="http://schemas.openxmlformats.org/officeDocument/2006/relationships/image" Target="../media/image35.png"/><Relationship Id="rId6" Type="http://schemas.openxmlformats.org/officeDocument/2006/relationships/image" Target="../media/image50.png"/><Relationship Id="rId7" Type="http://schemas.openxmlformats.org/officeDocument/2006/relationships/image" Target="../media/image38.png"/><Relationship Id="rId8" Type="http://schemas.openxmlformats.org/officeDocument/2006/relationships/image" Target="../media/image4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4.png"/><Relationship Id="rId4" Type="http://schemas.openxmlformats.org/officeDocument/2006/relationships/image" Target="../media/image4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png"/><Relationship Id="rId4" Type="http://schemas.openxmlformats.org/officeDocument/2006/relationships/image" Target="../media/image6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png"/><Relationship Id="rId4" Type="http://schemas.openxmlformats.org/officeDocument/2006/relationships/image" Target="../media/image60.png"/><Relationship Id="rId5" Type="http://schemas.openxmlformats.org/officeDocument/2006/relationships/image" Target="../media/image47.png"/><Relationship Id="rId6" Type="http://schemas.openxmlformats.org/officeDocument/2006/relationships/image" Target="../media/image5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55.png"/><Relationship Id="rId4" Type="http://schemas.openxmlformats.org/officeDocument/2006/relationships/image" Target="../media/image52.png"/><Relationship Id="rId5" Type="http://schemas.openxmlformats.org/officeDocument/2006/relationships/image" Target="../media/image5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56.png"/><Relationship Id="rId4" Type="http://schemas.openxmlformats.org/officeDocument/2006/relationships/hyperlink" Target="https://www.youtube.com/watch?v=vu-8Gr5prTM" TargetMode="Externa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9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67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9.png"/><Relationship Id="rId4" Type="http://schemas.openxmlformats.org/officeDocument/2006/relationships/image" Target="../media/image61.png"/><Relationship Id="rId5" Type="http://schemas.openxmlformats.org/officeDocument/2006/relationships/hyperlink" Target="https://www.hyliion.com/erx-page/#/find/nearest?fuel=CNG" TargetMode="Externa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6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9"/>
          <p:cNvSpPr txBox="1"/>
          <p:nvPr/>
        </p:nvSpPr>
        <p:spPr>
          <a:xfrm>
            <a:off x="5023500" y="1034975"/>
            <a:ext cx="3372600" cy="18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600">
                <a:solidFill>
                  <a:schemeClr val="dk1"/>
                </a:solidFill>
              </a:rPr>
              <a:t>Leçon 2.2.8</a:t>
            </a:r>
            <a:endParaRPr b="1" sz="36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3600">
                <a:solidFill>
                  <a:schemeClr val="dk1"/>
                </a:solidFill>
              </a:rPr>
              <a:t>L’économie d’énergie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4025" y="124601"/>
            <a:ext cx="7419976" cy="399019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8"/>
          <p:cNvSpPr txBox="1"/>
          <p:nvPr>
            <p:ph type="title"/>
          </p:nvPr>
        </p:nvSpPr>
        <p:spPr>
          <a:xfrm>
            <a:off x="159300" y="3035825"/>
            <a:ext cx="2507700" cy="12504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TRACTEUR AVEC TANDEM 6X2</a:t>
            </a:r>
            <a:r>
              <a:rPr b="1" lang="fr"/>
              <a:t> </a:t>
            </a:r>
            <a:endParaRPr b="1" sz="3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/>
          <p:nvPr>
            <p:ph type="title"/>
          </p:nvPr>
        </p:nvSpPr>
        <p:spPr>
          <a:xfrm>
            <a:off x="5672575" y="445025"/>
            <a:ext cx="3503700" cy="24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000"/>
              <a:t>DÉFLECTEUR ENTRE LES ESSIEUX</a:t>
            </a:r>
            <a:r>
              <a:rPr b="1" lang="fr" sz="2400"/>
              <a:t> 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/>
              <a:t>ENJOLIVEUR DE ROUE</a:t>
            </a:r>
            <a:r>
              <a:rPr b="1" lang="fr" sz="2400"/>
              <a:t> </a:t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000"/>
              <a:t>GARDE-BOUE EN FILET</a:t>
            </a:r>
            <a:br>
              <a:rPr b="1" lang="fr"/>
            </a:br>
            <a:endParaRPr b="1" sz="3800"/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68650"/>
            <a:ext cx="5473901" cy="413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9"/>
          <p:cNvSpPr txBox="1"/>
          <p:nvPr/>
        </p:nvSpPr>
        <p:spPr>
          <a:xfrm>
            <a:off x="5750325" y="3412300"/>
            <a:ext cx="2571900" cy="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/>
              <a:t>Économie de </a:t>
            </a:r>
            <a:r>
              <a:rPr lang="fr" sz="1500"/>
              <a:t>plus de</a:t>
            </a:r>
            <a:r>
              <a:rPr lang="fr" sz="1500"/>
              <a:t> 2%</a:t>
            </a:r>
            <a:endParaRPr sz="15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9633" y="259138"/>
            <a:ext cx="5902375" cy="377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0"/>
          <p:cNvSpPr txBox="1"/>
          <p:nvPr/>
        </p:nvSpPr>
        <p:spPr>
          <a:xfrm>
            <a:off x="117325" y="927100"/>
            <a:ext cx="2832000" cy="24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>
                <a:solidFill>
                  <a:schemeClr val="dk1"/>
                </a:solidFill>
              </a:rPr>
              <a:t>DÉFLECTEUR POUR TRACTEUR</a:t>
            </a:r>
            <a:endParaRPr b="1"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/>
              <a:t>JUPE LATÉRALE</a:t>
            </a:r>
            <a:endParaRPr b="1"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500"/>
          </a:p>
        </p:txBody>
      </p:sp>
      <p:sp>
        <p:nvSpPr>
          <p:cNvPr id="144" name="Google Shape;144;p20"/>
          <p:cNvSpPr txBox="1"/>
          <p:nvPr/>
        </p:nvSpPr>
        <p:spPr>
          <a:xfrm>
            <a:off x="216725" y="3860200"/>
            <a:ext cx="24705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/>
              <a:t>Économie </a:t>
            </a:r>
            <a:r>
              <a:rPr lang="fr" sz="1500"/>
              <a:t>jusqu'à</a:t>
            </a:r>
            <a:r>
              <a:rPr lang="fr" sz="1500"/>
              <a:t> 5%</a:t>
            </a:r>
            <a:endParaRPr sz="15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9050"/>
            <a:ext cx="2919753" cy="4196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23680" y="109056"/>
            <a:ext cx="3707950" cy="40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1"/>
          <p:cNvSpPr txBox="1"/>
          <p:nvPr>
            <p:ph type="title"/>
          </p:nvPr>
        </p:nvSpPr>
        <p:spPr>
          <a:xfrm>
            <a:off x="2978700" y="3264425"/>
            <a:ext cx="2429700" cy="10410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/>
              <a:t>DÉFLECTEURS POUR SEMI-REMORQUE</a:t>
            </a:r>
            <a:endParaRPr b="1" sz="2000"/>
          </a:p>
        </p:txBody>
      </p:sp>
      <p:cxnSp>
        <p:nvCxnSpPr>
          <p:cNvPr id="152" name="Google Shape;152;p21"/>
          <p:cNvCxnSpPr>
            <a:stCxn id="151" idx="0"/>
          </p:cNvCxnSpPr>
          <p:nvPr/>
        </p:nvCxnSpPr>
        <p:spPr>
          <a:xfrm rot="10800000">
            <a:off x="2109750" y="304925"/>
            <a:ext cx="2083800" cy="2959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3" name="Google Shape;153;p21"/>
          <p:cNvCxnSpPr>
            <a:stCxn id="151" idx="0"/>
          </p:cNvCxnSpPr>
          <p:nvPr/>
        </p:nvCxnSpPr>
        <p:spPr>
          <a:xfrm rot="10800000">
            <a:off x="2768550" y="2810525"/>
            <a:ext cx="1425000" cy="4539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4" name="Google Shape;154;p21"/>
          <p:cNvSpPr txBox="1"/>
          <p:nvPr/>
        </p:nvSpPr>
        <p:spPr>
          <a:xfrm>
            <a:off x="3124200" y="228600"/>
            <a:ext cx="20838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Économie jusqu'à 5%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2"/>
          <p:cNvSpPr txBox="1"/>
          <p:nvPr/>
        </p:nvSpPr>
        <p:spPr>
          <a:xfrm>
            <a:off x="1525375" y="124675"/>
            <a:ext cx="6143400" cy="6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2400">
                <a:solidFill>
                  <a:schemeClr val="dk1"/>
                </a:solidFill>
              </a:rPr>
              <a:t>UTILISATION D’ESSIEUX DÉLESTABLES</a:t>
            </a:r>
            <a:endParaRPr b="1" sz="2000"/>
          </a:p>
        </p:txBody>
      </p:sp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3108600"/>
            <a:ext cx="8182776" cy="91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00" y="1799505"/>
            <a:ext cx="9067801" cy="1024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7175" y="924675"/>
            <a:ext cx="5131701" cy="310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69775"/>
            <a:ext cx="6429375" cy="348312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3"/>
          <p:cNvSpPr txBox="1"/>
          <p:nvPr/>
        </p:nvSpPr>
        <p:spPr>
          <a:xfrm>
            <a:off x="0" y="228600"/>
            <a:ext cx="9104400" cy="59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chemeClr val="dk1"/>
                </a:solidFill>
              </a:rPr>
              <a:t>DIFFÉRENTS OUTILS ÉLECTRONIQUES (EX: COACH ISAAC)</a:t>
            </a:r>
            <a:endParaRPr b="1" sz="2400"/>
          </a:p>
        </p:txBody>
      </p:sp>
      <p:pic>
        <p:nvPicPr>
          <p:cNvPr id="169" name="Google Shape;16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62725" y="1897825"/>
            <a:ext cx="2393050" cy="150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4"/>
          <p:cNvSpPr txBox="1"/>
          <p:nvPr>
            <p:ph type="title"/>
          </p:nvPr>
        </p:nvSpPr>
        <p:spPr>
          <a:xfrm>
            <a:off x="1073700" y="140225"/>
            <a:ext cx="492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AMÉLIORATIONS MÉCANIQUES</a:t>
            </a:r>
            <a:endParaRPr b="1" sz="2400"/>
          </a:p>
        </p:txBody>
      </p:sp>
      <p:sp>
        <p:nvSpPr>
          <p:cNvPr id="175" name="Google Shape;175;p24"/>
          <p:cNvSpPr txBox="1"/>
          <p:nvPr>
            <p:ph idx="1" type="body"/>
          </p:nvPr>
        </p:nvSpPr>
        <p:spPr>
          <a:xfrm>
            <a:off x="-28468" y="847675"/>
            <a:ext cx="6767100" cy="296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Régime moteur de croisière abaissé plus près du couple-moteur.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Régulateur de vitesse prédictif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Système de gestion du ralenti pour les arrêts prolongés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Contrôle de l’espace “gap” entre le tracteur et la semi-remorque.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Utilisation de lubrifiants plus performants. 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fr">
                <a:solidFill>
                  <a:schemeClr val="dk1"/>
                </a:solidFill>
              </a:rPr>
              <a:t>Meilleurs contrôle de l’alignement des roues, des équipements.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6" name="Google Shape;17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9998" y="265998"/>
            <a:ext cx="1638820" cy="228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01300" y="2863674"/>
            <a:ext cx="2676225" cy="113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/>
          <p:nvPr>
            <p:ph idx="1" type="body"/>
          </p:nvPr>
        </p:nvSpPr>
        <p:spPr>
          <a:xfrm>
            <a:off x="2826300" y="361575"/>
            <a:ext cx="3218100" cy="5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>
                <a:solidFill>
                  <a:srgbClr val="000000"/>
                </a:solidFill>
              </a:rPr>
              <a:t>SAVIEZ-VOUS QUE?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25"/>
          <p:cNvSpPr txBox="1"/>
          <p:nvPr/>
        </p:nvSpPr>
        <p:spPr>
          <a:xfrm>
            <a:off x="126475" y="1238875"/>
            <a:ext cx="8937900" cy="23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Malgré toutes les améliorations présentées, le chauffeur demeure l’élément le plus important de tous les facteurs en matière d’économie de carburant.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Jusqu’à </a:t>
            </a:r>
            <a:r>
              <a:rPr b="1" lang="fr" sz="1800">
                <a:solidFill>
                  <a:srgbClr val="2E960C"/>
                </a:solidFill>
              </a:rPr>
              <a:t>25 %</a:t>
            </a:r>
            <a:r>
              <a:rPr lang="fr" sz="1800"/>
              <a:t> d’amélioration en adoptant de bonnes habitudes de </a:t>
            </a:r>
            <a:r>
              <a:rPr b="1" lang="fr" sz="1800" u="sng"/>
              <a:t>conduite</a:t>
            </a:r>
            <a:r>
              <a:rPr lang="fr" sz="1800"/>
              <a:t>.</a:t>
            </a:r>
            <a:endParaRPr sz="18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6"/>
          <p:cNvSpPr txBox="1"/>
          <p:nvPr/>
        </p:nvSpPr>
        <p:spPr>
          <a:xfrm>
            <a:off x="1336625" y="113050"/>
            <a:ext cx="62841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HABITUDES DE CONDUITE À ADOPTER</a:t>
            </a:r>
            <a:endParaRPr b="1" sz="2400"/>
          </a:p>
        </p:txBody>
      </p:sp>
      <p:sp>
        <p:nvSpPr>
          <p:cNvPr id="189" name="Google Shape;189;p26"/>
          <p:cNvSpPr txBox="1"/>
          <p:nvPr/>
        </p:nvSpPr>
        <p:spPr>
          <a:xfrm>
            <a:off x="210800" y="781050"/>
            <a:ext cx="8839500" cy="351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/>
              <a:t>Évitez le ralenti inutile</a:t>
            </a:r>
            <a:r>
              <a:rPr lang="fr" sz="1500"/>
              <a:t>: Un moteur au ralenti consomme environ 4 litres/heure. Une heure de ralenti pour un moteur </a:t>
            </a:r>
            <a:r>
              <a:rPr lang="fr" sz="1500"/>
              <a:t>équivaut</a:t>
            </a:r>
            <a:r>
              <a:rPr lang="fr" sz="1500"/>
              <a:t> à deux heures d’usure à la vitesse de croisière.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/>
              <a:t>PISTES DE SOLUTIONS</a:t>
            </a:r>
            <a:r>
              <a:rPr lang="fr" sz="1500"/>
              <a:t>;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/>
              <a:t>Faire réchauffer le moteur en se </a:t>
            </a:r>
            <a:r>
              <a:rPr lang="fr" sz="1500"/>
              <a:t>déplaçant</a:t>
            </a:r>
            <a:r>
              <a:rPr lang="fr" sz="1500"/>
              <a:t> lentement et graduellement jusqu’à l’atteinte de la </a:t>
            </a:r>
            <a:r>
              <a:rPr b="1" lang="fr" sz="1500" u="sng"/>
              <a:t>température</a:t>
            </a:r>
            <a:r>
              <a:rPr lang="fr" sz="1500"/>
              <a:t> d’utilisation du moteur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/>
              <a:t>Éteindre le moteur lors des manoeuvres de base. (RDS, attelage, dételage, remisage…)</a:t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Éteindre le moteur lors des périodes d’attentes; clients, douane, plein de carburant…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500">
                <a:solidFill>
                  <a:schemeClr val="dk1"/>
                </a:solidFill>
              </a:rPr>
              <a:t>Parcourir les dernières minutes d’un déplacement sans mettre le moteur sous </a:t>
            </a:r>
            <a:r>
              <a:rPr b="1" lang="fr" sz="1500" u="sng">
                <a:solidFill>
                  <a:schemeClr val="dk1"/>
                </a:solidFill>
              </a:rPr>
              <a:t>charge</a:t>
            </a:r>
            <a:r>
              <a:rPr lang="fr" sz="1500">
                <a:solidFill>
                  <a:schemeClr val="dk1"/>
                </a:solidFill>
              </a:rPr>
              <a:t>, pour permettre à celui-ci de se refroidir. Ainsi, il sera possible d’éteindre le moteur dès que l’on applique le frein de stationnement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7"/>
          <p:cNvSpPr txBox="1"/>
          <p:nvPr>
            <p:ph type="title"/>
          </p:nvPr>
        </p:nvSpPr>
        <p:spPr>
          <a:xfrm>
            <a:off x="2521500" y="216425"/>
            <a:ext cx="3645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QUELQUES CHIFFRES!</a:t>
            </a:r>
            <a:endParaRPr b="1" sz="2400"/>
          </a:p>
        </p:txBody>
      </p:sp>
      <p:sp>
        <p:nvSpPr>
          <p:cNvPr id="195" name="Google Shape;195;p27"/>
          <p:cNvSpPr txBox="1"/>
          <p:nvPr/>
        </p:nvSpPr>
        <p:spPr>
          <a:xfrm>
            <a:off x="309175" y="1025900"/>
            <a:ext cx="7729200" cy="25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600"/>
              <a:t>U</a:t>
            </a:r>
            <a:r>
              <a:rPr b="1" lang="fr" sz="1600"/>
              <a:t>ne heure de ralenti inutile par jour:</a:t>
            </a:r>
            <a:endParaRPr b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4 litres de carburant / jour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250 jours de travail / année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1000 litres / année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1000 litres à 2.00$ = 2 000$ / année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 sz="1600">
                <a:solidFill>
                  <a:schemeClr val="dk1"/>
                </a:solidFill>
              </a:rPr>
              <a:t>Pour une flotte de 100 camions,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/>
              <a:t>100 camions x 2 000$ = </a:t>
            </a:r>
            <a:r>
              <a:rPr b="1" lang="fr" sz="1600">
                <a:solidFill>
                  <a:srgbClr val="FF0000"/>
                </a:solidFill>
              </a:rPr>
              <a:t>20</a:t>
            </a:r>
            <a:r>
              <a:rPr b="1" lang="fr" sz="1600">
                <a:solidFill>
                  <a:srgbClr val="FF0000"/>
                </a:solidFill>
              </a:rPr>
              <a:t>0 000$ / année</a:t>
            </a:r>
            <a:endParaRPr b="1" sz="16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/>
          <p:nvPr/>
        </p:nvSpPr>
        <p:spPr>
          <a:xfrm>
            <a:off x="0" y="228600"/>
            <a:ext cx="4327200" cy="6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3000">
                <a:solidFill>
                  <a:schemeClr val="dk1"/>
                </a:solidFill>
              </a:rPr>
              <a:t>Contenu de la leçon:</a:t>
            </a:r>
            <a:endParaRPr sz="3200"/>
          </a:p>
        </p:txBody>
      </p:sp>
      <p:sp>
        <p:nvSpPr>
          <p:cNvPr id="79" name="Google Shape;79;p10"/>
          <p:cNvSpPr txBox="1"/>
          <p:nvPr/>
        </p:nvSpPr>
        <p:spPr>
          <a:xfrm>
            <a:off x="0" y="838200"/>
            <a:ext cx="8916300" cy="19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/>
              <a:t>Reconnaître les différents éléments et technologies qui influencent la         consommation d’énergie.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/>
              <a:t>Interpréter les données d’un ordinateur de bord en lien avec la consommation de carburant.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8"/>
          <p:cNvSpPr txBox="1"/>
          <p:nvPr/>
        </p:nvSpPr>
        <p:spPr>
          <a:xfrm>
            <a:off x="1336625" y="189250"/>
            <a:ext cx="6235800" cy="5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HABITUDES DE CONDUITES À ADOPTER</a:t>
            </a:r>
            <a:endParaRPr b="1" sz="2400"/>
          </a:p>
        </p:txBody>
      </p:sp>
      <p:sp>
        <p:nvSpPr>
          <p:cNvPr id="201" name="Google Shape;201;p28"/>
          <p:cNvSpPr txBox="1"/>
          <p:nvPr/>
        </p:nvSpPr>
        <p:spPr>
          <a:xfrm>
            <a:off x="0" y="1066800"/>
            <a:ext cx="89661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Connaître les spécifications mécaniques du camion ou votre véhicule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Utilisation du couple-moteur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Utilisation des cadrans et des données de consommation de carburant dans le tableau de bord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Changements de rapports progressifs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L’anticipation des changements de situations routières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chemeClr val="dk1"/>
                </a:solidFill>
              </a:rPr>
              <a:t>L’abaissement de la vitesse de croisière</a:t>
            </a:r>
            <a:r>
              <a:rPr lang="fr" sz="1500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9"/>
          <p:cNvSpPr txBox="1"/>
          <p:nvPr>
            <p:ph type="title"/>
          </p:nvPr>
        </p:nvSpPr>
        <p:spPr>
          <a:xfrm>
            <a:off x="193000" y="187625"/>
            <a:ext cx="4101300" cy="126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DONNÉES PERTINENTES FOURNIES PAR LE TABLEAU DE BORD</a:t>
            </a:r>
            <a:endParaRPr b="1" sz="24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7" name="Google Shape;2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21050"/>
            <a:ext cx="5323300" cy="221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28100" y="2653250"/>
            <a:ext cx="3332650" cy="13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85300" y="266768"/>
            <a:ext cx="2466675" cy="20192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0"/>
          <p:cNvSpPr txBox="1"/>
          <p:nvPr>
            <p:ph type="title"/>
          </p:nvPr>
        </p:nvSpPr>
        <p:spPr>
          <a:xfrm>
            <a:off x="84325" y="64025"/>
            <a:ext cx="9059700" cy="7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UTILISATION D’UNITÉ DE CHAUFFAGE/CLIMATISATION AUXILIAIRE “APU” AU DIESEL ET/OU À L’ÉLECTRICITÉ. OPTIONNEL ET OFFERT D’USINE “OEM”.</a:t>
            </a:r>
            <a:endParaRPr b="1" sz="1800"/>
          </a:p>
        </p:txBody>
      </p:sp>
      <p:pic>
        <p:nvPicPr>
          <p:cNvPr id="215" name="Google Shape;21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00" y="961225"/>
            <a:ext cx="6006250" cy="301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7000" y="740924"/>
            <a:ext cx="2085975" cy="359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1"/>
          <p:cNvSpPr txBox="1"/>
          <p:nvPr>
            <p:ph type="title"/>
          </p:nvPr>
        </p:nvSpPr>
        <p:spPr>
          <a:xfrm>
            <a:off x="84325" y="64025"/>
            <a:ext cx="9059700" cy="78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/>
              <a:t>UTILISATION D’UNITÉ</a:t>
            </a:r>
            <a:r>
              <a:rPr b="1" lang="fr" sz="1800"/>
              <a:t> DE</a:t>
            </a:r>
            <a:r>
              <a:rPr b="1" lang="fr" sz="1800"/>
              <a:t> CHAUFFAGE/CLIMATISATION </a:t>
            </a:r>
            <a:r>
              <a:rPr b="1" lang="fr" sz="1800"/>
              <a:t>AUXILIAIRE “APU” AU DIESEL OU À L’ÉLECTRICITÉ. OPTIONNEL “Aftermarket”</a:t>
            </a:r>
            <a:endParaRPr b="1" sz="1800"/>
          </a:p>
        </p:txBody>
      </p:sp>
      <p:pic>
        <p:nvPicPr>
          <p:cNvPr id="222" name="Google Shape;2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" y="925325"/>
            <a:ext cx="4107633" cy="3374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6475" y="849125"/>
            <a:ext cx="3374126" cy="3374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2"/>
          <p:cNvSpPr txBox="1"/>
          <p:nvPr>
            <p:ph type="title"/>
          </p:nvPr>
        </p:nvSpPr>
        <p:spPr>
          <a:xfrm>
            <a:off x="140525" y="292625"/>
            <a:ext cx="4173900" cy="92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LES VÉHICULES À ÉNERGIES ALTERNATIVES</a:t>
            </a:r>
            <a:endParaRPr b="1" sz="2400"/>
          </a:p>
        </p:txBody>
      </p:sp>
      <p:pic>
        <p:nvPicPr>
          <p:cNvPr id="229" name="Google Shape;22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375" y="1763525"/>
            <a:ext cx="4384900" cy="254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32"/>
          <p:cNvSpPr txBox="1"/>
          <p:nvPr/>
        </p:nvSpPr>
        <p:spPr>
          <a:xfrm>
            <a:off x="4314350" y="358525"/>
            <a:ext cx="4758000" cy="23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1"/>
                </a:solidFill>
              </a:rPr>
              <a:t>À l’électricité utilisant de l’hydrogène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/>
              <a:t>100 % électrique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1"/>
                </a:solidFill>
              </a:rPr>
              <a:t>Au gaz naturel liquéfié (GNL) “LNG”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/>
              <a:t>Au gaz naturel comprimé (GNC) “CNG”</a:t>
            </a:r>
            <a:endParaRPr sz="2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2000">
                <a:solidFill>
                  <a:schemeClr val="dk1"/>
                </a:solidFill>
              </a:rPr>
              <a:t>Camion hybride électrique avec génératrice GNC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3"/>
          <p:cNvSpPr txBox="1"/>
          <p:nvPr>
            <p:ph type="title"/>
          </p:nvPr>
        </p:nvSpPr>
        <p:spPr>
          <a:xfrm>
            <a:off x="389125" y="-12175"/>
            <a:ext cx="8279700" cy="6306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VÉHICULE ÉLECTRIQUE UTILISANT DE </a:t>
            </a:r>
            <a:r>
              <a:rPr b="1" lang="fr" sz="2400"/>
              <a:t>L'HYDROGÈNE</a:t>
            </a:r>
            <a:endParaRPr b="1" sz="2400"/>
          </a:p>
        </p:txBody>
      </p:sp>
      <p:pic>
        <p:nvPicPr>
          <p:cNvPr id="236" name="Google Shape;23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800" y="426650"/>
            <a:ext cx="7261622" cy="38024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3"/>
          <p:cNvSpPr txBox="1"/>
          <p:nvPr/>
        </p:nvSpPr>
        <p:spPr>
          <a:xfrm>
            <a:off x="137725" y="656750"/>
            <a:ext cx="16329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/>
              <a:t>NICOLA ONE</a:t>
            </a:r>
            <a:r>
              <a:rPr lang="fr"/>
              <a:t>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2425"/>
            <a:ext cx="7318550" cy="4116676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4"/>
          <p:cNvSpPr txBox="1"/>
          <p:nvPr/>
        </p:nvSpPr>
        <p:spPr>
          <a:xfrm>
            <a:off x="5044250" y="199550"/>
            <a:ext cx="1321800" cy="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300"/>
              <a:t>NICOLA    T</a:t>
            </a:r>
            <a:r>
              <a:rPr b="1" lang="fr" sz="2300"/>
              <a:t>W</a:t>
            </a:r>
            <a:r>
              <a:rPr b="1" lang="fr" sz="2300"/>
              <a:t>O</a:t>
            </a:r>
            <a:r>
              <a:rPr lang="fr"/>
              <a:t> 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6550" y="740900"/>
            <a:ext cx="4005850" cy="351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7725" y="891875"/>
            <a:ext cx="3432700" cy="343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5"/>
          <p:cNvSpPr txBox="1"/>
          <p:nvPr/>
        </p:nvSpPr>
        <p:spPr>
          <a:xfrm>
            <a:off x="6495825" y="889475"/>
            <a:ext cx="1719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/>
              <a:t>HINO XL8</a:t>
            </a:r>
            <a:endParaRPr b="1" sz="2000"/>
          </a:p>
        </p:txBody>
      </p:sp>
      <p:sp>
        <p:nvSpPr>
          <p:cNvPr id="251" name="Google Shape;251;p35"/>
          <p:cNvSpPr txBox="1"/>
          <p:nvPr/>
        </p:nvSpPr>
        <p:spPr>
          <a:xfrm>
            <a:off x="2381025" y="203675"/>
            <a:ext cx="8556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/>
              <a:t>X15H</a:t>
            </a:r>
            <a:endParaRPr b="1"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36"/>
          <p:cNvSpPr txBox="1"/>
          <p:nvPr>
            <p:ph idx="1" type="body"/>
          </p:nvPr>
        </p:nvSpPr>
        <p:spPr>
          <a:xfrm>
            <a:off x="6591000" y="1457275"/>
            <a:ext cx="1307100" cy="5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fr" sz="2400">
                <a:solidFill>
                  <a:srgbClr val="000000"/>
                </a:solidFill>
              </a:rPr>
              <a:t>TESLA</a:t>
            </a:r>
            <a:endParaRPr b="1" sz="2400">
              <a:solidFill>
                <a:srgbClr val="000000"/>
              </a:solidFill>
            </a:endParaRPr>
          </a:p>
        </p:txBody>
      </p:sp>
      <p:sp>
        <p:nvSpPr>
          <p:cNvPr id="257" name="Google Shape;257;p36"/>
          <p:cNvSpPr txBox="1"/>
          <p:nvPr/>
        </p:nvSpPr>
        <p:spPr>
          <a:xfrm>
            <a:off x="5976075" y="349150"/>
            <a:ext cx="2787000" cy="9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VÉHICULE 100 % ÉLECTRIQUE</a:t>
            </a:r>
            <a:endParaRPr b="1" sz="2400"/>
          </a:p>
        </p:txBody>
      </p:sp>
      <p:pic>
        <p:nvPicPr>
          <p:cNvPr id="258" name="Google Shape;25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600" y="140525"/>
            <a:ext cx="5379822" cy="41540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301" y="124301"/>
            <a:ext cx="6977325" cy="3979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7"/>
          <p:cNvSpPr txBox="1"/>
          <p:nvPr>
            <p:ph type="title"/>
          </p:nvPr>
        </p:nvSpPr>
        <p:spPr>
          <a:xfrm>
            <a:off x="6608200" y="3188225"/>
            <a:ext cx="2535900" cy="1060800"/>
          </a:xfrm>
          <a:prstGeom prst="rect">
            <a:avLst/>
          </a:prstGeom>
          <a:solidFill>
            <a:srgbClr val="FFFFFF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FREIGHTLINER E-CASCADIA</a:t>
            </a:r>
            <a:endParaRPr b="1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1"/>
          <p:cNvSpPr txBox="1"/>
          <p:nvPr>
            <p:ph type="title"/>
          </p:nvPr>
        </p:nvSpPr>
        <p:spPr>
          <a:xfrm>
            <a:off x="3352800" y="64025"/>
            <a:ext cx="5750100" cy="11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L’UTILISATION ÉCONOMIQUE </a:t>
            </a:r>
            <a:endParaRPr b="1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DES VÉHICULES LOURDS</a:t>
            </a:r>
            <a:endParaRPr b="1"/>
          </a:p>
        </p:txBody>
      </p:sp>
      <p:pic>
        <p:nvPicPr>
          <p:cNvPr id="85" name="Google Shape;8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52375"/>
            <a:ext cx="6673125" cy="307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"/>
          <p:cNvSpPr txBox="1"/>
          <p:nvPr>
            <p:ph type="title"/>
          </p:nvPr>
        </p:nvSpPr>
        <p:spPr>
          <a:xfrm>
            <a:off x="7550700" y="445025"/>
            <a:ext cx="1603800" cy="119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VOLVO</a:t>
            </a:r>
            <a:r>
              <a:rPr b="1" lang="fr" sz="2900"/>
              <a:t> </a:t>
            </a:r>
            <a:r>
              <a:rPr b="1" lang="fr" sz="2000"/>
              <a:t>ELECTRIC VNR</a:t>
            </a:r>
            <a:endParaRPr b="1" sz="2000"/>
          </a:p>
        </p:txBody>
      </p:sp>
      <p:pic>
        <p:nvPicPr>
          <p:cNvPr id="270" name="Google Shape;27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240" y="112425"/>
            <a:ext cx="7406301" cy="4116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5125" y="206150"/>
            <a:ext cx="7365274" cy="3884026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9"/>
          <p:cNvSpPr txBox="1"/>
          <p:nvPr>
            <p:ph type="title"/>
          </p:nvPr>
        </p:nvSpPr>
        <p:spPr>
          <a:xfrm>
            <a:off x="865125" y="195575"/>
            <a:ext cx="7365300" cy="572700"/>
          </a:xfrm>
          <a:prstGeom prst="rect">
            <a:avLst/>
          </a:prstGeom>
          <a:solidFill>
            <a:schemeClr val="lt2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      </a:t>
            </a:r>
            <a:r>
              <a:rPr b="1" lang="fr" sz="2400"/>
              <a:t>TRANSPORT DE BIÈRES; NEW YORK, NY</a:t>
            </a:r>
            <a:endParaRPr b="1" sz="2400"/>
          </a:p>
        </p:txBody>
      </p:sp>
      <p:sp>
        <p:nvSpPr>
          <p:cNvPr id="277" name="Google Shape;277;p39"/>
          <p:cNvSpPr txBox="1"/>
          <p:nvPr/>
        </p:nvSpPr>
        <p:spPr>
          <a:xfrm>
            <a:off x="1802075" y="4022850"/>
            <a:ext cx="5565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Chargeur rapide de niveau 3; 80% de la charge en 70 minutes</a:t>
            </a:r>
            <a:endParaRPr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0"/>
          <p:cNvSpPr txBox="1"/>
          <p:nvPr>
            <p:ph type="title"/>
          </p:nvPr>
        </p:nvSpPr>
        <p:spPr>
          <a:xfrm>
            <a:off x="1073700" y="216425"/>
            <a:ext cx="6897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CAMIONS</a:t>
            </a:r>
            <a:r>
              <a:rPr b="1" lang="fr"/>
              <a:t> LION6 </a:t>
            </a:r>
            <a:r>
              <a:rPr b="1" lang="fr" sz="2400"/>
              <a:t>FABRIQUÉS À ST-JÉRÔME</a:t>
            </a:r>
            <a:endParaRPr b="1" sz="2400"/>
          </a:p>
        </p:txBody>
      </p:sp>
      <p:pic>
        <p:nvPicPr>
          <p:cNvPr id="283" name="Google Shape;283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41525"/>
            <a:ext cx="3295650" cy="2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0450" y="941525"/>
            <a:ext cx="4857750" cy="30384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40"/>
          <p:cNvSpPr txBox="1"/>
          <p:nvPr/>
        </p:nvSpPr>
        <p:spPr>
          <a:xfrm>
            <a:off x="2106875" y="4022850"/>
            <a:ext cx="4404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Utilisés à Montréal, leur autonomie est de 320 km</a:t>
            </a:r>
            <a:endParaRPr b="1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1"/>
          <p:cNvSpPr txBox="1"/>
          <p:nvPr>
            <p:ph type="title"/>
          </p:nvPr>
        </p:nvSpPr>
        <p:spPr>
          <a:xfrm>
            <a:off x="6179100" y="521225"/>
            <a:ext cx="3006900" cy="125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100"/>
              <a:t>VÉHICULE UTILISANT LE GAZ NATUREL</a:t>
            </a:r>
            <a:r>
              <a:rPr lang="fr" sz="2400"/>
              <a:t> </a:t>
            </a:r>
            <a:r>
              <a:rPr b="1" lang="fr" sz="2100"/>
              <a:t>LIQUÉFIÉ (GNL)</a:t>
            </a:r>
            <a:endParaRPr b="1"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</p:txBody>
      </p:sp>
      <p:pic>
        <p:nvPicPr>
          <p:cNvPr id="291" name="Google Shape;29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79525"/>
            <a:ext cx="6026700" cy="40178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6669" y="2590800"/>
            <a:ext cx="5324475" cy="163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2"/>
          <p:cNvSpPr txBox="1"/>
          <p:nvPr>
            <p:ph type="title"/>
          </p:nvPr>
        </p:nvSpPr>
        <p:spPr>
          <a:xfrm>
            <a:off x="5721900" y="216425"/>
            <a:ext cx="3006900" cy="14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100"/>
              <a:t>VÉHICULE UTILISANT LE GAZ NATUREL</a:t>
            </a:r>
            <a:r>
              <a:rPr lang="fr" sz="2400"/>
              <a:t> </a:t>
            </a:r>
            <a:r>
              <a:rPr b="1" lang="fr" sz="2100"/>
              <a:t>COMPRIMÉ (GNC)</a:t>
            </a:r>
            <a:endParaRPr b="1" sz="2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/>
          </a:p>
        </p:txBody>
      </p:sp>
      <p:pic>
        <p:nvPicPr>
          <p:cNvPr id="298" name="Google Shape;29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72600" y="1800225"/>
            <a:ext cx="3576150" cy="2376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28600"/>
            <a:ext cx="5167800" cy="387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3"/>
          <p:cNvSpPr txBox="1"/>
          <p:nvPr/>
        </p:nvSpPr>
        <p:spPr>
          <a:xfrm>
            <a:off x="683500" y="152400"/>
            <a:ext cx="77214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chemeClr val="dk1"/>
                </a:solidFill>
              </a:rPr>
              <a:t>Gaz naturel comprimé pour véhicules</a:t>
            </a:r>
            <a:r>
              <a:rPr lang="fr" sz="1600">
                <a:solidFill>
                  <a:schemeClr val="dk1"/>
                </a:solidFill>
              </a:rPr>
              <a:t> </a:t>
            </a:r>
            <a:r>
              <a:rPr lang="fr" sz="1600">
                <a:solidFill>
                  <a:schemeClr val="dk2"/>
                </a:solidFill>
              </a:rPr>
              <a:t>: </a:t>
            </a:r>
            <a:r>
              <a:rPr lang="fr" sz="2000">
                <a:solidFill>
                  <a:srgbClr val="262626"/>
                </a:solidFill>
              </a:rPr>
              <a:t>Flottes majeures</a:t>
            </a:r>
            <a:endParaRPr sz="2000">
              <a:solidFill>
                <a:srgbClr val="262626"/>
              </a:solidFill>
            </a:endParaRPr>
          </a:p>
        </p:txBody>
      </p:sp>
      <p:pic>
        <p:nvPicPr>
          <p:cNvPr id="305" name="Google Shape;305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014900"/>
            <a:ext cx="1514475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43"/>
          <p:cNvSpPr txBox="1"/>
          <p:nvPr/>
        </p:nvSpPr>
        <p:spPr>
          <a:xfrm>
            <a:off x="6875" y="1828800"/>
            <a:ext cx="2149800" cy="9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rgbClr val="C00000"/>
                </a:solidFill>
              </a:rPr>
              <a:t>200 camions au GNC</a:t>
            </a:r>
            <a:endParaRPr b="1" sz="1100">
              <a:solidFill>
                <a:srgbClr val="C00000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5 stations publiques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Pionnier depuis 20 ans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Installateur de stations privées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307" name="Google Shape;307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1475" y="862500"/>
            <a:ext cx="714375" cy="8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3"/>
          <p:cNvSpPr txBox="1"/>
          <p:nvPr/>
        </p:nvSpPr>
        <p:spPr>
          <a:xfrm>
            <a:off x="2004275" y="1371600"/>
            <a:ext cx="2443500" cy="14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2019-10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GNC depuis 2013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50 stations GNC privées USA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Ajoutera 6,000 camions GNC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entre 2020 et 2022</a:t>
            </a:r>
            <a:endParaRPr sz="1100">
              <a:solidFill>
                <a:schemeClr val="dk1"/>
              </a:solidFill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   </a:t>
            </a:r>
            <a:r>
              <a:rPr b="1" lang="fr" sz="1100">
                <a:solidFill>
                  <a:schemeClr val="dk1"/>
                </a:solidFill>
              </a:rPr>
              <a:t>2020 : achats GNC = 25%</a:t>
            </a:r>
            <a:endParaRPr/>
          </a:p>
        </p:txBody>
      </p:sp>
      <p:pic>
        <p:nvPicPr>
          <p:cNvPr id="309" name="Google Shape;309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3000" y="980400"/>
            <a:ext cx="1533525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10400" y="852788"/>
            <a:ext cx="1866900" cy="77152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3"/>
          <p:cNvSpPr txBox="1"/>
          <p:nvPr/>
        </p:nvSpPr>
        <p:spPr>
          <a:xfrm>
            <a:off x="4493500" y="1676400"/>
            <a:ext cx="2443500" cy="10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Depuis 2009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9,000 camions au GNC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145 stations de remplissage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Vise 45% de la flotte pour 2038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12" name="Google Shape;312;p43"/>
          <p:cNvSpPr txBox="1"/>
          <p:nvPr/>
        </p:nvSpPr>
        <p:spPr>
          <a:xfrm>
            <a:off x="6846900" y="1600200"/>
            <a:ext cx="2149800" cy="101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Depuis 2013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Climat similaire au Québec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150 camions au GNC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100% de sa flotte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313" name="Google Shape;313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667000" y="3037800"/>
            <a:ext cx="1438275" cy="4286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p43"/>
          <p:cNvSpPr txBox="1"/>
          <p:nvPr/>
        </p:nvSpPr>
        <p:spPr>
          <a:xfrm>
            <a:off x="2475125" y="3505200"/>
            <a:ext cx="17229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Depuis 2014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2016 = 100 tracteurs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315" name="Google Shape;315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807625" y="2961600"/>
            <a:ext cx="1638300" cy="51435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3"/>
          <p:cNvSpPr txBox="1"/>
          <p:nvPr/>
        </p:nvSpPr>
        <p:spPr>
          <a:xfrm>
            <a:off x="4495800" y="3505200"/>
            <a:ext cx="2362200" cy="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Depuis 2016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100+ camions couchette GNC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317" name="Google Shape;317;p43"/>
          <p:cNvSpPr txBox="1"/>
          <p:nvPr/>
        </p:nvSpPr>
        <p:spPr>
          <a:xfrm>
            <a:off x="6727500" y="3505199"/>
            <a:ext cx="2149800" cy="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>
                <a:solidFill>
                  <a:schemeClr val="dk1"/>
                </a:solidFill>
              </a:rPr>
              <a:t>Depuis 2018</a:t>
            </a:r>
            <a:endParaRPr b="1"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23 camions couchette GNC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>
                <a:solidFill>
                  <a:schemeClr val="dk1"/>
                </a:solidFill>
              </a:rPr>
              <a:t>En croissance, vise 50</a:t>
            </a:r>
            <a:endParaRPr sz="1100">
              <a:solidFill>
                <a:schemeClr val="dk1"/>
              </a:solidFill>
            </a:endParaRPr>
          </a:p>
        </p:txBody>
      </p:sp>
      <p:pic>
        <p:nvPicPr>
          <p:cNvPr id="318" name="Google Shape;318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15200" y="2882718"/>
            <a:ext cx="1349149" cy="62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9425" y="814388"/>
            <a:ext cx="6000750" cy="3362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36825"/>
            <a:ext cx="5834300" cy="2538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45"/>
          <p:cNvSpPr txBox="1"/>
          <p:nvPr/>
        </p:nvSpPr>
        <p:spPr>
          <a:xfrm>
            <a:off x="526050" y="152400"/>
            <a:ext cx="79074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chemeClr val="dk1"/>
                </a:solidFill>
              </a:rPr>
              <a:t>Gaz naturel comprimé pour véhicules</a:t>
            </a:r>
            <a:r>
              <a:rPr lang="fr" sz="2300">
                <a:solidFill>
                  <a:schemeClr val="dk1"/>
                </a:solidFill>
              </a:rPr>
              <a:t> </a:t>
            </a:r>
            <a:r>
              <a:rPr lang="fr" sz="1600">
                <a:solidFill>
                  <a:schemeClr val="dk1"/>
                </a:solidFill>
              </a:rPr>
              <a:t>: </a:t>
            </a:r>
            <a:r>
              <a:rPr lang="fr" sz="2000">
                <a:solidFill>
                  <a:srgbClr val="262626"/>
                </a:solidFill>
              </a:rPr>
              <a:t>Survol du gaz naturel</a:t>
            </a:r>
            <a:endParaRPr sz="2000">
              <a:solidFill>
                <a:srgbClr val="262626"/>
              </a:solidFill>
            </a:endParaRPr>
          </a:p>
        </p:txBody>
      </p:sp>
      <p:sp>
        <p:nvSpPr>
          <p:cNvPr id="330" name="Google Shape;330;p45"/>
          <p:cNvSpPr txBox="1"/>
          <p:nvPr/>
        </p:nvSpPr>
        <p:spPr>
          <a:xfrm>
            <a:off x="198300" y="838200"/>
            <a:ext cx="8819400" cy="3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</a:t>
            </a:r>
            <a:r>
              <a:rPr b="1" lang="fr" sz="1500">
                <a:solidFill>
                  <a:schemeClr val="dk1"/>
                </a:solidFill>
              </a:rPr>
              <a:t>GNC = gaz naturel comprimé. </a:t>
            </a:r>
            <a:r>
              <a:rPr lang="fr" sz="1500">
                <a:solidFill>
                  <a:schemeClr val="dk1"/>
                </a:solidFill>
              </a:rPr>
              <a:t>Pratique et sécuritaire, c’est le format le plus utilisé pour les camions.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•Composé à </a:t>
            </a:r>
            <a:r>
              <a:rPr b="1" lang="fr" sz="1500">
                <a:solidFill>
                  <a:schemeClr val="dk1"/>
                </a:solidFill>
              </a:rPr>
              <a:t>95% de méthane</a:t>
            </a:r>
            <a:r>
              <a:rPr lang="fr" sz="1500">
                <a:solidFill>
                  <a:schemeClr val="dk1"/>
                </a:solidFill>
              </a:rPr>
              <a:t>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•Extrait du sol ou généré par bio-méthanisation (décomposition, enfouissement, etc.)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•Inodore, on lui ajoute du </a:t>
            </a:r>
            <a:r>
              <a:rPr b="1" lang="fr" sz="1500">
                <a:solidFill>
                  <a:schemeClr val="dk1"/>
                </a:solidFill>
              </a:rPr>
              <a:t>mercaptan (œufs pourris) pour faciliter la détection</a:t>
            </a:r>
            <a:r>
              <a:rPr lang="fr" sz="1500">
                <a:solidFill>
                  <a:schemeClr val="dk1"/>
                </a:solidFill>
              </a:rPr>
              <a:t>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</a:t>
            </a:r>
            <a:r>
              <a:rPr b="1" lang="fr" sz="1500">
                <a:solidFill>
                  <a:schemeClr val="dk1"/>
                </a:solidFill>
              </a:rPr>
              <a:t>Moins d’émissions de gaz à effet de serre </a:t>
            </a:r>
            <a:r>
              <a:rPr lang="fr" sz="1500">
                <a:solidFill>
                  <a:schemeClr val="dk1"/>
                </a:solidFill>
              </a:rPr>
              <a:t>que le diesel ou l’essence.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</a:t>
            </a:r>
            <a:r>
              <a:rPr b="1" lang="fr" sz="1500">
                <a:solidFill>
                  <a:schemeClr val="dk1"/>
                </a:solidFill>
              </a:rPr>
              <a:t>Plus léger que l’air</a:t>
            </a:r>
            <a:r>
              <a:rPr lang="fr" sz="1500">
                <a:solidFill>
                  <a:schemeClr val="dk1"/>
                </a:solidFill>
              </a:rPr>
              <a:t>, il se disperse dans l’atmosphère lorsque libéré.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•Coûte </a:t>
            </a:r>
            <a:r>
              <a:rPr b="1" lang="fr" sz="1500">
                <a:solidFill>
                  <a:schemeClr val="dk1"/>
                </a:solidFill>
              </a:rPr>
              <a:t>moins de 0.60$/litre</a:t>
            </a:r>
            <a:r>
              <a:rPr lang="fr" sz="1500">
                <a:solidFill>
                  <a:schemeClr val="dk1"/>
                </a:solidFill>
              </a:rPr>
              <a:t>.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•</a:t>
            </a:r>
            <a:r>
              <a:rPr b="1" lang="fr" sz="1500">
                <a:solidFill>
                  <a:schemeClr val="dk1"/>
                </a:solidFill>
              </a:rPr>
              <a:t>Prix à la pompe très stable</a:t>
            </a:r>
            <a:r>
              <a:rPr lang="fr" sz="1500">
                <a:solidFill>
                  <a:schemeClr val="dk1"/>
                </a:solidFill>
              </a:rPr>
              <a:t>.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6"/>
          <p:cNvSpPr/>
          <p:nvPr/>
        </p:nvSpPr>
        <p:spPr>
          <a:xfrm>
            <a:off x="3290831" y="1421128"/>
            <a:ext cx="2773200" cy="365400"/>
          </a:xfrm>
          <a:prstGeom prst="ellipse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46"/>
          <p:cNvSpPr txBox="1"/>
          <p:nvPr/>
        </p:nvSpPr>
        <p:spPr>
          <a:xfrm>
            <a:off x="0" y="152400"/>
            <a:ext cx="90849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chemeClr val="dk1"/>
                </a:solidFill>
              </a:rPr>
              <a:t>Gaz naturel comprimé pour véhicules</a:t>
            </a:r>
            <a:r>
              <a:rPr b="1" lang="fr" sz="2000">
                <a:solidFill>
                  <a:schemeClr val="dk1"/>
                </a:solidFill>
              </a:rPr>
              <a:t> :</a:t>
            </a:r>
            <a:r>
              <a:rPr lang="fr" sz="1600">
                <a:solidFill>
                  <a:schemeClr val="dk1"/>
                </a:solidFill>
              </a:rPr>
              <a:t> </a:t>
            </a:r>
            <a:r>
              <a:rPr lang="fr" sz="1900">
                <a:solidFill>
                  <a:schemeClr val="dk1"/>
                </a:solidFill>
              </a:rPr>
              <a:t>Statistiques (véhicules et stations)</a:t>
            </a:r>
            <a:endParaRPr sz="1900">
              <a:solidFill>
                <a:schemeClr val="dk1"/>
              </a:solidFill>
            </a:endParaRPr>
          </a:p>
        </p:txBody>
      </p:sp>
      <p:sp>
        <p:nvSpPr>
          <p:cNvPr id="337" name="Google Shape;337;p46"/>
          <p:cNvSpPr txBox="1"/>
          <p:nvPr/>
        </p:nvSpPr>
        <p:spPr>
          <a:xfrm>
            <a:off x="0" y="609600"/>
            <a:ext cx="30000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C00000"/>
                </a:solidFill>
              </a:rPr>
              <a:t>Parc de véhicules au gaz naturel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338" name="Google Shape;338;p46"/>
          <p:cNvSpPr txBox="1"/>
          <p:nvPr/>
        </p:nvSpPr>
        <p:spPr>
          <a:xfrm>
            <a:off x="0" y="838200"/>
            <a:ext cx="53913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Mondial </a:t>
            </a:r>
            <a:r>
              <a:rPr lang="fr" sz="1500">
                <a:solidFill>
                  <a:schemeClr val="dk1"/>
                </a:solidFill>
              </a:rPr>
              <a:t>= 27 millions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États-Unis</a:t>
            </a:r>
            <a:r>
              <a:rPr lang="fr" sz="1500">
                <a:solidFill>
                  <a:schemeClr val="dk1"/>
                </a:solidFill>
              </a:rPr>
              <a:t> = 150,000 total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a)17,000 camions de collecte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b)11,000 autobus urbains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c)5,500 autobus scolaires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Amérique Du Nord</a:t>
            </a:r>
            <a:r>
              <a:rPr lang="fr" sz="1500">
                <a:solidFill>
                  <a:schemeClr val="dk1"/>
                </a:solidFill>
              </a:rPr>
              <a:t> = 30% des autobus urbains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Canada</a:t>
            </a:r>
            <a:r>
              <a:rPr lang="fr" sz="1500">
                <a:solidFill>
                  <a:schemeClr val="dk1"/>
                </a:solidFill>
              </a:rPr>
              <a:t> = 5,000 (3% du parc global de véhicules routiers)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500">
                <a:solidFill>
                  <a:schemeClr val="dk1"/>
                </a:solidFill>
              </a:rPr>
              <a:t>Québec</a:t>
            </a:r>
            <a:r>
              <a:rPr lang="fr" sz="1500">
                <a:solidFill>
                  <a:schemeClr val="dk1"/>
                </a:solidFill>
              </a:rPr>
              <a:t> = 515</a:t>
            </a:r>
            <a:r>
              <a:rPr b="1" lang="fr" sz="1500">
                <a:solidFill>
                  <a:schemeClr val="dk1"/>
                </a:solidFill>
              </a:rPr>
              <a:t>*</a:t>
            </a:r>
            <a:endParaRPr b="1" sz="1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39" name="Google Shape;339;p46"/>
          <p:cNvSpPr txBox="1"/>
          <p:nvPr/>
        </p:nvSpPr>
        <p:spPr>
          <a:xfrm>
            <a:off x="3505200" y="609600"/>
            <a:ext cx="2619000" cy="5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C00000"/>
                </a:solidFill>
              </a:rPr>
              <a:t>Ventes de véhicules neufs</a:t>
            </a:r>
            <a:endParaRPr b="1">
              <a:solidFill>
                <a:srgbClr val="C00000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C00000"/>
                </a:solidFill>
              </a:rPr>
              <a:t>en Amérique du Nord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340" name="Google Shape;340;p46"/>
          <p:cNvSpPr txBox="1"/>
          <p:nvPr/>
        </p:nvSpPr>
        <p:spPr>
          <a:xfrm>
            <a:off x="3124200" y="1031910"/>
            <a:ext cx="28476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Autobus urbains = 35%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 Camions de collecte = 60%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41" name="Google Shape;341;p46"/>
          <p:cNvSpPr txBox="1"/>
          <p:nvPr/>
        </p:nvSpPr>
        <p:spPr>
          <a:xfrm>
            <a:off x="6324600" y="609600"/>
            <a:ext cx="22998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C00000"/>
                </a:solidFill>
              </a:rPr>
              <a:t>Stations GNC publiques</a:t>
            </a:r>
            <a:endParaRPr b="1">
              <a:solidFill>
                <a:srgbClr val="C00000"/>
              </a:solidFill>
            </a:endParaRPr>
          </a:p>
        </p:txBody>
      </p:sp>
      <p:sp>
        <p:nvSpPr>
          <p:cNvPr id="342" name="Google Shape;342;p46"/>
          <p:cNvSpPr txBox="1"/>
          <p:nvPr/>
        </p:nvSpPr>
        <p:spPr>
          <a:xfrm>
            <a:off x="6447175" y="838200"/>
            <a:ext cx="1962900" cy="167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Mondial = 20,000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Europe = 4,000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États-Unis = 900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Canada = 36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solidFill>
                  <a:schemeClr val="dk1"/>
                </a:solidFill>
              </a:rPr>
              <a:t>Québec + On = 21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43" name="Google Shape;343;p46"/>
          <p:cNvSpPr txBox="1"/>
          <p:nvPr/>
        </p:nvSpPr>
        <p:spPr>
          <a:xfrm>
            <a:off x="35350" y="3581400"/>
            <a:ext cx="8973300" cy="72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* Le Québec totalise 800 véhicules au gaz naturel (petits, moyens et gros, GNC + GNL).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De ce nombre, </a:t>
            </a:r>
            <a:r>
              <a:rPr b="1" lang="fr">
                <a:solidFill>
                  <a:schemeClr val="dk1"/>
                </a:solidFill>
              </a:rPr>
              <a:t>515 sont des camions Classes 6-7-8 propulsés spécifiquement au GNC</a:t>
            </a:r>
            <a:r>
              <a:rPr lang="fr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(Données = ÉNERGIR 2020)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76200"/>
            <a:ext cx="6677501" cy="415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 txBox="1"/>
          <p:nvPr>
            <p:ph type="title"/>
          </p:nvPr>
        </p:nvSpPr>
        <p:spPr>
          <a:xfrm>
            <a:off x="2597700" y="368825"/>
            <a:ext cx="3814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/>
              <a:t>SAVIEZ-VOUS QUE?</a:t>
            </a:r>
            <a:endParaRPr b="1"/>
          </a:p>
        </p:txBody>
      </p:sp>
      <p:sp>
        <p:nvSpPr>
          <p:cNvPr id="91" name="Google Shape;91;p12"/>
          <p:cNvSpPr txBox="1"/>
          <p:nvPr/>
        </p:nvSpPr>
        <p:spPr>
          <a:xfrm>
            <a:off x="86700" y="1132375"/>
            <a:ext cx="8943300" cy="26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19% des émissions de gaz à effet de serre proviennent des véhicules lourds.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Pour chaque litre de diesel brûlé, 2.8 kg de dioxyde de carbone est rejeté dans l'atmosphère.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Les gaz d’échappement causent une bonne partie du smog.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Les particules émises sont potentiellement cancérigènes.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8"/>
          <p:cNvSpPr txBox="1"/>
          <p:nvPr/>
        </p:nvSpPr>
        <p:spPr>
          <a:xfrm>
            <a:off x="838200" y="152400"/>
            <a:ext cx="7271100" cy="6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/>
              <a:t>Gaz naturel comprimé pour véhicules</a:t>
            </a:r>
            <a:r>
              <a:rPr lang="fr" sz="1600">
                <a:solidFill>
                  <a:schemeClr val="dk2"/>
                </a:solidFill>
              </a:rPr>
              <a:t> </a:t>
            </a:r>
            <a:r>
              <a:rPr b="1" lang="fr" sz="2200"/>
              <a:t>:</a:t>
            </a:r>
            <a:r>
              <a:rPr lang="fr" sz="1600"/>
              <a:t> </a:t>
            </a:r>
            <a:r>
              <a:rPr lang="fr" sz="2000"/>
              <a:t>Environnement</a:t>
            </a:r>
            <a:endParaRPr sz="2000"/>
          </a:p>
        </p:txBody>
      </p:sp>
      <p:sp>
        <p:nvSpPr>
          <p:cNvPr id="354" name="Google Shape;354;p48"/>
          <p:cNvSpPr txBox="1"/>
          <p:nvPr/>
        </p:nvSpPr>
        <p:spPr>
          <a:xfrm>
            <a:off x="756025" y="685800"/>
            <a:ext cx="7200900" cy="7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1"/>
                </a:solidFill>
              </a:rPr>
              <a:t>•</a:t>
            </a:r>
            <a:r>
              <a:rPr lang="fr" sz="2000"/>
              <a:t>Très peu d’émissions polluantes</a:t>
            </a:r>
            <a:endParaRPr sz="20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/>
              <a:t>•</a:t>
            </a:r>
            <a:r>
              <a:rPr b="1" lang="fr" sz="2000"/>
              <a:t>Aucun </a:t>
            </a:r>
            <a:r>
              <a:rPr lang="fr" sz="2000"/>
              <a:t>risque de déversement ou de contamination du sol</a:t>
            </a:r>
            <a:endParaRPr sz="2000"/>
          </a:p>
        </p:txBody>
      </p:sp>
      <p:pic>
        <p:nvPicPr>
          <p:cNvPr id="355" name="Google Shape;35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26500"/>
            <a:ext cx="1372050" cy="938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9525" y="1569300"/>
            <a:ext cx="6172200" cy="235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9"/>
          <p:cNvSpPr txBox="1"/>
          <p:nvPr/>
        </p:nvSpPr>
        <p:spPr>
          <a:xfrm>
            <a:off x="315350" y="0"/>
            <a:ext cx="83907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/>
              <a:t>Gaz naturel comprimé pour véhicules</a:t>
            </a:r>
            <a:r>
              <a:rPr b="1" lang="fr" sz="2200">
                <a:solidFill>
                  <a:schemeClr val="dk2"/>
                </a:solidFill>
              </a:rPr>
              <a:t> </a:t>
            </a:r>
            <a:r>
              <a:rPr b="1" lang="fr" sz="2200"/>
              <a:t>:</a:t>
            </a:r>
            <a:r>
              <a:rPr lang="fr" sz="1600">
                <a:solidFill>
                  <a:schemeClr val="dk2"/>
                </a:solidFill>
              </a:rPr>
              <a:t> </a:t>
            </a:r>
            <a:r>
              <a:rPr lang="fr" sz="2000"/>
              <a:t>Comparatif des énergies</a:t>
            </a:r>
            <a:endParaRPr sz="2000"/>
          </a:p>
        </p:txBody>
      </p:sp>
      <p:pic>
        <p:nvPicPr>
          <p:cNvPr id="362" name="Google Shape;36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7800" y="446188"/>
            <a:ext cx="7403774" cy="379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9"/>
          <p:cNvSpPr/>
          <p:nvPr/>
        </p:nvSpPr>
        <p:spPr>
          <a:xfrm>
            <a:off x="297000" y="2630725"/>
            <a:ext cx="942000" cy="879900"/>
          </a:xfrm>
          <a:prstGeom prst="mathMinus">
            <a:avLst>
              <a:gd fmla="val 23520" name="adj1"/>
            </a:avLst>
          </a:prstGeom>
          <a:noFill/>
          <a:ln cap="flat" cmpd="sng" w="38100">
            <a:solidFill>
              <a:srgbClr val="EE4C4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49"/>
          <p:cNvSpPr/>
          <p:nvPr/>
        </p:nvSpPr>
        <p:spPr>
          <a:xfrm>
            <a:off x="409000" y="1454225"/>
            <a:ext cx="644700" cy="681600"/>
          </a:xfrm>
          <a:prstGeom prst="mathPlus">
            <a:avLst>
              <a:gd fmla="val 23520" name="adj1"/>
            </a:avLst>
          </a:prstGeom>
          <a:noFill/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7025" y="255775"/>
            <a:ext cx="3827925" cy="192952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50"/>
          <p:cNvSpPr txBox="1"/>
          <p:nvPr>
            <p:ph type="title"/>
          </p:nvPr>
        </p:nvSpPr>
        <p:spPr>
          <a:xfrm>
            <a:off x="235500" y="140225"/>
            <a:ext cx="3201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/>
              <a:t>SÉCURITÉ DU GNC</a:t>
            </a:r>
            <a:endParaRPr b="1" sz="2500"/>
          </a:p>
        </p:txBody>
      </p:sp>
      <p:pic>
        <p:nvPicPr>
          <p:cNvPr id="371" name="Google Shape;37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7800" y="2941775"/>
            <a:ext cx="771525" cy="12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5525" y="2332175"/>
            <a:ext cx="276225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1000" y="1322525"/>
            <a:ext cx="4191000" cy="2352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1"/>
          <p:cNvSpPr txBox="1"/>
          <p:nvPr/>
        </p:nvSpPr>
        <p:spPr>
          <a:xfrm>
            <a:off x="685800" y="152400"/>
            <a:ext cx="74736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/>
              <a:t>Gaz naturel comprimé pour véhicules :</a:t>
            </a:r>
            <a:r>
              <a:rPr lang="fr" sz="1600"/>
              <a:t> </a:t>
            </a:r>
            <a:r>
              <a:rPr lang="fr" sz="2000"/>
              <a:t>Sécurité du GNC</a:t>
            </a:r>
            <a:endParaRPr sz="2000"/>
          </a:p>
        </p:txBody>
      </p:sp>
      <p:sp>
        <p:nvSpPr>
          <p:cNvPr id="379" name="Google Shape;379;p51"/>
          <p:cNvSpPr txBox="1"/>
          <p:nvPr/>
        </p:nvSpPr>
        <p:spPr>
          <a:xfrm>
            <a:off x="228600" y="685800"/>
            <a:ext cx="8304000" cy="16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rgbClr val="262626"/>
                </a:solidFill>
              </a:rPr>
              <a:t>Les réservoirs possèdent une </a:t>
            </a:r>
            <a:r>
              <a:rPr b="1" lang="fr" sz="2200">
                <a:solidFill>
                  <a:srgbClr val="A40F04"/>
                </a:solidFill>
              </a:rPr>
              <a:t>valve de surpression </a:t>
            </a:r>
            <a:r>
              <a:rPr lang="fr" sz="2200">
                <a:solidFill>
                  <a:srgbClr val="262626"/>
                </a:solidFill>
              </a:rPr>
              <a:t>(PRD)</a:t>
            </a:r>
            <a:endParaRPr sz="2200">
              <a:solidFill>
                <a:srgbClr val="26262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rgbClr val="262626"/>
                </a:solidFill>
              </a:rPr>
              <a:t>qui ouvre lorsqu’elle est exposée à une </a:t>
            </a:r>
            <a:r>
              <a:rPr b="1" lang="fr" sz="2200" u="sng">
                <a:solidFill>
                  <a:srgbClr val="262626"/>
                </a:solidFill>
              </a:rPr>
              <a:t>chaleur intense</a:t>
            </a:r>
            <a:r>
              <a:rPr lang="fr" sz="2200">
                <a:solidFill>
                  <a:srgbClr val="262626"/>
                </a:solidFill>
              </a:rPr>
              <a:t>,</a:t>
            </a:r>
            <a:endParaRPr sz="2200">
              <a:solidFill>
                <a:srgbClr val="262626"/>
              </a:solidFill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rgbClr val="262626"/>
                </a:solidFill>
              </a:rPr>
              <a:t>évitant une surpression et l’explosion.</a:t>
            </a:r>
            <a:endParaRPr sz="2200">
              <a:solidFill>
                <a:srgbClr val="262626"/>
              </a:solidFill>
            </a:endParaRPr>
          </a:p>
        </p:txBody>
      </p:sp>
      <p:sp>
        <p:nvSpPr>
          <p:cNvPr id="380" name="Google Shape;380;p51"/>
          <p:cNvSpPr txBox="1"/>
          <p:nvPr/>
        </p:nvSpPr>
        <p:spPr>
          <a:xfrm>
            <a:off x="5813700" y="1905000"/>
            <a:ext cx="33303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900">
                <a:solidFill>
                  <a:srgbClr val="A40F04"/>
                </a:solidFill>
              </a:rPr>
              <a:t>Ouverture = 104</a:t>
            </a:r>
            <a:r>
              <a:rPr b="1" baseline="30000" lang="fr" sz="3000">
                <a:solidFill>
                  <a:srgbClr val="A40F04"/>
                </a:solidFill>
              </a:rPr>
              <a:t>o</a:t>
            </a:r>
            <a:r>
              <a:rPr b="1" lang="fr" sz="1900">
                <a:solidFill>
                  <a:srgbClr val="A40F04"/>
                </a:solidFill>
              </a:rPr>
              <a:t>C / 219</a:t>
            </a:r>
            <a:r>
              <a:rPr b="1" baseline="30000" lang="fr" sz="3000">
                <a:solidFill>
                  <a:srgbClr val="A40F04"/>
                </a:solidFill>
              </a:rPr>
              <a:t>o</a:t>
            </a:r>
            <a:r>
              <a:rPr b="1" lang="fr" sz="1900">
                <a:solidFill>
                  <a:srgbClr val="A40F04"/>
                </a:solidFill>
              </a:rPr>
              <a:t>F</a:t>
            </a:r>
            <a:endParaRPr b="1" sz="1900">
              <a:solidFill>
                <a:srgbClr val="A40F04"/>
              </a:solidFill>
            </a:endParaRPr>
          </a:p>
        </p:txBody>
      </p:sp>
      <p:pic>
        <p:nvPicPr>
          <p:cNvPr id="381" name="Google Shape;381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965600"/>
            <a:ext cx="5688682" cy="23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6800" y="152400"/>
            <a:ext cx="6972599" cy="406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Google Shape;39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640" y="76200"/>
            <a:ext cx="8602801" cy="4184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300" y="107125"/>
            <a:ext cx="4787400" cy="357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40575" y="91500"/>
            <a:ext cx="2144400" cy="240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96780" y="1747450"/>
            <a:ext cx="4361220" cy="252545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4"/>
          <p:cNvSpPr txBox="1"/>
          <p:nvPr/>
        </p:nvSpPr>
        <p:spPr>
          <a:xfrm>
            <a:off x="7176853" y="2696043"/>
            <a:ext cx="1720500" cy="13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>
                <a:solidFill>
                  <a:srgbClr val="262626"/>
                </a:solidFill>
              </a:rPr>
              <a:t>Stations publiques</a:t>
            </a:r>
            <a:endParaRPr b="1" sz="2500">
              <a:solidFill>
                <a:srgbClr val="26262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500">
                <a:solidFill>
                  <a:srgbClr val="262626"/>
                </a:solidFill>
              </a:rPr>
              <a:t>EBI</a:t>
            </a:r>
            <a:endParaRPr b="1" sz="2500">
              <a:solidFill>
                <a:srgbClr val="262626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0" y="132413"/>
            <a:ext cx="7703375" cy="409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56"/>
          <p:cNvSpPr txBox="1"/>
          <p:nvPr/>
        </p:nvSpPr>
        <p:spPr>
          <a:xfrm>
            <a:off x="2590800" y="4267200"/>
            <a:ext cx="4127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https://www.youtube.com/watch?v=vu-8Gr5prTM</a:t>
            </a:r>
            <a:endParaRPr/>
          </a:p>
        </p:txBody>
      </p:sp>
      <p:pic>
        <p:nvPicPr>
          <p:cNvPr id="410" name="Google Shape;41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200" y="64025"/>
            <a:ext cx="7201363" cy="405077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56"/>
          <p:cNvSpPr txBox="1"/>
          <p:nvPr>
            <p:ph type="title"/>
          </p:nvPr>
        </p:nvSpPr>
        <p:spPr>
          <a:xfrm>
            <a:off x="2216700" y="3721625"/>
            <a:ext cx="431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rgbClr val="D50D0D"/>
                </a:solidFill>
              </a:rPr>
              <a:t>Jauge de carburant intelligente</a:t>
            </a:r>
            <a:endParaRPr b="1" sz="2200">
              <a:solidFill>
                <a:srgbClr val="D50D0D"/>
              </a:solidFill>
            </a:endParaRPr>
          </a:p>
        </p:txBody>
      </p:sp>
      <p:sp>
        <p:nvSpPr>
          <p:cNvPr id="412" name="Google Shape;412;p56"/>
          <p:cNvSpPr txBox="1"/>
          <p:nvPr/>
        </p:nvSpPr>
        <p:spPr>
          <a:xfrm>
            <a:off x="4915825" y="3171175"/>
            <a:ext cx="3442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100" u="sng">
                <a:solidFill>
                  <a:schemeClr val="hlink"/>
                </a:solidFill>
                <a:hlinkClick r:id="rId4"/>
              </a:rPr>
              <a:t>https://www.youtube.com/watch?v=vu-8Gr5prTM</a:t>
            </a:r>
            <a:endParaRPr b="1" sz="1100">
              <a:solidFill>
                <a:srgbClr val="1B347A"/>
              </a:solidFill>
            </a:endParaRPr>
          </a:p>
        </p:txBody>
      </p:sp>
      <p:sp>
        <p:nvSpPr>
          <p:cNvPr id="413" name="Google Shape;413;p56"/>
          <p:cNvSpPr txBox="1"/>
          <p:nvPr/>
        </p:nvSpPr>
        <p:spPr>
          <a:xfrm>
            <a:off x="2887800" y="3148075"/>
            <a:ext cx="632100" cy="400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8" name="Google Shape;41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950" y="110250"/>
            <a:ext cx="7619050" cy="409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"/>
          <p:cNvSpPr txBox="1"/>
          <p:nvPr>
            <p:ph idx="1" type="body"/>
          </p:nvPr>
        </p:nvSpPr>
        <p:spPr>
          <a:xfrm>
            <a:off x="2597700" y="361575"/>
            <a:ext cx="3729900" cy="7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800">
                <a:solidFill>
                  <a:srgbClr val="000000"/>
                </a:solidFill>
              </a:rPr>
              <a:t>SAVIEZ-VOUS QUE?</a:t>
            </a:r>
            <a:endParaRPr b="1" sz="2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3"/>
          <p:cNvSpPr txBox="1"/>
          <p:nvPr/>
        </p:nvSpPr>
        <p:spPr>
          <a:xfrm>
            <a:off x="317850" y="1112500"/>
            <a:ext cx="8466600" cy="10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Les coûts de carburant arrivent en deuxième </a:t>
            </a:r>
            <a:r>
              <a:rPr lang="fr" sz="1800"/>
              <a:t>rang</a:t>
            </a:r>
            <a:r>
              <a:rPr lang="fr" sz="1800"/>
              <a:t> parmi les dépenses d’exploitation liées aux opérations des parcs de véhicules (après les coûts de la main-d’oeuvre)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0" y="228600"/>
            <a:ext cx="7204475" cy="393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59"/>
          <p:cNvSpPr txBox="1"/>
          <p:nvPr/>
        </p:nvSpPr>
        <p:spPr>
          <a:xfrm>
            <a:off x="990600" y="76200"/>
            <a:ext cx="70398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>
                <a:solidFill>
                  <a:schemeClr val="dk2"/>
                </a:solidFill>
              </a:rPr>
              <a:t>Gaz naturel comprimé pour véhicules : </a:t>
            </a:r>
            <a:r>
              <a:rPr lang="fr" sz="2000">
                <a:solidFill>
                  <a:srgbClr val="262626"/>
                </a:solidFill>
              </a:rPr>
              <a:t>Vrai ou faux ?</a:t>
            </a:r>
            <a:endParaRPr sz="2000">
              <a:solidFill>
                <a:srgbClr val="262626"/>
              </a:solidFill>
            </a:endParaRPr>
          </a:p>
        </p:txBody>
      </p:sp>
      <p:sp>
        <p:nvSpPr>
          <p:cNvPr id="429" name="Google Shape;429;p59"/>
          <p:cNvSpPr txBox="1"/>
          <p:nvPr/>
        </p:nvSpPr>
        <p:spPr>
          <a:xfrm>
            <a:off x="533400" y="609600"/>
            <a:ext cx="63333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Si la pression d’un réservoir diminue durant la nuit, c’est qu’il y a une fuite.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30" name="Google Shape;430;p59"/>
          <p:cNvSpPr txBox="1"/>
          <p:nvPr/>
        </p:nvSpPr>
        <p:spPr>
          <a:xfrm>
            <a:off x="58300" y="700950"/>
            <a:ext cx="6198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/>
              <a:t>#1</a:t>
            </a:r>
            <a:endParaRPr b="1" sz="2000"/>
          </a:p>
        </p:txBody>
      </p:sp>
      <p:sp>
        <p:nvSpPr>
          <p:cNvPr id="431" name="Google Shape;431;p59"/>
          <p:cNvSpPr txBox="1"/>
          <p:nvPr/>
        </p:nvSpPr>
        <p:spPr>
          <a:xfrm>
            <a:off x="515050" y="838200"/>
            <a:ext cx="82914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B2221E"/>
                </a:solidFill>
              </a:rPr>
              <a:t>Possible, mais peu probable</a:t>
            </a:r>
            <a:r>
              <a:rPr b="1" lang="fr">
                <a:solidFill>
                  <a:srgbClr val="B2221E"/>
                </a:solidFill>
              </a:rPr>
              <a:t> : c’est sûrement la pression qui suit la température. Si il y avait fuite, le chauffeur la détecterait par l’odeur, par le son, par du frimas ou par une pièce froide.</a:t>
            </a:r>
            <a:endParaRPr b="1">
              <a:solidFill>
                <a:srgbClr val="B2221E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B2221E"/>
                </a:solidFill>
              </a:rPr>
              <a:t>  </a:t>
            </a:r>
            <a:endParaRPr b="1">
              <a:solidFill>
                <a:srgbClr val="B2221E"/>
              </a:solidFill>
            </a:endParaRPr>
          </a:p>
        </p:txBody>
      </p:sp>
      <p:sp>
        <p:nvSpPr>
          <p:cNvPr id="432" name="Google Shape;432;p59"/>
          <p:cNvSpPr txBox="1"/>
          <p:nvPr/>
        </p:nvSpPr>
        <p:spPr>
          <a:xfrm>
            <a:off x="58300" y="1593325"/>
            <a:ext cx="5454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/>
              <a:t>#2</a:t>
            </a:r>
            <a:endParaRPr b="1" sz="2000"/>
          </a:p>
        </p:txBody>
      </p:sp>
      <p:sp>
        <p:nvSpPr>
          <p:cNvPr id="433" name="Google Shape;433;p59"/>
          <p:cNvSpPr txBox="1"/>
          <p:nvPr/>
        </p:nvSpPr>
        <p:spPr>
          <a:xfrm>
            <a:off x="533400" y="1600200"/>
            <a:ext cx="66060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Le remplissage rapide limite la quantité de gaz qui peut entrer dans un réservoir.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34" name="Google Shape;434;p59"/>
          <p:cNvSpPr txBox="1"/>
          <p:nvPr/>
        </p:nvSpPr>
        <p:spPr>
          <a:xfrm>
            <a:off x="515050" y="1828800"/>
            <a:ext cx="86160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B2221E"/>
                </a:solidFill>
              </a:rPr>
              <a:t>Vrai : Au remplissage, le compresseur réchauffe le gaz, qui occupe alors plus d’espace.   </a:t>
            </a:r>
            <a:endParaRPr b="1">
              <a:solidFill>
                <a:srgbClr val="B2221E"/>
              </a:solidFill>
            </a:endParaRPr>
          </a:p>
        </p:txBody>
      </p:sp>
      <p:sp>
        <p:nvSpPr>
          <p:cNvPr id="435" name="Google Shape;435;p59"/>
          <p:cNvSpPr txBox="1"/>
          <p:nvPr/>
        </p:nvSpPr>
        <p:spPr>
          <a:xfrm>
            <a:off x="83075" y="2413147"/>
            <a:ext cx="619800" cy="3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/>
              <a:t>#3</a:t>
            </a:r>
            <a:endParaRPr b="1" sz="2000"/>
          </a:p>
        </p:txBody>
      </p:sp>
      <p:sp>
        <p:nvSpPr>
          <p:cNvPr id="436" name="Google Shape;436;p59"/>
          <p:cNvSpPr txBox="1"/>
          <p:nvPr/>
        </p:nvSpPr>
        <p:spPr>
          <a:xfrm>
            <a:off x="533400" y="2417284"/>
            <a:ext cx="60336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L’hiver, on peut entrer plus de molécules dans un réservoir qu’en été.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37" name="Google Shape;437;p59"/>
          <p:cNvSpPr txBox="1"/>
          <p:nvPr/>
        </p:nvSpPr>
        <p:spPr>
          <a:xfrm>
            <a:off x="533400" y="2670672"/>
            <a:ext cx="8291400" cy="4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B2221E"/>
                </a:solidFill>
              </a:rPr>
              <a:t>Vrai en théorie. Cependant, la distributrice ajuste la pression à la baisse afin de prévoir le </a:t>
            </a:r>
            <a:r>
              <a:rPr b="1" lang="fr">
                <a:solidFill>
                  <a:srgbClr val="B2221E"/>
                </a:solidFill>
              </a:rPr>
              <a:t>réchauffement et l'expansion du gaz.</a:t>
            </a:r>
            <a:endParaRPr b="1">
              <a:solidFill>
                <a:srgbClr val="B2221E"/>
              </a:solidFill>
            </a:endParaRPr>
          </a:p>
        </p:txBody>
      </p:sp>
      <p:sp>
        <p:nvSpPr>
          <p:cNvPr id="438" name="Google Shape;438;p59"/>
          <p:cNvSpPr txBox="1"/>
          <p:nvPr/>
        </p:nvSpPr>
        <p:spPr>
          <a:xfrm>
            <a:off x="84918" y="3255950"/>
            <a:ext cx="545400" cy="3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000"/>
              <a:t>#4</a:t>
            </a:r>
            <a:endParaRPr b="1" sz="2000"/>
          </a:p>
        </p:txBody>
      </p:sp>
      <p:sp>
        <p:nvSpPr>
          <p:cNvPr id="439" name="Google Shape;439;p59"/>
          <p:cNvSpPr txBox="1"/>
          <p:nvPr/>
        </p:nvSpPr>
        <p:spPr>
          <a:xfrm>
            <a:off x="457200" y="3276600"/>
            <a:ext cx="88617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chemeClr val="dk1"/>
                </a:solidFill>
              </a:rPr>
              <a:t>Il est préférable de ne pas brancher un réservoir pour remplissage lent le soir ( l’hiver à basse température) lorsqu’un entretien est prévu au garage le lendemain matin.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40" name="Google Shape;440;p59"/>
          <p:cNvSpPr txBox="1"/>
          <p:nvPr/>
        </p:nvSpPr>
        <p:spPr>
          <a:xfrm>
            <a:off x="457200" y="3733800"/>
            <a:ext cx="83676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>
                <a:solidFill>
                  <a:srgbClr val="B2221E"/>
                </a:solidFill>
              </a:rPr>
              <a:t>Vrai. Se référer à la charte de variation des pressions versus la température.</a:t>
            </a:r>
            <a:endParaRPr b="1">
              <a:solidFill>
                <a:srgbClr val="B2221E"/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5863" y="546751"/>
            <a:ext cx="6772275" cy="3705225"/>
          </a:xfrm>
          <a:prstGeom prst="rect">
            <a:avLst/>
          </a:prstGeom>
          <a:noFill/>
          <a:ln>
            <a:noFill/>
          </a:ln>
        </p:spPr>
      </p:pic>
      <p:sp>
        <p:nvSpPr>
          <p:cNvPr id="446" name="Google Shape;446;p60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/>
              <a:t>CAMION HYBRIDE ÉLECTRIQUE AVEC GÉNÉRATRICE GNC</a:t>
            </a:r>
            <a:endParaRPr b="1" sz="22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1727" y="700948"/>
            <a:ext cx="6704009" cy="3365575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61"/>
          <p:cNvSpPr txBox="1"/>
          <p:nvPr>
            <p:ph type="title"/>
          </p:nvPr>
        </p:nvSpPr>
        <p:spPr>
          <a:xfrm>
            <a:off x="311700" y="64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200"/>
              <a:t>CAMION HYBRIDE ÉLECTRIQUE AVEC GÉNÉRATRICE GNC</a:t>
            </a:r>
            <a:endParaRPr b="1" sz="22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3100" y="1289500"/>
            <a:ext cx="4857349" cy="238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" y="1375725"/>
            <a:ext cx="2591625" cy="2194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62"/>
          <p:cNvSpPr txBox="1"/>
          <p:nvPr/>
        </p:nvSpPr>
        <p:spPr>
          <a:xfrm>
            <a:off x="216675" y="280025"/>
            <a:ext cx="8756700" cy="74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>
                <a:solidFill>
                  <a:srgbClr val="202124"/>
                </a:solidFill>
                <a:highlight>
                  <a:srgbClr val="F8F9FA"/>
                </a:highlight>
              </a:rPr>
              <a:t>Notre vision pour</a:t>
            </a:r>
            <a:r>
              <a:rPr lang="fr" sz="1600">
                <a:solidFill>
                  <a:srgbClr val="202124"/>
                </a:solidFill>
                <a:highlight>
                  <a:srgbClr val="F8F9FA"/>
                </a:highlight>
              </a:rPr>
              <a:t> une industrie du transport commercial à zéro carbone, repose fortement sur l’étroite collaboration de partenaires expérimentés et innovants.</a:t>
            </a:r>
            <a:endParaRPr sz="1600">
              <a:solidFill>
                <a:srgbClr val="202124"/>
              </a:solidFill>
              <a:highlight>
                <a:srgbClr val="F8F9FA"/>
              </a:highlight>
            </a:endParaRPr>
          </a:p>
        </p:txBody>
      </p:sp>
      <p:sp>
        <p:nvSpPr>
          <p:cNvPr id="460" name="Google Shape;460;p62"/>
          <p:cNvSpPr txBox="1"/>
          <p:nvPr/>
        </p:nvSpPr>
        <p:spPr>
          <a:xfrm>
            <a:off x="2154250" y="3866925"/>
            <a:ext cx="479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5"/>
              </a:rPr>
              <a:t>https://www.hyliion.com/erx-page/#/find/nearest?fuel=CNG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Google Shape;465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92575" y="152400"/>
            <a:ext cx="7135250" cy="4013576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63"/>
          <p:cNvSpPr txBox="1"/>
          <p:nvPr/>
        </p:nvSpPr>
        <p:spPr>
          <a:xfrm>
            <a:off x="2862275" y="3200400"/>
            <a:ext cx="1242900" cy="223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000"/>
              <a:t>        Source:</a:t>
            </a:r>
            <a:endParaRPr b="1" sz="1000"/>
          </a:p>
        </p:txBody>
      </p:sp>
      <p:sp>
        <p:nvSpPr>
          <p:cNvPr id="467" name="Google Shape;467;p63"/>
          <p:cNvSpPr txBox="1"/>
          <p:nvPr/>
        </p:nvSpPr>
        <p:spPr>
          <a:xfrm>
            <a:off x="793225" y="775775"/>
            <a:ext cx="218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1800">
                <a:solidFill>
                  <a:srgbClr val="0A21B0"/>
                </a:solidFill>
              </a:rPr>
              <a:t>BONNE ROUTE!</a:t>
            </a:r>
            <a:endParaRPr b="1" sz="1800">
              <a:solidFill>
                <a:srgbClr val="0A21B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4"/>
          <p:cNvSpPr txBox="1"/>
          <p:nvPr>
            <p:ph idx="1" type="body"/>
          </p:nvPr>
        </p:nvSpPr>
        <p:spPr>
          <a:xfrm>
            <a:off x="2597700" y="361575"/>
            <a:ext cx="3744000" cy="5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800">
                <a:solidFill>
                  <a:srgbClr val="000000"/>
                </a:solidFill>
              </a:rPr>
              <a:t>SAVIEZ-VOUS QUE?</a:t>
            </a:r>
            <a:endParaRPr b="1" sz="28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4"/>
          <p:cNvSpPr txBox="1"/>
          <p:nvPr/>
        </p:nvSpPr>
        <p:spPr>
          <a:xfrm>
            <a:off x="86700" y="1213625"/>
            <a:ext cx="8928900" cy="21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Plusieurs accessoires sont disponibles pour diminuer la consommation de carburant.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Plusieurs </a:t>
            </a:r>
            <a:r>
              <a:rPr lang="fr" sz="1800"/>
              <a:t>améliorations</a:t>
            </a:r>
            <a:r>
              <a:rPr lang="fr" sz="1800"/>
              <a:t> mécaniques ont été apportées au cours des dernières années.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Certaines compagnies offrent des </a:t>
            </a:r>
            <a:r>
              <a:rPr b="1" lang="fr" sz="1800"/>
              <a:t>programmes de bonifications</a:t>
            </a:r>
            <a:r>
              <a:rPr lang="fr" sz="1800"/>
              <a:t> pour les chauffeurs éco-</a:t>
            </a:r>
            <a:r>
              <a:rPr lang="fr" sz="1800"/>
              <a:t>énergétiques</a:t>
            </a:r>
            <a:r>
              <a:rPr lang="fr" sz="1800"/>
              <a:t>.</a:t>
            </a:r>
            <a:endParaRPr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/>
          <p:nvPr/>
        </p:nvSpPr>
        <p:spPr>
          <a:xfrm>
            <a:off x="838200" y="209975"/>
            <a:ext cx="7366800" cy="12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QUELQUES ÉQUIPEMENTS CONÇUS AFIN DE RÉDUIRE LA CONSOMMATION DE CARBURANT.</a:t>
            </a:r>
            <a:endParaRPr b="1" sz="2400"/>
          </a:p>
        </p:txBody>
      </p:sp>
      <p:sp>
        <p:nvSpPr>
          <p:cNvPr id="109" name="Google Shape;109;p15"/>
          <p:cNvSpPr txBox="1"/>
          <p:nvPr/>
        </p:nvSpPr>
        <p:spPr>
          <a:xfrm>
            <a:off x="177800" y="1157025"/>
            <a:ext cx="8678700" cy="28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Pneus à bandes larges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Système de régulation de la pression des pneus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1800">
                <a:solidFill>
                  <a:schemeClr val="dk1"/>
                </a:solidFill>
              </a:rPr>
              <a:t>Tracteur 6 x 2 (un seul pont de traction)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Déflecteur pour essieux moteurs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Enjoliveur de roues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Garde-boue en filet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Jupes latérales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solidFill>
                  <a:schemeClr val="dk1"/>
                </a:solidFill>
              </a:rPr>
              <a:t>Déflecteur arrière pour tracteurs et semi-remorques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Utilisation d’essieux délestables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Différents outils électroniques (Ex: Coach ISAAC) 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6"/>
          <p:cNvSpPr txBox="1"/>
          <p:nvPr/>
        </p:nvSpPr>
        <p:spPr>
          <a:xfrm>
            <a:off x="2654300" y="165100"/>
            <a:ext cx="3707400" cy="58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" sz="2400"/>
              <a:t>PNEU À BANDE LARGE</a:t>
            </a:r>
            <a:endParaRPr b="1" sz="2400"/>
          </a:p>
        </p:txBody>
      </p:sp>
      <p:pic>
        <p:nvPicPr>
          <p:cNvPr id="115" name="Google Shape;11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825400"/>
            <a:ext cx="2369195" cy="346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6"/>
          <p:cNvSpPr txBox="1"/>
          <p:nvPr/>
        </p:nvSpPr>
        <p:spPr>
          <a:xfrm>
            <a:off x="2565400" y="749300"/>
            <a:ext cx="6172200" cy="10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Économie jusqu’à 5% (Résistance au roulement)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/>
              <a:t>Environ 400 kg de moins pour un équipement de 5 essieux</a:t>
            </a:r>
            <a:endParaRPr sz="1800"/>
          </a:p>
        </p:txBody>
      </p:sp>
      <p:pic>
        <p:nvPicPr>
          <p:cNvPr id="117" name="Google Shape;11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45893" y="2038363"/>
            <a:ext cx="6470000" cy="1289138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6"/>
          <p:cNvSpPr txBox="1"/>
          <p:nvPr/>
        </p:nvSpPr>
        <p:spPr>
          <a:xfrm>
            <a:off x="2698225" y="3386850"/>
            <a:ext cx="6352200" cy="49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   -200 kg							   	-200 kg		   	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/>
          <p:nvPr>
            <p:ph type="title"/>
          </p:nvPr>
        </p:nvSpPr>
        <p:spPr>
          <a:xfrm>
            <a:off x="4610100" y="1054625"/>
            <a:ext cx="4457700" cy="101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fr"/>
              <a:t>S</a:t>
            </a:r>
            <a:r>
              <a:rPr b="1" lang="fr" sz="2400"/>
              <a:t>YSTÈME DE RÉGULATION DE LA PRESSION DES PNEUS</a:t>
            </a:r>
            <a:endParaRPr b="1" sz="3400"/>
          </a:p>
        </p:txBody>
      </p:sp>
      <p:pic>
        <p:nvPicPr>
          <p:cNvPr id="124" name="Google Shape;12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250" y="480600"/>
            <a:ext cx="4512745" cy="3384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