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Exo 2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-bold.fntdata"/><Relationship Id="rId11" Type="http://schemas.openxmlformats.org/officeDocument/2006/relationships/slide" Target="slides/slide6.xml"/><Relationship Id="rId22" Type="http://schemas.openxmlformats.org/officeDocument/2006/relationships/font" Target="fonts/Exo2-boldItalic.fntdata"/><Relationship Id="rId10" Type="http://schemas.openxmlformats.org/officeDocument/2006/relationships/slide" Target="slides/slide5.xml"/><Relationship Id="rId21" Type="http://schemas.openxmlformats.org/officeDocument/2006/relationships/font" Target="fonts/Exo2-italic.fntdata"/><Relationship Id="rId13" Type="http://schemas.openxmlformats.org/officeDocument/2006/relationships/slide" Target="slides/slide8.xml"/><Relationship Id="rId24" Type="http://schemas.openxmlformats.org/officeDocument/2006/relationships/font" Target="fonts/Oswald-bold.fntdata"/><Relationship Id="rId12" Type="http://schemas.openxmlformats.org/officeDocument/2006/relationships/slide" Target="slides/slide7.xml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Exo2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5868d9f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5868d9f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5b08201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5b08201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8c1480c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8c1480c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8c1480cb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8c1480cb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7928690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7928690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928690c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7928690c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7928690c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7928690c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7928690c8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7928690c8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67def69745cc67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67def69745cc67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b4dfc31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b4dfc31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5275" y="76203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7.jpg"/><Relationship Id="rId5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DESCRIPTION DES 10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COMPÉTENCES DU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PROGRAMME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( DEP)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COMPÉTENCE 9     </a:t>
            </a:r>
            <a:r>
              <a:rPr b="1" lang="fr" sz="1800"/>
              <a:t>VOYAGE AVEC LIVRAISON  135 HEURES</a:t>
            </a:r>
            <a:endParaRPr b="1" sz="1800"/>
          </a:p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Effectuer des livraisons </a:t>
            </a:r>
            <a:r>
              <a:rPr lang="fr"/>
              <a:t>à l'aide</a:t>
            </a:r>
            <a:r>
              <a:rPr lang="fr"/>
              <a:t> d`itinéraires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Traverser des villes et comprendre la gestion des pentes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Faire des marches-arrières chez les clients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Éco-conduite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Résolution de </a:t>
            </a:r>
            <a:r>
              <a:rPr lang="fr"/>
              <a:t>problèmes</a:t>
            </a:r>
            <a:r>
              <a:rPr lang="fr"/>
              <a:t> </a:t>
            </a:r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98200"/>
            <a:ext cx="3893450" cy="155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3450" y="2898200"/>
            <a:ext cx="5250550" cy="14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9425" y="1234125"/>
            <a:ext cx="1934575" cy="20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COMPÉTENCE 10.. le stage          </a:t>
            </a:r>
            <a:r>
              <a:rPr b="1" lang="fr" sz="1800"/>
              <a:t>90 HEURES</a:t>
            </a:r>
            <a:r>
              <a:rPr b="1" lang="fr"/>
              <a:t>              </a:t>
            </a:r>
            <a:endParaRPr b="1"/>
          </a:p>
        </p:txBody>
      </p:sp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58300"/>
            <a:ext cx="8520595" cy="310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3150" y="1152475"/>
            <a:ext cx="1184126" cy="15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/>
        </p:nvSpPr>
        <p:spPr>
          <a:xfrm>
            <a:off x="976900" y="2924125"/>
            <a:ext cx="72426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b="1" lang="fr" sz="3000">
                <a:solidFill>
                  <a:srgbClr val="FFFFFF"/>
                </a:solidFill>
              </a:rPr>
              <a:t>81 heures de stage en entreprise</a:t>
            </a:r>
            <a:endParaRPr b="1" sz="30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fr" sz="1800">
                <a:solidFill>
                  <a:srgbClr val="FFFFFF"/>
                </a:solidFill>
              </a:rPr>
              <a:t>6 heures théorique (préparation stage)</a:t>
            </a:r>
            <a:endParaRPr b="1"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fr" sz="1800">
                <a:solidFill>
                  <a:srgbClr val="FFFFFF"/>
                </a:solidFill>
              </a:rPr>
              <a:t>3 heures pour le retour de stage </a:t>
            </a:r>
            <a:endParaRPr b="1" sz="18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5084300" y="1713725"/>
            <a:ext cx="26052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fr"/>
              <a:t>INTÉGRATION EN MILIEU DE TRAVAIL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Plan de cours</a:t>
            </a:r>
            <a:r>
              <a:rPr b="1" lang="fr"/>
              <a:t>                       </a:t>
            </a:r>
            <a:endParaRPr b="1"/>
          </a:p>
        </p:txBody>
      </p:sp>
      <p:sp>
        <p:nvSpPr>
          <p:cNvPr id="170" name="Google Shape;170;p21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Objectifs clairs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Vous êtes évalué tout au long de la compétence.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Votre participation est importante.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À l’aide de votre cahier de note, vous devrez compléter l’évaluation.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Les objectifs de la journée seront notés au tableau.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Prendre en note la dernière journée de la compétence 01.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Les évaluations</a:t>
            </a:r>
            <a:r>
              <a:rPr b="1" lang="fr"/>
              <a:t>                      </a:t>
            </a:r>
            <a:endParaRPr b="1"/>
          </a:p>
        </p:txBody>
      </p:sp>
      <p:sp>
        <p:nvSpPr>
          <p:cNvPr id="176" name="Google Shape;176;p22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125" y="1532263"/>
            <a:ext cx="7429376" cy="27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/>
        </p:nvSpPr>
        <p:spPr>
          <a:xfrm>
            <a:off x="3399213" y="1076275"/>
            <a:ext cx="2361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0000"/>
                </a:solidFill>
              </a:rPr>
              <a:t>Automatisée ou Manuelle</a:t>
            </a:r>
            <a:endParaRPr b="1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COMPÉTENCE 1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Métier et formation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( 15 HEURES)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83" name="Google Shape;83;p11"/>
          <p:cNvSpPr txBox="1"/>
          <p:nvPr/>
        </p:nvSpPr>
        <p:spPr>
          <a:xfrm>
            <a:off x="0" y="1239725"/>
            <a:ext cx="4262700" cy="15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fr"/>
              <a:t>CONNAÎTRE LA RÉALITÉ DU MÉTIER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fr"/>
              <a:t>COMPRENDRE LE PROJET DE FORMATION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fr"/>
              <a:t>CONFIRMER SON ORIENTATION PROFESSIONNELLE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fr"/>
              <a:t>AMORCER SON INTÉGRATION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>
            <a:off x="311700" y="445025"/>
            <a:ext cx="8520600" cy="7983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COMPÉTENCE 2 : </a:t>
            </a:r>
            <a:r>
              <a:rPr b="1" lang="fr" sz="1800"/>
              <a:t>CERNER LES POSSIBILITÉS DES </a:t>
            </a:r>
            <a:r>
              <a:rPr b="1" lang="fr" sz="1800"/>
              <a:t>SYSTÈMES D`UN CAMION SEMI-REMORQUE</a:t>
            </a:r>
            <a:r>
              <a:rPr b="1" lang="fr" sz="1800"/>
              <a:t>                                                  45 HEURES</a:t>
            </a:r>
            <a:endParaRPr b="1" sz="1800"/>
          </a:p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363500" y="1243325"/>
            <a:ext cx="8520600" cy="29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MOTEURS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TRANSMISSIONS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DIFFÉRENTIELS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FREINS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PNEUS ET ROUES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ETC.</a:t>
            </a:r>
            <a:endParaRPr/>
          </a:p>
        </p:txBody>
      </p:sp>
      <p:pic>
        <p:nvPicPr>
          <p:cNvPr id="90" name="Google Shape;9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2200" y="2233375"/>
            <a:ext cx="2634650" cy="206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850" y="2261375"/>
            <a:ext cx="2353426" cy="2005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COMPÉTENCE 3 : réglementation 45 heures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 txBox="1"/>
          <p:nvPr>
            <p:ph idx="1" type="body"/>
          </p:nvPr>
        </p:nvSpPr>
        <p:spPr>
          <a:xfrm>
            <a:off x="237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LOI 430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HEURES DE SERVICE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MASSES ET DIMENSIONS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RDS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MATIÈRES DANGEREUSES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ARRIMAGE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ETC.</a:t>
            </a:r>
            <a:endParaRPr/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3300" y="1090450"/>
            <a:ext cx="190500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788" y="2971700"/>
            <a:ext cx="187642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6000" y="1411125"/>
            <a:ext cx="1519675" cy="221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>
            <a:off x="451450" y="489425"/>
            <a:ext cx="5957700" cy="808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COMPÉTENCE 4 ... 45 HEURES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État du camion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06" name="Google Shape;106;p14"/>
          <p:cNvSpPr txBox="1"/>
          <p:nvPr/>
        </p:nvSpPr>
        <p:spPr>
          <a:xfrm>
            <a:off x="267300" y="1213725"/>
            <a:ext cx="67560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107" name="Google Shape;10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025" y="2331225"/>
            <a:ext cx="2481980" cy="201299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658675" y="3126950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fr"/>
              <a:t>EXÉCUTER</a:t>
            </a:r>
            <a:r>
              <a:rPr lang="fr"/>
              <a:t> UNE RONDE DE SÉCURITÉ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fr"/>
              <a:t>DÉTECTER DES BRIS POSSIBLE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fr"/>
              <a:t>PRÉVENIR </a:t>
            </a:r>
            <a:r>
              <a:rPr lang="fr"/>
              <a:t>L'USURE</a:t>
            </a:r>
            <a:r>
              <a:rPr lang="fr"/>
              <a:t> PRÉMATURÉE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fr"/>
              <a:t>CONNAÎTRE</a:t>
            </a:r>
            <a:r>
              <a:rPr lang="fr"/>
              <a:t> LES MAJEURS ET MINEURES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4">
            <a:alphaModFix/>
          </a:blip>
          <a:srcRect b="14977" l="0" r="0" t="14970"/>
          <a:stretch/>
        </p:blipFill>
        <p:spPr>
          <a:xfrm>
            <a:off x="6662025" y="44400"/>
            <a:ext cx="2448250" cy="228682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/>
        </p:nvSpPr>
        <p:spPr>
          <a:xfrm rot="969186">
            <a:off x="1031519" y="2022158"/>
            <a:ext cx="4262683" cy="9007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0">
                <a:solidFill>
                  <a:srgbClr val="FF0000"/>
                </a:solidFill>
              </a:rPr>
              <a:t>R.D.S</a:t>
            </a:r>
            <a:endParaRPr b="1" sz="6000">
              <a:solidFill>
                <a:srgbClr val="FF0000"/>
              </a:solidFill>
            </a:endParaRPr>
          </a:p>
        </p:txBody>
      </p:sp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178500" y="1297625"/>
            <a:ext cx="8520600" cy="7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dk1"/>
                </a:solidFill>
              </a:rPr>
              <a:t>VEILLER AU BON ÉTAT DU CAMION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COMPÉTENCE 5 ... 90 HEURES</a:t>
            </a:r>
            <a:endParaRPr b="1"/>
          </a:p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311700" y="1108075"/>
            <a:ext cx="8520600" cy="30132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EXÉCUTER LES TECHNIQUES DE BASE DE LA CONDUITE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CHANGEMENT DE VITESSE- DOUBLE EMBRAYAGE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GESTION DE LA TRANSMISSION AUTOMATISÉE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ATTELAGE ET DÉTELAGE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RECULONS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VIRAGES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GESTION DES RÉTROVISEURS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ETC.</a:t>
            </a:r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5825" y="2410850"/>
            <a:ext cx="3104350" cy="1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compétence 6...planifier un voyage 45 heures</a:t>
            </a:r>
            <a:endParaRPr b="1"/>
          </a:p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MAP MUNICIPALE,PROVINCIALE ET ATLAS ROUTIER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PLANIFIER UN ITINÉRAIRE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CALCULS</a:t>
            </a:r>
            <a:r>
              <a:rPr lang="fr"/>
              <a:t> UTILE À LA PLANIFICATION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OUTILS ÉLECTRONIQUES ( GPS, ...)</a:t>
            </a:r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1975" y="2585050"/>
            <a:ext cx="4163101" cy="15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1650" y="2571750"/>
            <a:ext cx="2115074" cy="15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3584" y="1167125"/>
            <a:ext cx="2035617" cy="1242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311700" y="288050"/>
            <a:ext cx="8520600" cy="8643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Compétence 7       Chargement et déchargement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2"/>
                </a:solidFill>
              </a:rPr>
              <a:t>                                                                                                                </a:t>
            </a:r>
            <a:r>
              <a:rPr b="1" lang="fr" sz="1800">
                <a:solidFill>
                  <a:schemeClr val="dk2"/>
                </a:solidFill>
              </a:rPr>
              <a:t>45 heures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Veiller au chargement et déchargement </a:t>
            </a:r>
            <a:r>
              <a:rPr lang="fr"/>
              <a:t>d'un</a:t>
            </a:r>
            <a:r>
              <a:rPr lang="fr"/>
              <a:t> camion  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b="1" lang="fr"/>
              <a:t>Arrimage du chargement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fr"/>
              <a:t>Déplacement des essieux et de la sellette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fr"/>
              <a:t>Répartition de la charge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fr"/>
              <a:t>etc. </a:t>
            </a:r>
            <a:endParaRPr b="1"/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4388" y="200858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3838" y="2824413"/>
            <a:ext cx="3267075" cy="140017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0" y="216425"/>
            <a:ext cx="9127200" cy="8724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COMPÉTENCE 8  </a:t>
            </a:r>
            <a:r>
              <a:rPr b="1" lang="fr" sz="1800"/>
              <a:t>      Conduite en milieu rural et autoroutier 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                                                                                                      60 heures                     </a:t>
            </a:r>
            <a:endParaRPr b="1" sz="1800"/>
          </a:p>
        </p:txBody>
      </p:sp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311700" y="1164925"/>
            <a:ext cx="8520600" cy="28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64925"/>
            <a:ext cx="4572000" cy="311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64925"/>
            <a:ext cx="4572001" cy="311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4588800" y="3707925"/>
            <a:ext cx="453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</a:rPr>
              <a:t>suivre les panneaux- virages en mouvement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</a:rPr>
              <a:t>entrée</a:t>
            </a:r>
            <a:r>
              <a:rPr b="1" lang="fr">
                <a:solidFill>
                  <a:schemeClr val="lt1"/>
                </a:solidFill>
              </a:rPr>
              <a:t> et sortie </a:t>
            </a:r>
            <a:r>
              <a:rPr b="1" lang="fr">
                <a:solidFill>
                  <a:schemeClr val="lt1"/>
                </a:solidFill>
              </a:rPr>
              <a:t>d'autoroute</a:t>
            </a:r>
            <a:r>
              <a:rPr b="1" lang="fr">
                <a:solidFill>
                  <a:schemeClr val="lt1"/>
                </a:solidFill>
              </a:rPr>
              <a:t> etc.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0" y="3851400"/>
            <a:ext cx="45384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</a:rPr>
              <a:t>anticipation- tenue de route- reculon par la gauche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