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Exo 2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D17430D-B998-4B9A-B371-AFB32612EC1F}">
  <a:tblStyle styleId="{CD17430D-B998-4B9A-B371-AFB32612E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Exo2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xo2-italic.fntdata"/><Relationship Id="rId25" Type="http://schemas.openxmlformats.org/officeDocument/2006/relationships/font" Target="fonts/Exo2-bold.fntdata"/><Relationship Id="rId28" Type="http://schemas.openxmlformats.org/officeDocument/2006/relationships/font" Target="fonts/Oswald-regular.fntdata"/><Relationship Id="rId27" Type="http://schemas.openxmlformats.org/officeDocument/2006/relationships/font" Target="fonts/Exo2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5e969977f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5e969977f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5fd65eb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5fd65eb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6498ce9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6498ce9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46645b23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46645b23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6498ce95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6498ce95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44959b7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44959b7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Discuter des conditions d’entreposage; </a:t>
            </a:r>
            <a:r>
              <a:rPr b="1" lang="fr"/>
              <a:t>manipulation</a:t>
            </a:r>
            <a:r>
              <a:rPr lang="fr"/>
              <a:t>; </a:t>
            </a:r>
            <a:r>
              <a:rPr b="1" lang="fr"/>
              <a:t>température de gel</a:t>
            </a:r>
            <a:r>
              <a:rPr lang="fr"/>
              <a:t>, etc.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60bd75a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60bd75a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1fff6d8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1fff6d8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4188ed3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4188ed3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c49a1c8d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c49a1c8d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c49a1c8d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c49a1c8d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pression maximale varie entre 30 PSI et 60 PSI d’un moteur à un autre.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7bdfa66c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7bdfa66c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gaz d’échappement servent à réchauffer plus rapidement les gaz se dirigeant vers le filtre à particule.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6d7c7689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6d7c7689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7bdfa66c1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7bdfa66c1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Passive: La température élevée de l’échappement permet de transformer toute la suie en cendre de façon autonome, tandis que la “Regen” Active: requiert un ajout de diesel dans l’échappement afin d’élever la température interne.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4875" y="152750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GTVg3GWtsf0" TargetMode="External"/><Relationship Id="rId4" Type="http://schemas.openxmlformats.org/officeDocument/2006/relationships/hyperlink" Target="https://www.youtube.com/watch?v=1z8iE61v0cI&amp;t=128s" TargetMode="External"/><Relationship Id="rId5" Type="http://schemas.openxmlformats.org/officeDocument/2006/relationships/hyperlink" Target="https://www.youtube.com/watch?v=Qh_Hp9nXTls&amp;feature=youtu.be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Mr_WnWIfnJY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openxmlformats.org/officeDocument/2006/relationships/image" Target="../media/image29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0.jp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fc6-nJ2yHRc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5237250" y="1239725"/>
            <a:ext cx="3235200" cy="275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Leçon 2.2.5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systèmes d’alimentation en air et </a:t>
            </a:r>
            <a:r>
              <a:rPr lang="fr"/>
              <a:t>d’échappement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123200" y="27700"/>
            <a:ext cx="88875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700"/>
              <a:t>Régénération stationnaire induite par le conducteur</a:t>
            </a:r>
            <a:endParaRPr sz="2700"/>
          </a:p>
        </p:txBody>
      </p:sp>
      <p:sp>
        <p:nvSpPr>
          <p:cNvPr id="170" name="Google Shape;170;p19"/>
          <p:cNvSpPr txBox="1"/>
          <p:nvPr/>
        </p:nvSpPr>
        <p:spPr>
          <a:xfrm>
            <a:off x="162725" y="1071750"/>
            <a:ext cx="3578100" cy="31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Les 5 conditions préalables: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Stationner le véhicule dans un endroit sécuritaire (freins de stationnement appliqués)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La température du moteur doit avoisiner les 170 degré F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La transmission doit être au neutre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Le moteur doit être au ralenti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L’interrupteur doit être maintenu environ 5 secondes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225" y="861705"/>
            <a:ext cx="1403225" cy="135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3634225" y="643377"/>
            <a:ext cx="24549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Témoins associés</a:t>
            </a:r>
            <a:endParaRPr b="1" sz="1800"/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375" y="2540125"/>
            <a:ext cx="2219376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2050" y="2522553"/>
            <a:ext cx="834625" cy="170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9075" y="2539702"/>
            <a:ext cx="916925" cy="1735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>
          <a:xfrm>
            <a:off x="5902225" y="1218325"/>
            <a:ext cx="16170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Interrupteurs et boutons de mise en marche</a:t>
            </a:r>
            <a:endParaRPr b="1"/>
          </a:p>
        </p:txBody>
      </p:sp>
      <p:cxnSp>
        <p:nvCxnSpPr>
          <p:cNvPr id="177" name="Google Shape;177;p19"/>
          <p:cNvCxnSpPr>
            <a:stCxn id="176" idx="2"/>
          </p:cNvCxnSpPr>
          <p:nvPr/>
        </p:nvCxnSpPr>
        <p:spPr>
          <a:xfrm flipH="1">
            <a:off x="5700925" y="2009125"/>
            <a:ext cx="1009800" cy="30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19"/>
          <p:cNvCxnSpPr>
            <a:stCxn id="176" idx="2"/>
          </p:cNvCxnSpPr>
          <p:nvPr/>
        </p:nvCxnSpPr>
        <p:spPr>
          <a:xfrm>
            <a:off x="6710725" y="2009125"/>
            <a:ext cx="237000" cy="180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9" name="Google Shape;17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0975" y="1369723"/>
            <a:ext cx="756268" cy="6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6800" y="1375652"/>
            <a:ext cx="916925" cy="609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450" y="1078102"/>
            <a:ext cx="921825" cy="15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952" y="1021602"/>
            <a:ext cx="747970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177500" y="213925"/>
            <a:ext cx="34578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Interrupteurs </a:t>
            </a:r>
            <a:r>
              <a:rPr b="1" lang="fr">
                <a:highlight>
                  <a:srgbClr val="FFFF00"/>
                </a:highlight>
              </a:rPr>
              <a:t>d’inhibition</a:t>
            </a:r>
            <a:r>
              <a:rPr b="1" lang="fr"/>
              <a:t> optionnels à deux positions. </a:t>
            </a:r>
            <a:r>
              <a:rPr b="1" lang="fr"/>
              <a:t>Position normale “OFF”</a:t>
            </a:r>
            <a:endParaRPr b="1"/>
          </a:p>
        </p:txBody>
      </p:sp>
      <p:sp>
        <p:nvSpPr>
          <p:cNvPr id="188" name="Google Shape;188;p20"/>
          <p:cNvSpPr txBox="1"/>
          <p:nvPr/>
        </p:nvSpPr>
        <p:spPr>
          <a:xfrm>
            <a:off x="110200" y="2770932"/>
            <a:ext cx="48096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Fonction:</a:t>
            </a:r>
            <a:r>
              <a:rPr lang="fr"/>
              <a:t> Permet au conducteur ou au mécanicien </a:t>
            </a:r>
            <a:r>
              <a:rPr lang="fr">
                <a:highlight>
                  <a:srgbClr val="FFFF00"/>
                </a:highlight>
              </a:rPr>
              <a:t>d’éviter ou d’arrêter</a:t>
            </a:r>
            <a:r>
              <a:rPr lang="fr"/>
              <a:t> toutes formes de régénération.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NB: Cette option doit être utilisée strictement pour des raisons de sécurité. Exemples: Stationnement (moteur en marche) dans un garage ou près de produits inflammables.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9800" y="582625"/>
            <a:ext cx="10001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8525" y="506425"/>
            <a:ext cx="1724025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 txBox="1"/>
          <p:nvPr/>
        </p:nvSpPr>
        <p:spPr>
          <a:xfrm>
            <a:off x="5987750" y="2766575"/>
            <a:ext cx="29484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</a:t>
            </a:r>
            <a:r>
              <a:rPr b="1" lang="fr"/>
              <a:t>nterrupteur à trois positions qui combine la mise en marche ainsi que </a:t>
            </a:r>
            <a:r>
              <a:rPr b="1" lang="fr">
                <a:highlight>
                  <a:srgbClr val="FFFF00"/>
                </a:highlight>
              </a:rPr>
              <a:t>l’inhibition </a:t>
            </a:r>
            <a:r>
              <a:rPr b="1" lang="fr"/>
              <a:t>de la régénération. Position normale:</a:t>
            </a:r>
            <a:r>
              <a:rPr lang="fr"/>
              <a:t> </a:t>
            </a:r>
            <a:r>
              <a:rPr b="1" lang="fr"/>
              <a:t>“MÉDIANE” ou “AUTO” </a:t>
            </a:r>
            <a:r>
              <a:rPr lang="fr"/>
              <a:t>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21"/>
          <p:cNvGraphicFramePr/>
          <p:nvPr/>
        </p:nvGraphicFramePr>
        <p:xfrm>
          <a:off x="314425" y="62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{CD17430D-B998-4B9A-B371-AFB32612EC1F}</a:tableStyleId>
              </a:tblPr>
              <a:tblGrid>
                <a:gridCol w="1655050"/>
                <a:gridCol w="1948975"/>
                <a:gridCol w="2668300"/>
                <a:gridCol w="2351175"/>
              </a:tblGrid>
              <a:tr h="280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Pictogrammes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Signification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Actions à entreprendre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Niveau 1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(témoin allumé)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Régénération du filtre d'échappement recommandée.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En roulant sur l'autoroute 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aux vitesses permises ou entamez le processus de régénération en stationnement.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Niveau 2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(témoin allumé et clignote)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Régénération du filtre d'échappement requise.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En roulant sur l'autoroute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 aux vitesses permises ou entamez le processus de régénération en stationnement.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Niveau 3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(témoin allumé et clignote en plus le témoin "avertissement moteur" est allumé)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Le filtre a atteint sa capacité maximale. Régénération du filtre d'échappement requise.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La puissance motrice sera diminuée.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Le véhicule doit être stationné et 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entamer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 le processus de régénération.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Niveau 4</a:t>
                      </a:r>
                      <a:endParaRPr b="1" sz="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(témoin allumé et clignote en plus les témoins "avertissement moteur" et "danger moteur" sont allumés)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Le filtre a dépassé sa capacité maximale. Régénération du filtre d'échappement requise.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Le véhicule doit être stationné et 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entamer</a:t>
                      </a:r>
                      <a:r>
                        <a:rPr lang="fr" sz="800">
                          <a:solidFill>
                            <a:schemeClr val="dk1"/>
                          </a:solidFill>
                        </a:rPr>
                        <a:t> le processus de régénération. </a:t>
                      </a:r>
                      <a:r>
                        <a:rPr b="1" lang="fr" sz="800">
                          <a:solidFill>
                            <a:schemeClr val="dk1"/>
                          </a:solidFill>
                        </a:rPr>
                        <a:t>Il se peut que le moteur s’arrête et qu’un service de dépannage soit requis.</a:t>
                      </a:r>
                      <a:endParaRPr sz="800"/>
                    </a:p>
                  </a:txBody>
                  <a:tcPr marT="91425" marB="91425" marR="91425" marL="91425"/>
                </a:tc>
              </a:tr>
              <a:tr h="60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 L’échappement peut atteindre une température dangereuse.</a:t>
                      </a:r>
                      <a:endParaRPr sz="800"/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>
                          <a:solidFill>
                            <a:schemeClr val="dk1"/>
                          </a:solidFill>
                        </a:rPr>
                        <a:t>En fonction de la sortie des gaz d’échappement, faites attention à l’endroit où garer le véhicule avant d’entreprendre la régénération stationnée.</a:t>
                      </a:r>
                      <a:endParaRPr sz="800"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pic>
        <p:nvPicPr>
          <p:cNvPr id="197" name="Google Shape;1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036" y="1043525"/>
            <a:ext cx="607717" cy="4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487" y="1640350"/>
            <a:ext cx="656850" cy="54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475" y="3724300"/>
            <a:ext cx="656850" cy="5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112" y="2215238"/>
            <a:ext cx="1501575" cy="7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962" y="3159300"/>
            <a:ext cx="1543900" cy="49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385100" y="0"/>
            <a:ext cx="81153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Pictogrammes associés au filtre à particules (8) et signification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type="title"/>
          </p:nvPr>
        </p:nvSpPr>
        <p:spPr>
          <a:xfrm>
            <a:off x="936775" y="262725"/>
            <a:ext cx="70113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Procédures de r</a:t>
            </a:r>
            <a:r>
              <a:rPr b="1" lang="fr" sz="3000"/>
              <a:t>égénération</a:t>
            </a:r>
            <a:endParaRPr b="1" sz="3000"/>
          </a:p>
        </p:txBody>
      </p:sp>
      <p:sp>
        <p:nvSpPr>
          <p:cNvPr id="208" name="Google Shape;208;p22"/>
          <p:cNvSpPr txBox="1"/>
          <p:nvPr/>
        </p:nvSpPr>
        <p:spPr>
          <a:xfrm>
            <a:off x="762000" y="914400"/>
            <a:ext cx="73863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Parked Regen GHG17 - Full Training Video</a:t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1005700" y="1249950"/>
            <a:ext cx="6450900" cy="10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https://www.youtube.com/watch?v=1z8iE61v0cI&amp;t=128s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135025" y="1997050"/>
            <a:ext cx="653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Cascadia CFTR:</a:t>
            </a:r>
            <a:r>
              <a:rPr lang="fr"/>
              <a:t> </a:t>
            </a:r>
            <a:r>
              <a:rPr lang="fr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https://www.youtube.com/watch?v=Qh_Hp9nXTls&amp;feature=youtu.be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>
            <p:ph type="title"/>
          </p:nvPr>
        </p:nvSpPr>
        <p:spPr>
          <a:xfrm>
            <a:off x="74900" y="-32475"/>
            <a:ext cx="8980200" cy="48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/>
              <a:t>Pictogrammes associés au liquide d’échappement diesel LED (9) et signification</a:t>
            </a:r>
            <a:endParaRPr sz="1800"/>
          </a:p>
        </p:txBody>
      </p:sp>
      <p:graphicFrame>
        <p:nvGraphicFramePr>
          <p:cNvPr id="216" name="Google Shape;216;p23"/>
          <p:cNvGraphicFramePr/>
          <p:nvPr/>
        </p:nvGraphicFramePr>
        <p:xfrm>
          <a:off x="190600" y="450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{CD17430D-B998-4B9A-B371-AFB32612EC1F}</a:tableStyleId>
              </a:tblPr>
              <a:tblGrid>
                <a:gridCol w="2173300"/>
                <a:gridCol w="2173300"/>
                <a:gridCol w="2173300"/>
                <a:gridCol w="2173300"/>
              </a:tblGrid>
              <a:tr h="29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Pictogrammes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Signification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Actions à entreprendre.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Niveau 1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(témoin allumé)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Niveau de “DEF” bas,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remplir sous peu.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Avertissement </a:t>
                      </a:r>
                      <a:r>
                        <a:rPr lang="fr" sz="1000">
                          <a:solidFill>
                            <a:schemeClr val="dk1"/>
                          </a:solidFill>
                        </a:rPr>
                        <a:t>initial: le moteur</a:t>
                      </a:r>
                      <a:r>
                        <a:rPr lang="fr" sz="1000">
                          <a:solidFill>
                            <a:schemeClr val="dk1"/>
                          </a:solidFill>
                        </a:rPr>
                        <a:t> fonctionne normalement. Le niveau de DEF est de 10% ou inférieur.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Faire le plein.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Niveau 2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(témoin allumé et clignote)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Niveau de DEF bas,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remplir sous peu.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Le moteur fonctionne normalement. Le niveau de DEF est de	5 % ou inférieur.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Faire le plein.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Niveau 3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(témoin allumé et clignote en plus le témoin "avertissement moteur" est allumé)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Niveau de DEF bas,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remplir immédiatement.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La puissance motrice sera diminuée.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chemeClr val="dk1"/>
                          </a:solidFill>
                        </a:rPr>
                        <a:t>(moteur en déclassement)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Les performances du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moteur sont </a:t>
                      </a:r>
                      <a:r>
                        <a:rPr b="1" lang="fr" sz="1000" u="sng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LIMITÉES</a:t>
                      </a:r>
                      <a:r>
                        <a:rPr lang="fr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. Le niveau de DEF est de 2,5% ou inférieur.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Faire le plein.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75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Niveau 4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(témoin allumé et clignote en plus les témoins "avertissement moteur" et "danger moteur" sont allumés)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000">
                          <a:solidFill>
                            <a:schemeClr val="dk1"/>
                          </a:solidFill>
                        </a:rPr>
                        <a:t>Niveau de DEF bas, remplir immédiatement.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900">
                          <a:solidFill>
                            <a:schemeClr val="dk1"/>
                          </a:solidFill>
                        </a:rPr>
                        <a:t>La puissance</a:t>
                      </a: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fr" sz="900">
                          <a:solidFill>
                            <a:schemeClr val="dk1"/>
                          </a:solidFill>
                        </a:rPr>
                        <a:t>motrice sera réduite à</a:t>
                      </a: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fr" sz="900">
                          <a:solidFill>
                            <a:schemeClr val="dk1"/>
                          </a:solidFill>
                        </a:rPr>
                        <a:t>8 km/h.</a:t>
                      </a:r>
                      <a:endParaRPr b="1"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900">
                          <a:solidFill>
                            <a:schemeClr val="dk1"/>
                          </a:solidFill>
                        </a:rPr>
                        <a:t>(moteur déclassé)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 u="sng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La vitesse du véhicule est limitée à 8 km/h.</a:t>
                      </a:r>
                      <a:endParaRPr b="1" sz="1000" u="sng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" sz="1000">
                          <a:solidFill>
                            <a:schemeClr val="dk1"/>
                          </a:solidFill>
                        </a:rPr>
                        <a:t>Faire le plein.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17" name="Google Shape;2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575" y="871273"/>
            <a:ext cx="797725" cy="66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63" y="1635813"/>
            <a:ext cx="797738" cy="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563" y="2458051"/>
            <a:ext cx="1623750" cy="7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099" y="3488300"/>
            <a:ext cx="2066675" cy="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/>
          <p:nvPr/>
        </p:nvSpPr>
        <p:spPr>
          <a:xfrm>
            <a:off x="0" y="76200"/>
            <a:ext cx="89781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La fréquence des remplissages dépend de deux facteurs. </a:t>
            </a:r>
            <a:r>
              <a:rPr b="1" lang="fr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D’abord la consommation de carburant. En fait, la consommation de LED “DEF” représente environ 2% de la consommation totale de diesel. Ensuite, la capacité totale du réservoir d’urée. Selon les applications, le réservoir peut contenir entre 20 à 80 litres de LED approximativement. </a:t>
            </a:r>
            <a:endParaRPr/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1410100"/>
            <a:ext cx="4818125" cy="27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5058023" y="1419975"/>
            <a:ext cx="1750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highlight>
                  <a:srgbClr val="9FC5E8"/>
                </a:highlight>
              </a:rPr>
              <a:t>Bouchon bleu</a:t>
            </a:r>
            <a:endParaRPr b="1" sz="1800">
              <a:highlight>
                <a:srgbClr val="9FC5E8"/>
              </a:highlight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" y="1234625"/>
            <a:ext cx="2329475" cy="30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>
            <p:ph type="title"/>
          </p:nvPr>
        </p:nvSpPr>
        <p:spPr>
          <a:xfrm>
            <a:off x="3975125" y="879425"/>
            <a:ext cx="4686900" cy="6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u="sng">
                <a:solidFill>
                  <a:schemeClr val="hlink"/>
                </a:solidFill>
                <a:hlinkClick r:id="rId3"/>
              </a:rPr>
              <a:t>Driver Training: Detroit BlueTec Emissions Technology</a:t>
            </a:r>
            <a:endParaRPr sz="1400"/>
          </a:p>
        </p:txBody>
      </p:sp>
      <p:sp>
        <p:nvSpPr>
          <p:cNvPr id="234" name="Google Shape;234;p25"/>
          <p:cNvSpPr txBox="1"/>
          <p:nvPr/>
        </p:nvSpPr>
        <p:spPr>
          <a:xfrm>
            <a:off x="394125" y="-27350"/>
            <a:ext cx="8205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LIQUIDE D’ÉCHAPPEMENT DIESEL “DEF”</a:t>
            </a:r>
            <a:endParaRPr b="1" sz="3000"/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22550"/>
            <a:ext cx="3670325" cy="3798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Rendez-vous Classroom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Leçon 02.2.5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Leçon 2.2.5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systèmes d’alimentation en air et d’échappement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311700" y="1900925"/>
            <a:ext cx="85206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Objectif(s) de la leçon: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être en mesure de reconnaître le rôle des composants externes du moteur et les moyens pour optimiser le rendement des systèmes d’alimentation en air et échappement.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>
            <a:off x="294750" y="149250"/>
            <a:ext cx="85545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Le système d’admission d’air et d’échappement</a:t>
            </a:r>
            <a:endParaRPr/>
          </a:p>
        </p:txBody>
      </p:sp>
      <p:pic>
        <p:nvPicPr>
          <p:cNvPr id="89" name="Google Shape;8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166337" y="-1701512"/>
            <a:ext cx="3135125" cy="839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2587450" y="98475"/>
            <a:ext cx="403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885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/>
              <a:t>Le filtre à air (1)</a:t>
            </a:r>
            <a:endParaRPr sz="2400"/>
          </a:p>
        </p:txBody>
      </p:sp>
      <p:sp>
        <p:nvSpPr>
          <p:cNvPr id="95" name="Google Shape;95;p13"/>
          <p:cNvSpPr txBox="1"/>
          <p:nvPr/>
        </p:nvSpPr>
        <p:spPr>
          <a:xfrm>
            <a:off x="1707550" y="26469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Pictogramme associé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5537350" y="19578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Jauges </a:t>
            </a:r>
            <a:r>
              <a:rPr lang="fr"/>
              <a:t>associées</a:t>
            </a:r>
            <a:endParaRPr/>
          </a:p>
        </p:txBody>
      </p:sp>
      <p:cxnSp>
        <p:nvCxnSpPr>
          <p:cNvPr id="97" name="Google Shape;97;p13"/>
          <p:cNvCxnSpPr/>
          <p:nvPr/>
        </p:nvCxnSpPr>
        <p:spPr>
          <a:xfrm flipH="1" rot="10800000">
            <a:off x="5586050" y="2463100"/>
            <a:ext cx="1803600" cy="16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3"/>
          <p:cNvCxnSpPr/>
          <p:nvPr/>
        </p:nvCxnSpPr>
        <p:spPr>
          <a:xfrm rot="10800000">
            <a:off x="5537350" y="2467300"/>
            <a:ext cx="125400" cy="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Google Shape;99;p13"/>
          <p:cNvCxnSpPr>
            <a:stCxn id="95" idx="3"/>
          </p:cNvCxnSpPr>
          <p:nvPr/>
        </p:nvCxnSpPr>
        <p:spPr>
          <a:xfrm>
            <a:off x="3646750" y="2927400"/>
            <a:ext cx="300000" cy="18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" name="Google Shape;100;p13"/>
          <p:cNvSpPr txBox="1"/>
          <p:nvPr/>
        </p:nvSpPr>
        <p:spPr>
          <a:xfrm>
            <a:off x="7341675" y="3525675"/>
            <a:ext cx="1657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sous le capot</a:t>
            </a:r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5518250" y="95930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Du tableau de bord</a:t>
            </a:r>
            <a:endParaRPr/>
          </a:p>
        </p:txBody>
      </p:sp>
      <p:cxnSp>
        <p:nvCxnSpPr>
          <p:cNvPr id="102" name="Google Shape;102;p13"/>
          <p:cNvCxnSpPr/>
          <p:nvPr/>
        </p:nvCxnSpPr>
        <p:spPr>
          <a:xfrm flipH="1">
            <a:off x="5544375" y="1327625"/>
            <a:ext cx="834900" cy="20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3"/>
          <p:cNvCxnSpPr>
            <a:stCxn id="100" idx="0"/>
            <a:endCxn id="104" idx="2"/>
          </p:cNvCxnSpPr>
          <p:nvPr/>
        </p:nvCxnSpPr>
        <p:spPr>
          <a:xfrm rot="10800000">
            <a:off x="8170275" y="3283275"/>
            <a:ext cx="0" cy="242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5" name="Google Shape;10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0" y="63375"/>
            <a:ext cx="834900" cy="210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5913" y="559212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684" y="2927400"/>
            <a:ext cx="1444419" cy="1407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3"/>
          <p:cNvCxnSpPr>
            <a:stCxn id="95" idx="3"/>
          </p:cNvCxnSpPr>
          <p:nvPr/>
        </p:nvCxnSpPr>
        <p:spPr>
          <a:xfrm flipH="1" rot="10800000">
            <a:off x="3646750" y="2190300"/>
            <a:ext cx="726900" cy="73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9" name="Google Shape;10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2875" y="793600"/>
            <a:ext cx="1358851" cy="24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0950" y="871212"/>
            <a:ext cx="1657201" cy="124289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/>
          <p:nvPr/>
        </p:nvSpPr>
        <p:spPr>
          <a:xfrm>
            <a:off x="1920350" y="432975"/>
            <a:ext cx="12984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Sous le capot</a:t>
            </a:r>
            <a:endParaRPr/>
          </a:p>
        </p:txBody>
      </p:sp>
      <p:cxnSp>
        <p:nvCxnSpPr>
          <p:cNvPr id="112" name="Google Shape;112;p13"/>
          <p:cNvCxnSpPr>
            <a:stCxn id="111" idx="2"/>
          </p:cNvCxnSpPr>
          <p:nvPr/>
        </p:nvCxnSpPr>
        <p:spPr>
          <a:xfrm>
            <a:off x="2569550" y="759675"/>
            <a:ext cx="27300" cy="30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6052" y="2927412"/>
            <a:ext cx="834900" cy="1319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3"/>
          <p:cNvCxnSpPr/>
          <p:nvPr/>
        </p:nvCxnSpPr>
        <p:spPr>
          <a:xfrm flipH="1" rot="10800000">
            <a:off x="-29250" y="831725"/>
            <a:ext cx="317400" cy="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/>
          <p:nvPr>
            <p:ph type="title"/>
          </p:nvPr>
        </p:nvSpPr>
        <p:spPr>
          <a:xfrm>
            <a:off x="2586150" y="375"/>
            <a:ext cx="39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Le turbo compresseur</a:t>
            </a:r>
            <a:endParaRPr b="1"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925" y="573075"/>
            <a:ext cx="4158070" cy="37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0" y="63375"/>
            <a:ext cx="922575" cy="232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 txBox="1"/>
          <p:nvPr/>
        </p:nvSpPr>
        <p:spPr>
          <a:xfrm>
            <a:off x="6987050" y="2203150"/>
            <a:ext cx="16785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Pictogramme associé</a:t>
            </a:r>
            <a:endParaRPr b="1" sz="1500"/>
          </a:p>
        </p:txBody>
      </p:sp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4938" y="2894500"/>
            <a:ext cx="1375833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4"/>
          <p:cNvCxnSpPr/>
          <p:nvPr/>
        </p:nvCxnSpPr>
        <p:spPr>
          <a:xfrm rot="10800000">
            <a:off x="837975" y="477200"/>
            <a:ext cx="2487900" cy="173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5" name="Google Shape;12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825" y="205800"/>
            <a:ext cx="1908749" cy="190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725" y="1170438"/>
            <a:ext cx="4609025" cy="24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0" y="63375"/>
            <a:ext cx="941700" cy="237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/>
        </p:nvSpPr>
        <p:spPr>
          <a:xfrm>
            <a:off x="2283025" y="279250"/>
            <a:ext cx="40959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600"/>
              <a:t>Vue en coupe d’un turbo</a:t>
            </a:r>
            <a:endParaRPr b="1" sz="2600"/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8275" y="803600"/>
            <a:ext cx="2779525" cy="29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0" y="63375"/>
            <a:ext cx="919150" cy="231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9984" y="1534450"/>
            <a:ext cx="3527080" cy="2645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 txBox="1"/>
          <p:nvPr>
            <p:ph type="title"/>
          </p:nvPr>
        </p:nvSpPr>
        <p:spPr>
          <a:xfrm>
            <a:off x="2398200" y="63375"/>
            <a:ext cx="434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Le cheminement de l’air</a:t>
            </a:r>
            <a:endParaRPr b="1"/>
          </a:p>
        </p:txBody>
      </p:sp>
      <p:sp>
        <p:nvSpPr>
          <p:cNvPr id="141" name="Google Shape;141;p16"/>
          <p:cNvSpPr txBox="1"/>
          <p:nvPr/>
        </p:nvSpPr>
        <p:spPr>
          <a:xfrm>
            <a:off x="2443375" y="721150"/>
            <a:ext cx="21546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(3)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Tubulures flexibles </a:t>
            </a:r>
            <a:endParaRPr/>
          </a:p>
        </p:txBody>
      </p:sp>
      <p:pic>
        <p:nvPicPr>
          <p:cNvPr id="142" name="Google Shape;14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7466" y="1564672"/>
            <a:ext cx="3527066" cy="17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6258463" y="525950"/>
            <a:ext cx="1939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(4)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radiateur air to air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5806132" y="3603950"/>
            <a:ext cx="30561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(5)                                           </a:t>
            </a:r>
            <a:r>
              <a:rPr lang="fr"/>
              <a:t>(3)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Connexions des tubulures flexibles</a:t>
            </a:r>
            <a:endParaRPr/>
          </a:p>
        </p:txBody>
      </p:sp>
      <p:cxnSp>
        <p:nvCxnSpPr>
          <p:cNvPr id="145" name="Google Shape;145;p16"/>
          <p:cNvCxnSpPr>
            <a:stCxn id="141" idx="2"/>
          </p:cNvCxnSpPr>
          <p:nvPr/>
        </p:nvCxnSpPr>
        <p:spPr>
          <a:xfrm>
            <a:off x="3520675" y="1282150"/>
            <a:ext cx="534900" cy="1175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6"/>
          <p:cNvCxnSpPr>
            <a:stCxn id="141" idx="2"/>
          </p:cNvCxnSpPr>
          <p:nvPr/>
        </p:nvCxnSpPr>
        <p:spPr>
          <a:xfrm flipH="1">
            <a:off x="3451375" y="1282150"/>
            <a:ext cx="69300" cy="126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16"/>
          <p:cNvCxnSpPr/>
          <p:nvPr/>
        </p:nvCxnSpPr>
        <p:spPr>
          <a:xfrm flipH="1" rot="10800000">
            <a:off x="8514300" y="2094950"/>
            <a:ext cx="255300" cy="1611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16"/>
          <p:cNvCxnSpPr/>
          <p:nvPr/>
        </p:nvCxnSpPr>
        <p:spPr>
          <a:xfrm rot="10800000">
            <a:off x="5828375" y="2135225"/>
            <a:ext cx="349200" cy="155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16"/>
          <p:cNvCxnSpPr/>
          <p:nvPr/>
        </p:nvCxnSpPr>
        <p:spPr>
          <a:xfrm flipH="1">
            <a:off x="4687050" y="966925"/>
            <a:ext cx="1799400" cy="132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16"/>
          <p:cNvCxnSpPr>
            <a:stCxn id="143" idx="2"/>
            <a:endCxn id="142" idx="0"/>
          </p:cNvCxnSpPr>
          <p:nvPr/>
        </p:nvCxnSpPr>
        <p:spPr>
          <a:xfrm>
            <a:off x="7228063" y="1086950"/>
            <a:ext cx="93000" cy="47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D animation presenting chosen technology by Renault Trucks to pass the environmental standard Euro VI, effective 1st January 2014.&#10;&#10;Renault Trucks on YouTube:&#10;http://www.youtube.com/user/RenaultTrucksCom/&#10;&#10;Renault Trucks on Facebook: &#10;http://www.facebook.com/renaulttrucksdeliver&#10;&#10;Renault Trucks on Twitter:&#10;http://twitter.com/renaulttrucksco&#10;&#10;Renault Trucks on Google+:&#10;https://plus.google.com/115659492242782666394&#10;&#10;http://www.renault-trucks.com/" id="155" name="Google Shape;155;p17" title="Euro 6 engine technology - 3D Animation - GB - Renault Truck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576" y="689650"/>
            <a:ext cx="4714825" cy="353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246400" y="26950"/>
            <a:ext cx="87777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Regardons maintenant le cheminement de l’air</a:t>
            </a:r>
            <a:endParaRPr b="1" sz="3000"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50" y="616775"/>
            <a:ext cx="885550" cy="223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type="title"/>
          </p:nvPr>
        </p:nvSpPr>
        <p:spPr>
          <a:xfrm>
            <a:off x="475000" y="75900"/>
            <a:ext cx="7735200" cy="94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La régénération du système anti-pollution (Post-traitement)</a:t>
            </a:r>
            <a:endParaRPr b="1" sz="3000"/>
          </a:p>
        </p:txBody>
      </p:sp>
      <p:sp>
        <p:nvSpPr>
          <p:cNvPr id="163" name="Google Shape;163;p18"/>
          <p:cNvSpPr txBox="1"/>
          <p:nvPr/>
        </p:nvSpPr>
        <p:spPr>
          <a:xfrm>
            <a:off x="22475" y="1015175"/>
            <a:ext cx="8603700" cy="29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Trois t</a:t>
            </a:r>
            <a:r>
              <a:rPr b="1" lang="fr" sz="1800">
                <a:solidFill>
                  <a:schemeClr val="dk1"/>
                </a:solidFill>
              </a:rPr>
              <a:t>ypes de régénérations: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1- </a:t>
            </a:r>
            <a:r>
              <a:rPr b="1" lang="fr" sz="1600" u="sng">
                <a:solidFill>
                  <a:schemeClr val="dk1"/>
                </a:solidFill>
              </a:rPr>
              <a:t>Passive</a:t>
            </a:r>
            <a:r>
              <a:rPr b="1" lang="fr" sz="1600">
                <a:solidFill>
                  <a:schemeClr val="dk1"/>
                </a:solidFill>
              </a:rPr>
              <a:t> (</a:t>
            </a:r>
            <a:r>
              <a:rPr b="1" lang="fr" sz="1600" u="sng">
                <a:solidFill>
                  <a:schemeClr val="dk1"/>
                </a:solidFill>
              </a:rPr>
              <a:t>en mouvement</a:t>
            </a:r>
            <a:r>
              <a:rPr b="1" lang="fr" sz="1600">
                <a:solidFill>
                  <a:schemeClr val="dk1"/>
                </a:solidFill>
              </a:rPr>
              <a:t>):</a:t>
            </a:r>
            <a:r>
              <a:rPr b="1" lang="fr" sz="1600">
                <a:solidFill>
                  <a:srgbClr val="C00000"/>
                </a:solidFill>
              </a:rPr>
              <a:t> </a:t>
            </a:r>
            <a:r>
              <a:rPr lang="fr" sz="1600">
                <a:solidFill>
                  <a:schemeClr val="dk1"/>
                </a:solidFill>
              </a:rPr>
              <a:t>Initiée par l’ordinateur. </a:t>
            </a:r>
            <a:r>
              <a:rPr b="1" lang="fr" sz="1600">
                <a:solidFill>
                  <a:schemeClr val="dk1"/>
                </a:solidFill>
              </a:rPr>
              <a:t>Sans l’intervention du conducteur</a:t>
            </a:r>
            <a:r>
              <a:rPr lang="fr" sz="1100">
                <a:solidFill>
                  <a:schemeClr val="dk1"/>
                </a:solidFill>
              </a:rPr>
              <a:t>           </a:t>
            </a:r>
            <a:r>
              <a:rPr b="1" lang="fr" sz="1100">
                <a:solidFill>
                  <a:schemeClr val="dk1"/>
                </a:solidFill>
              </a:rPr>
              <a:t>La température élevée de l’échappement permet de transformer toute la suie en cendre de façon autonome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2- </a:t>
            </a:r>
            <a:r>
              <a:rPr b="1" lang="fr" sz="1600" u="sng">
                <a:solidFill>
                  <a:schemeClr val="dk1"/>
                </a:solidFill>
              </a:rPr>
              <a:t>Active</a:t>
            </a:r>
            <a:r>
              <a:rPr b="1" lang="fr" sz="1600">
                <a:solidFill>
                  <a:schemeClr val="dk1"/>
                </a:solidFill>
              </a:rPr>
              <a:t> (</a:t>
            </a:r>
            <a:r>
              <a:rPr b="1" lang="fr" sz="1600" u="sng">
                <a:solidFill>
                  <a:schemeClr val="dk1"/>
                </a:solidFill>
              </a:rPr>
              <a:t>en mouvement</a:t>
            </a:r>
            <a:r>
              <a:rPr b="1" lang="fr" sz="1600">
                <a:solidFill>
                  <a:schemeClr val="dk1"/>
                </a:solidFill>
              </a:rPr>
              <a:t>): </a:t>
            </a:r>
            <a:r>
              <a:rPr lang="fr" sz="1600">
                <a:solidFill>
                  <a:schemeClr val="dk1"/>
                </a:solidFill>
              </a:rPr>
              <a:t>Initiée par l’ordinateur. </a:t>
            </a:r>
            <a:r>
              <a:rPr b="1" lang="fr" sz="1600">
                <a:solidFill>
                  <a:schemeClr val="dk1"/>
                </a:solidFill>
              </a:rPr>
              <a:t>Sans l’intervention du conducteur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La “Regen” Active requiert un ajout de diesel dans l’échappement afin d’élever la température interne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1818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fr" sz="1600">
                <a:highlight>
                  <a:schemeClr val="lt1"/>
                </a:highlight>
              </a:rPr>
              <a:t>3- </a:t>
            </a:r>
            <a:r>
              <a:rPr b="1" lang="fr" sz="1600" u="sng">
                <a:highlight>
                  <a:schemeClr val="lt1"/>
                </a:highlight>
              </a:rPr>
              <a:t>Stationnaire</a:t>
            </a:r>
            <a:r>
              <a:rPr b="1" lang="fr" sz="1600">
                <a:highlight>
                  <a:schemeClr val="lt1"/>
                </a:highlight>
              </a:rPr>
              <a:t>:</a:t>
            </a:r>
            <a:r>
              <a:rPr b="1" lang="fr" sz="1600">
                <a:highlight>
                  <a:srgbClr val="FFFF00"/>
                </a:highlight>
              </a:rPr>
              <a:t> Initiée par le conducteur à l’aide de l’interrupteur</a:t>
            </a:r>
            <a:endParaRPr sz="1800">
              <a:highlight>
                <a:srgbClr val="FFFF00"/>
              </a:highlight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537804"/>
            <a:ext cx="862725" cy="8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