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31"/>
  </p:notesMasterIdLst>
  <p:sldIdLst>
    <p:sldId id="497" r:id="rId3"/>
    <p:sldId id="461" r:id="rId4"/>
    <p:sldId id="463" r:id="rId5"/>
    <p:sldId id="501" r:id="rId6"/>
    <p:sldId id="278" r:id="rId7"/>
    <p:sldId id="450" r:id="rId8"/>
    <p:sldId id="502" r:id="rId9"/>
    <p:sldId id="280" r:id="rId10"/>
    <p:sldId id="503" r:id="rId11"/>
    <p:sldId id="282" r:id="rId12"/>
    <p:sldId id="281" r:id="rId13"/>
    <p:sldId id="504" r:id="rId14"/>
    <p:sldId id="284" r:id="rId15"/>
    <p:sldId id="505" r:id="rId16"/>
    <p:sldId id="315" r:id="rId17"/>
    <p:sldId id="313" r:id="rId18"/>
    <p:sldId id="500" r:id="rId19"/>
    <p:sldId id="316" r:id="rId20"/>
    <p:sldId id="314" r:id="rId21"/>
    <p:sldId id="351" r:id="rId22"/>
    <p:sldId id="352" r:id="rId23"/>
    <p:sldId id="353" r:id="rId24"/>
    <p:sldId id="354" r:id="rId25"/>
    <p:sldId id="355" r:id="rId26"/>
    <p:sldId id="498" r:id="rId27"/>
    <p:sldId id="356" r:id="rId28"/>
    <p:sldId id="357" r:id="rId29"/>
    <p:sldId id="464" r:id="rId3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8E3DB-CB04-4997-9CDD-12B945E7D909}" v="12" dt="2024-05-02T18:53:42.29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71" autoAdjust="0"/>
  </p:normalViewPr>
  <p:slideViewPr>
    <p:cSldViewPr>
      <p:cViewPr varScale="1">
        <p:scale>
          <a:sx n="68" d="100"/>
          <a:sy n="68" d="100"/>
        </p:scale>
        <p:origin x="1458" y="60"/>
      </p:cViewPr>
      <p:guideLst>
        <p:guide orient="horz" pos="2160"/>
        <p:guide pos="2880"/>
      </p:guideLst>
    </p:cSldViewPr>
  </p:slideViewPr>
  <p:outlineViewPr>
    <p:cViewPr>
      <p:scale>
        <a:sx n="33" d="100"/>
        <a:sy n="33" d="100"/>
      </p:scale>
      <p:origin x="0" y="17406"/>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lieu, France" userId="775102f9-63db-4f93-bf4c-ffd10f7f1482" providerId="ADAL" clId="{09F8E3DB-CB04-4997-9CDD-12B945E7D909}"/>
    <pc:docChg chg="undo custSel addSld delSld modSld">
      <pc:chgData name="Beaulieu, France" userId="775102f9-63db-4f93-bf4c-ffd10f7f1482" providerId="ADAL" clId="{09F8E3DB-CB04-4997-9CDD-12B945E7D909}" dt="2024-05-02T18:53:42.293" v="508" actId="1076"/>
      <pc:docMkLst>
        <pc:docMk/>
      </pc:docMkLst>
      <pc:sldChg chg="del">
        <pc:chgData name="Beaulieu, France" userId="775102f9-63db-4f93-bf4c-ffd10f7f1482" providerId="ADAL" clId="{09F8E3DB-CB04-4997-9CDD-12B945E7D909}" dt="2024-05-02T12:39:32.449" v="0" actId="47"/>
        <pc:sldMkLst>
          <pc:docMk/>
          <pc:sldMk cId="3638815719" sldId="277"/>
        </pc:sldMkLst>
      </pc:sldChg>
      <pc:sldChg chg="del">
        <pc:chgData name="Beaulieu, France" userId="775102f9-63db-4f93-bf4c-ffd10f7f1482" providerId="ADAL" clId="{09F8E3DB-CB04-4997-9CDD-12B945E7D909}" dt="2024-05-02T12:39:41.368" v="3" actId="47"/>
        <pc:sldMkLst>
          <pc:docMk/>
          <pc:sldMk cId="54755776" sldId="279"/>
        </pc:sldMkLst>
      </pc:sldChg>
      <pc:sldChg chg="del">
        <pc:chgData name="Beaulieu, France" userId="775102f9-63db-4f93-bf4c-ffd10f7f1482" providerId="ADAL" clId="{09F8E3DB-CB04-4997-9CDD-12B945E7D909}" dt="2024-05-02T12:45:23.893" v="34" actId="47"/>
        <pc:sldMkLst>
          <pc:docMk/>
          <pc:sldMk cId="223354022" sldId="283"/>
        </pc:sldMkLst>
      </pc:sldChg>
      <pc:sldChg chg="modSp mod">
        <pc:chgData name="Beaulieu, France" userId="775102f9-63db-4f93-bf4c-ffd10f7f1482" providerId="ADAL" clId="{09F8E3DB-CB04-4997-9CDD-12B945E7D909}" dt="2024-05-02T18:28:30.976" v="503" actId="20577"/>
        <pc:sldMkLst>
          <pc:docMk/>
          <pc:sldMk cId="3088420254" sldId="313"/>
        </pc:sldMkLst>
        <pc:spChg chg="mod">
          <ac:chgData name="Beaulieu, France" userId="775102f9-63db-4f93-bf4c-ffd10f7f1482" providerId="ADAL" clId="{09F8E3DB-CB04-4997-9CDD-12B945E7D909}" dt="2024-05-02T18:28:30.976" v="503" actId="20577"/>
          <ac:spMkLst>
            <pc:docMk/>
            <pc:sldMk cId="3088420254" sldId="313"/>
            <ac:spMk id="2" creationId="{00000000-0000-0000-0000-000000000000}"/>
          </ac:spMkLst>
        </pc:spChg>
      </pc:sldChg>
      <pc:sldChg chg="modSp mod">
        <pc:chgData name="Beaulieu, France" userId="775102f9-63db-4f93-bf4c-ffd10f7f1482" providerId="ADAL" clId="{09F8E3DB-CB04-4997-9CDD-12B945E7D909}" dt="2024-05-02T18:28:15.806" v="489" actId="20577"/>
        <pc:sldMkLst>
          <pc:docMk/>
          <pc:sldMk cId="2314150536" sldId="315"/>
        </pc:sldMkLst>
        <pc:spChg chg="mod">
          <ac:chgData name="Beaulieu, France" userId="775102f9-63db-4f93-bf4c-ffd10f7f1482" providerId="ADAL" clId="{09F8E3DB-CB04-4997-9CDD-12B945E7D909}" dt="2024-05-02T18:28:15.806" v="489" actId="20577"/>
          <ac:spMkLst>
            <pc:docMk/>
            <pc:sldMk cId="2314150536" sldId="315"/>
            <ac:spMk id="5" creationId="{9EA31ECD-8652-D094-6986-D69406AFD95D}"/>
          </ac:spMkLst>
        </pc:spChg>
      </pc:sldChg>
      <pc:sldChg chg="modSp mod">
        <pc:chgData name="Beaulieu, France" userId="775102f9-63db-4f93-bf4c-ffd10f7f1482" providerId="ADAL" clId="{09F8E3DB-CB04-4997-9CDD-12B945E7D909}" dt="2024-05-02T13:04:13.603" v="180" actId="27636"/>
        <pc:sldMkLst>
          <pc:docMk/>
          <pc:sldMk cId="777683299" sldId="316"/>
        </pc:sldMkLst>
        <pc:spChg chg="mod">
          <ac:chgData name="Beaulieu, France" userId="775102f9-63db-4f93-bf4c-ffd10f7f1482" providerId="ADAL" clId="{09F8E3DB-CB04-4997-9CDD-12B945E7D909}" dt="2024-05-02T13:04:13.603" v="180" actId="27636"/>
          <ac:spMkLst>
            <pc:docMk/>
            <pc:sldMk cId="777683299" sldId="316"/>
            <ac:spMk id="2" creationId="{00000000-0000-0000-0000-000000000000}"/>
          </ac:spMkLst>
        </pc:spChg>
      </pc:sldChg>
      <pc:sldChg chg="modSp">
        <pc:chgData name="Beaulieu, France" userId="775102f9-63db-4f93-bf4c-ffd10f7f1482" providerId="ADAL" clId="{09F8E3DB-CB04-4997-9CDD-12B945E7D909}" dt="2024-05-02T18:28:47.290" v="504" actId="20577"/>
        <pc:sldMkLst>
          <pc:docMk/>
          <pc:sldMk cId="2245124984" sldId="353"/>
        </pc:sldMkLst>
        <pc:spChg chg="mod">
          <ac:chgData name="Beaulieu, France" userId="775102f9-63db-4f93-bf4c-ffd10f7f1482" providerId="ADAL" clId="{09F8E3DB-CB04-4997-9CDD-12B945E7D909}" dt="2024-05-02T18:28:47.290" v="504" actId="20577"/>
          <ac:spMkLst>
            <pc:docMk/>
            <pc:sldMk cId="2245124984" sldId="353"/>
            <ac:spMk id="3" creationId="{00000000-0000-0000-0000-000000000000}"/>
          </ac:spMkLst>
        </pc:spChg>
      </pc:sldChg>
      <pc:sldChg chg="modSp mod">
        <pc:chgData name="Beaulieu, France" userId="775102f9-63db-4f93-bf4c-ffd10f7f1482" providerId="ADAL" clId="{09F8E3DB-CB04-4997-9CDD-12B945E7D909}" dt="2024-05-02T18:53:42.293" v="508" actId="1076"/>
        <pc:sldMkLst>
          <pc:docMk/>
          <pc:sldMk cId="1971717075" sldId="464"/>
        </pc:sldMkLst>
        <pc:spChg chg="mod">
          <ac:chgData name="Beaulieu, France" userId="775102f9-63db-4f93-bf4c-ffd10f7f1482" providerId="ADAL" clId="{09F8E3DB-CB04-4997-9CDD-12B945E7D909}" dt="2024-05-02T18:53:40.917" v="507" actId="14100"/>
          <ac:spMkLst>
            <pc:docMk/>
            <pc:sldMk cId="1971717075" sldId="464"/>
            <ac:spMk id="2" creationId="{00000000-0000-0000-0000-000000000000}"/>
          </ac:spMkLst>
        </pc:spChg>
        <pc:picChg chg="mod">
          <ac:chgData name="Beaulieu, France" userId="775102f9-63db-4f93-bf4c-ffd10f7f1482" providerId="ADAL" clId="{09F8E3DB-CB04-4997-9CDD-12B945E7D909}" dt="2024-05-02T18:53:42.293" v="508" actId="1076"/>
          <ac:picMkLst>
            <pc:docMk/>
            <pc:sldMk cId="1971717075" sldId="464"/>
            <ac:picMk id="4098" creationId="{00000000-0000-0000-0000-000000000000}"/>
          </ac:picMkLst>
        </pc:picChg>
      </pc:sldChg>
      <pc:sldChg chg="addSp delSp modSp mod">
        <pc:chgData name="Beaulieu, France" userId="775102f9-63db-4f93-bf4c-ffd10f7f1482" providerId="ADAL" clId="{09F8E3DB-CB04-4997-9CDD-12B945E7D909}" dt="2024-05-02T13:02:24.059" v="171" actId="1076"/>
        <pc:sldMkLst>
          <pc:docMk/>
          <pc:sldMk cId="1627113896" sldId="500"/>
        </pc:sldMkLst>
        <pc:spChg chg="add del">
          <ac:chgData name="Beaulieu, France" userId="775102f9-63db-4f93-bf4c-ffd10f7f1482" providerId="ADAL" clId="{09F8E3DB-CB04-4997-9CDD-12B945E7D909}" dt="2024-05-02T13:01:02.496" v="56" actId="22"/>
          <ac:spMkLst>
            <pc:docMk/>
            <pc:sldMk cId="1627113896" sldId="500"/>
            <ac:spMk id="8" creationId="{E3A712E0-DD50-47D4-423B-EF1F90490FCE}"/>
          </ac:spMkLst>
        </pc:spChg>
        <pc:picChg chg="mod">
          <ac:chgData name="Beaulieu, France" userId="775102f9-63db-4f93-bf4c-ffd10f7f1482" providerId="ADAL" clId="{09F8E3DB-CB04-4997-9CDD-12B945E7D909}" dt="2024-05-02T13:02:24.059" v="171" actId="1076"/>
          <ac:picMkLst>
            <pc:docMk/>
            <pc:sldMk cId="1627113896" sldId="500"/>
            <ac:picMk id="4099" creationId="{00000000-0000-0000-0000-000000000000}"/>
          </ac:picMkLst>
        </pc:picChg>
      </pc:sldChg>
      <pc:sldChg chg="modSp add del mod">
        <pc:chgData name="Beaulieu, France" userId="775102f9-63db-4f93-bf4c-ffd10f7f1482" providerId="ADAL" clId="{09F8E3DB-CB04-4997-9CDD-12B945E7D909}" dt="2024-05-02T12:44:14.794" v="16" actId="20577"/>
        <pc:sldMkLst>
          <pc:docMk/>
          <pc:sldMk cId="601871275" sldId="502"/>
        </pc:sldMkLst>
        <pc:spChg chg="mod">
          <ac:chgData name="Beaulieu, France" userId="775102f9-63db-4f93-bf4c-ffd10f7f1482" providerId="ADAL" clId="{09F8E3DB-CB04-4997-9CDD-12B945E7D909}" dt="2024-05-02T12:44:14.794" v="16" actId="20577"/>
          <ac:spMkLst>
            <pc:docMk/>
            <pc:sldMk cId="601871275" sldId="502"/>
            <ac:spMk id="3" creationId="{FEEB906C-2806-8CA4-B51C-52CDF22282C8}"/>
          </ac:spMkLst>
        </pc:spChg>
      </pc:sldChg>
      <pc:sldChg chg="modSp mod">
        <pc:chgData name="Beaulieu, France" userId="775102f9-63db-4f93-bf4c-ffd10f7f1482" providerId="ADAL" clId="{09F8E3DB-CB04-4997-9CDD-12B945E7D909}" dt="2024-05-02T12:44:25.046" v="31" actId="20577"/>
        <pc:sldMkLst>
          <pc:docMk/>
          <pc:sldMk cId="135525626" sldId="503"/>
        </pc:sldMkLst>
        <pc:spChg chg="mod">
          <ac:chgData name="Beaulieu, France" userId="775102f9-63db-4f93-bf4c-ffd10f7f1482" providerId="ADAL" clId="{09F8E3DB-CB04-4997-9CDD-12B945E7D909}" dt="2024-05-02T12:44:25.046" v="31" actId="20577"/>
          <ac:spMkLst>
            <pc:docMk/>
            <pc:sldMk cId="135525626" sldId="503"/>
            <ac:spMk id="3" creationId="{FEEB906C-2806-8CA4-B51C-52CDF22282C8}"/>
          </ac:spMkLst>
        </pc:spChg>
      </pc:sldChg>
      <pc:sldChg chg="add">
        <pc:chgData name="Beaulieu, France" userId="775102f9-63db-4f93-bf4c-ffd10f7f1482" providerId="ADAL" clId="{09F8E3DB-CB04-4997-9CDD-12B945E7D909}" dt="2024-05-02T12:44:46.710" v="32"/>
        <pc:sldMkLst>
          <pc:docMk/>
          <pc:sldMk cId="2955296691" sldId="504"/>
        </pc:sldMkLst>
      </pc:sldChg>
      <pc:sldChg chg="modSp add mod">
        <pc:chgData name="Beaulieu, France" userId="775102f9-63db-4f93-bf4c-ffd10f7f1482" providerId="ADAL" clId="{09F8E3DB-CB04-4997-9CDD-12B945E7D909}" dt="2024-05-02T12:52:31.010" v="54" actId="20577"/>
        <pc:sldMkLst>
          <pc:docMk/>
          <pc:sldMk cId="1140998717" sldId="505"/>
        </pc:sldMkLst>
        <pc:spChg chg="mod">
          <ac:chgData name="Beaulieu, France" userId="775102f9-63db-4f93-bf4c-ffd10f7f1482" providerId="ADAL" clId="{09F8E3DB-CB04-4997-9CDD-12B945E7D909}" dt="2024-05-02T12:52:31.010" v="54" actId="20577"/>
          <ac:spMkLst>
            <pc:docMk/>
            <pc:sldMk cId="1140998717" sldId="505"/>
            <ac:spMk id="2" creationId="{DE410716-21C6-CAC1-94F3-36FE3E05B898}"/>
          </ac:spMkLst>
        </pc:spChg>
      </pc:sldChg>
      <pc:sldChg chg="modSp new del mod">
        <pc:chgData name="Beaulieu, France" userId="775102f9-63db-4f93-bf4c-ffd10f7f1482" providerId="ADAL" clId="{09F8E3DB-CB04-4997-9CDD-12B945E7D909}" dt="2024-05-02T13:02:18.401" v="170" actId="680"/>
        <pc:sldMkLst>
          <pc:docMk/>
          <pc:sldMk cId="2366226195" sldId="506"/>
        </pc:sldMkLst>
        <pc:spChg chg="mod">
          <ac:chgData name="Beaulieu, France" userId="775102f9-63db-4f93-bf4c-ffd10f7f1482" providerId="ADAL" clId="{09F8E3DB-CB04-4997-9CDD-12B945E7D909}" dt="2024-05-02T13:02:17.677" v="169" actId="20577"/>
          <ac:spMkLst>
            <pc:docMk/>
            <pc:sldMk cId="2366226195" sldId="506"/>
            <ac:spMk id="2" creationId="{55C812AF-58A2-A95E-BA7A-D34E1FC2311F}"/>
          </ac:spMkLst>
        </pc:spChg>
        <pc:spChg chg="mod">
          <ac:chgData name="Beaulieu, France" userId="775102f9-63db-4f93-bf4c-ffd10f7f1482" providerId="ADAL" clId="{09F8E3DB-CB04-4997-9CDD-12B945E7D909}" dt="2024-05-02T13:02:12.187" v="162" actId="20577"/>
          <ac:spMkLst>
            <pc:docMk/>
            <pc:sldMk cId="2366226195" sldId="506"/>
            <ac:spMk id="3" creationId="{2BD0D6E5-1222-7F91-A2E5-75DBA54BC6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A3E37DB-7C6A-4A63-838E-3EE9B4A124BD}" type="datetimeFigureOut">
              <a:rPr lang="fr-CA" smtClean="0"/>
              <a:t>2024-05-02</a:t>
            </a:fld>
            <a:endParaRPr lang="fr-CA"/>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4A95D35-6DD0-4B34-B3EA-4925B624FB85}" type="slidenum">
              <a:rPr lang="fr-CA" smtClean="0"/>
              <a:t>‹N°›</a:t>
            </a:fld>
            <a:endParaRPr lang="fr-CA"/>
          </a:p>
        </p:txBody>
      </p:sp>
    </p:spTree>
    <p:extLst>
      <p:ext uri="{BB962C8B-B14F-4D97-AF65-F5344CB8AC3E}">
        <p14:creationId xmlns:p14="http://schemas.microsoft.com/office/powerpoint/2010/main" val="330079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4A95D35-6DD0-4B34-B3EA-4925B624FB85}" type="slidenum">
              <a:rPr lang="fr-CA" smtClean="0"/>
              <a:t>18</a:t>
            </a:fld>
            <a:endParaRPr lang="fr-CA"/>
          </a:p>
        </p:txBody>
      </p:sp>
    </p:spTree>
    <p:extLst>
      <p:ext uri="{BB962C8B-B14F-4D97-AF65-F5344CB8AC3E}">
        <p14:creationId xmlns:p14="http://schemas.microsoft.com/office/powerpoint/2010/main" val="407543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71442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90412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8983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298708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6584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626731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742498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3389388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113136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1407031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fr-FR"/>
              <a:t>Modifiez le style du titre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61415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1980832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8BCCFE-71DA-4C3F-B5C2-25EBA87D87A0}" type="datetimeFigureOut">
              <a:rPr lang="fr-CA" smtClean="0"/>
              <a:t>2024-05-02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1827576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8BCCFE-71DA-4C3F-B5C2-25EBA87D87A0}" type="datetimeFigureOut">
              <a:rPr lang="fr-CA" smtClean="0"/>
              <a:t>2024-05-02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3613448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8BCCFE-71DA-4C3F-B5C2-25EBA87D87A0}" type="datetimeFigureOut">
              <a:rPr lang="fr-CA" smtClean="0"/>
              <a:t>2024-05-02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3332913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BCCFE-71DA-4C3F-B5C2-25EBA87D87A0}" type="datetimeFigureOut">
              <a:rPr lang="fr-CA" smtClean="0"/>
              <a:t>2024-05-02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1063516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fr-FR"/>
              <a:t>Modifiez le style du titre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08BCCFE-71DA-4C3F-B5C2-25EBA87D87A0}" type="datetimeFigureOut">
              <a:rPr lang="fr-CA" smtClean="0"/>
              <a:t>2024-05-02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1767135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08BCCFE-71DA-4C3F-B5C2-25EBA87D87A0}" type="datetimeFigureOut">
              <a:rPr lang="fr-CA" smtClean="0"/>
              <a:t>2024-05-02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2125349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8180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190591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1791387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172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1741229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3977448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10050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8BCCFE-71DA-4C3F-B5C2-25EBA87D87A0}" type="datetimeFigureOut">
              <a:rPr lang="fr-CA" smtClean="0"/>
              <a:t>2024-05-02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124747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8BCCFE-71DA-4C3F-B5C2-25EBA87D87A0}" type="datetimeFigureOut">
              <a:rPr lang="fr-CA" smtClean="0"/>
              <a:t>2024-05-02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319947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8BCCFE-71DA-4C3F-B5C2-25EBA87D87A0}" type="datetimeFigureOut">
              <a:rPr lang="fr-CA" smtClean="0"/>
              <a:t>2024-05-02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285294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8BCCFE-71DA-4C3F-B5C2-25EBA87D87A0}" type="datetimeFigureOut">
              <a:rPr lang="fr-CA" smtClean="0"/>
              <a:t>2024-05-02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370355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BCCFE-71DA-4C3F-B5C2-25EBA87D87A0}" type="datetimeFigureOut">
              <a:rPr lang="fr-CA" smtClean="0"/>
              <a:t>2024-05-02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276685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08BCCFE-71DA-4C3F-B5C2-25EBA87D87A0}" type="datetimeFigureOut">
              <a:rPr lang="fr-CA" smtClean="0"/>
              <a:t>2024-05-02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393265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08BCCFE-71DA-4C3F-B5C2-25EBA87D87A0}" type="datetimeFigureOut">
              <a:rPr lang="fr-CA" smtClean="0"/>
              <a:t>2024-05-02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86CA4E2-24E7-4344-8DAF-DB22BC305A0A}" type="slidenum">
              <a:rPr lang="fr-CA" smtClean="0"/>
              <a:t>‹N°›</a:t>
            </a:fld>
            <a:endParaRPr lang="fr-CA"/>
          </a:p>
        </p:txBody>
      </p:sp>
    </p:spTree>
    <p:extLst>
      <p:ext uri="{BB962C8B-B14F-4D97-AF65-F5344CB8AC3E}">
        <p14:creationId xmlns:p14="http://schemas.microsoft.com/office/powerpoint/2010/main" val="231854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8BCCFE-71DA-4C3F-B5C2-25EBA87D87A0}" type="datetimeFigureOut">
              <a:rPr lang="fr-CA" smtClean="0"/>
              <a:t>2024-05-02</a:t>
            </a:fld>
            <a:endParaRPr lang="fr-C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86CA4E2-24E7-4344-8DAF-DB22BC305A0A}" type="slidenum">
              <a:rPr lang="fr-CA" smtClean="0"/>
              <a:t>‹N°›</a:t>
            </a:fld>
            <a:endParaRPr lang="fr-CA"/>
          </a:p>
        </p:txBody>
      </p:sp>
    </p:spTree>
    <p:extLst>
      <p:ext uri="{BB962C8B-B14F-4D97-AF65-F5344CB8AC3E}">
        <p14:creationId xmlns:p14="http://schemas.microsoft.com/office/powerpoint/2010/main" val="1377770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036C2FD-417C-49E5-B069-6B54E2C6A415}" type="datetimeFigureOut">
              <a:rPr lang="fr-CA" smtClean="0"/>
              <a:t>2024-05-02</a:t>
            </a:fld>
            <a:endParaRPr lang="fr-CA"/>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CAE4278-52AC-49AD-A584-ECE3353C5FD1}" type="slidenum">
              <a:rPr lang="fr-CA" smtClean="0"/>
              <a:t>‹N°›</a:t>
            </a:fld>
            <a:endParaRPr lang="fr-CA"/>
          </a:p>
        </p:txBody>
      </p:sp>
    </p:spTree>
    <p:extLst>
      <p:ext uri="{BB962C8B-B14F-4D97-AF65-F5344CB8AC3E}">
        <p14:creationId xmlns:p14="http://schemas.microsoft.com/office/powerpoint/2010/main" val="16578053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hyperlink" Target="http://www.youtube.com/watch?v=aNslxtDeTU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youtube.com/watch?v=j8_y99DFs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youtube.com/watch?v=-IRoYQKoS0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831" r="3206" b="-1"/>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4035422" y="1678665"/>
            <a:ext cx="2915879" cy="2372168"/>
          </a:xfrm>
        </p:spPr>
        <p:txBody>
          <a:bodyPr>
            <a:normAutofit/>
          </a:bodyPr>
          <a:lstStyle/>
          <a:p>
            <a:r>
              <a:rPr lang="fr-CA"/>
              <a:t>SYSTÈME DIGESTIF</a:t>
            </a:r>
          </a:p>
        </p:txBody>
      </p:sp>
    </p:spTree>
    <p:extLst>
      <p:ext uri="{BB962C8B-B14F-4D97-AF65-F5344CB8AC3E}">
        <p14:creationId xmlns:p14="http://schemas.microsoft.com/office/powerpoint/2010/main" val="30046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91264" cy="792088"/>
          </a:xfrm>
        </p:spPr>
        <p:txBody>
          <a:bodyPr/>
          <a:lstStyle/>
          <a:p>
            <a:pPr algn="r"/>
            <a:r>
              <a:rPr lang="fr-CA" b="1" dirty="0"/>
              <a:t>LES DENTS…</a:t>
            </a:r>
          </a:p>
        </p:txBody>
      </p:sp>
      <p:sp>
        <p:nvSpPr>
          <p:cNvPr id="3" name="Espace réservé du contenu 2"/>
          <p:cNvSpPr>
            <a:spLocks noGrp="1"/>
          </p:cNvSpPr>
          <p:nvPr>
            <p:ph idx="1"/>
          </p:nvPr>
        </p:nvSpPr>
        <p:spPr>
          <a:xfrm>
            <a:off x="395536" y="764704"/>
            <a:ext cx="8748464" cy="5976664"/>
          </a:xfrm>
        </p:spPr>
        <p:txBody>
          <a:bodyPr/>
          <a:lstStyle/>
          <a:p>
            <a:endParaRPr lang="fr-CA" dirty="0"/>
          </a:p>
          <a:p>
            <a:r>
              <a:rPr lang="fr-CA" sz="3200" dirty="0"/>
              <a:t>Broies les aliments (molaires et prémolaires)</a:t>
            </a:r>
          </a:p>
          <a:p>
            <a:endParaRPr lang="fr-CA" sz="3200" dirty="0"/>
          </a:p>
          <a:p>
            <a:r>
              <a:rPr lang="fr-CA" sz="3200" dirty="0"/>
              <a:t>Déchiquettent les aliments (canines)</a:t>
            </a:r>
          </a:p>
          <a:p>
            <a:endParaRPr lang="fr-CA" sz="3200" dirty="0"/>
          </a:p>
          <a:p>
            <a:r>
              <a:rPr lang="fr-CA" sz="3200" dirty="0"/>
              <a:t>Coupent les aliments (incisives)</a:t>
            </a:r>
          </a:p>
        </p:txBody>
      </p:sp>
      <p:pic>
        <p:nvPicPr>
          <p:cNvPr id="4" name="Espace réservé du contenu 4"/>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l="86153" t="5675" r="2498" b="70990"/>
          <a:stretch/>
        </p:blipFill>
        <p:spPr>
          <a:xfrm rot="803017">
            <a:off x="7877203" y="1078398"/>
            <a:ext cx="972157" cy="1093135"/>
          </a:xfrm>
          <a:prstGeom prst="rect">
            <a:avLst/>
          </a:prstGeom>
          <a:ln>
            <a:noFill/>
          </a:ln>
          <a:effectLst>
            <a:softEdge rad="112500"/>
          </a:effectLst>
        </p:spPr>
      </p:pic>
      <p:pic>
        <p:nvPicPr>
          <p:cNvPr id="5" name="Espace réservé du contenu 4"/>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l="86897" t="54804" r="2646" b="23576"/>
          <a:stretch/>
        </p:blipFill>
        <p:spPr>
          <a:xfrm rot="803017">
            <a:off x="6909299" y="2326289"/>
            <a:ext cx="895793" cy="1012790"/>
          </a:xfrm>
          <a:prstGeom prst="rect">
            <a:avLst/>
          </a:prstGeom>
          <a:ln>
            <a:noFill/>
          </a:ln>
          <a:effectLst>
            <a:softEdge rad="112500"/>
          </a:effectLst>
        </p:spPr>
      </p:pic>
      <p:pic>
        <p:nvPicPr>
          <p:cNvPr id="6" name="Espace réservé du contenu 4"/>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l="85840" t="74820" r="3014" b="845"/>
          <a:stretch/>
        </p:blipFill>
        <p:spPr>
          <a:xfrm rot="803017">
            <a:off x="5870688" y="3524027"/>
            <a:ext cx="954821" cy="1139983"/>
          </a:xfrm>
          <a:prstGeom prst="rect">
            <a:avLst/>
          </a:prstGeom>
          <a:ln>
            <a:noFill/>
          </a:ln>
          <a:effectLst>
            <a:softEdge rad="112500"/>
          </a:effectLst>
        </p:spPr>
      </p:pic>
    </p:spTree>
    <p:extLst>
      <p:ext uri="{BB962C8B-B14F-4D97-AF65-F5344CB8AC3E}">
        <p14:creationId xmlns:p14="http://schemas.microsoft.com/office/powerpoint/2010/main" val="25894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640960" cy="1052736"/>
          </a:xfrm>
        </p:spPr>
        <p:txBody>
          <a:bodyPr/>
          <a:lstStyle/>
          <a:p>
            <a:pPr algn="r"/>
            <a:r>
              <a:rPr lang="fr-CA" b="1" dirty="0"/>
              <a:t>LES DENTS </a:t>
            </a:r>
          </a:p>
        </p:txBody>
      </p:sp>
      <p:pic>
        <p:nvPicPr>
          <p:cNvPr id="5" name="Espace réservé du contenu 4"/>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803017">
            <a:off x="438662" y="1272251"/>
            <a:ext cx="8566072" cy="4684571"/>
          </a:xfrm>
          <a:prstGeom prst="rect">
            <a:avLst/>
          </a:prstGeom>
          <a:ln>
            <a:noFill/>
          </a:ln>
          <a:effectLst>
            <a:softEdge rad="112500"/>
          </a:effectLst>
        </p:spPr>
      </p:pic>
    </p:spTree>
    <p:extLst>
      <p:ext uri="{BB962C8B-B14F-4D97-AF65-F5344CB8AC3E}">
        <p14:creationId xmlns:p14="http://schemas.microsoft.com/office/powerpoint/2010/main" val="256091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10716-21C6-CAC1-94F3-36FE3E05B898}"/>
              </a:ext>
            </a:extLst>
          </p:cNvPr>
          <p:cNvSpPr>
            <a:spLocks noGrp="1"/>
          </p:cNvSpPr>
          <p:nvPr>
            <p:ph type="title"/>
          </p:nvPr>
        </p:nvSpPr>
        <p:spPr>
          <a:xfrm>
            <a:off x="609599" y="609600"/>
            <a:ext cx="6347713" cy="875184"/>
          </a:xfrm>
        </p:spPr>
        <p:txBody>
          <a:bodyPr/>
          <a:lstStyle/>
          <a:p>
            <a:r>
              <a:rPr lang="fr-CA" dirty="0"/>
              <a:t>Les dents p.18 du </a:t>
            </a:r>
            <a:r>
              <a:rPr lang="fr-CA" dirty="0" err="1"/>
              <a:t>Cémeq</a:t>
            </a:r>
            <a:endParaRPr lang="fr-CA" dirty="0"/>
          </a:p>
        </p:txBody>
      </p:sp>
      <p:sp>
        <p:nvSpPr>
          <p:cNvPr id="3" name="Espace réservé du contenu 2">
            <a:extLst>
              <a:ext uri="{FF2B5EF4-FFF2-40B4-BE49-F238E27FC236}">
                <a16:creationId xmlns:a16="http://schemas.microsoft.com/office/drawing/2014/main" id="{FEEB906C-2806-8CA4-B51C-52CDF22282C8}"/>
              </a:ext>
            </a:extLst>
          </p:cNvPr>
          <p:cNvSpPr>
            <a:spLocks noGrp="1"/>
          </p:cNvSpPr>
          <p:nvPr>
            <p:ph idx="1"/>
          </p:nvPr>
        </p:nvSpPr>
        <p:spPr>
          <a:xfrm>
            <a:off x="609599" y="1484784"/>
            <a:ext cx="6347714" cy="4556579"/>
          </a:xfrm>
        </p:spPr>
        <p:txBody>
          <a:bodyPr/>
          <a:lstStyle/>
          <a:p>
            <a:r>
              <a:rPr lang="fr-CA" dirty="0"/>
              <a:t>Vous pouvez regarder le schéma à la page 18 de votre </a:t>
            </a:r>
            <a:r>
              <a:rPr lang="fr-CA" dirty="0" err="1"/>
              <a:t>Cémeq</a:t>
            </a:r>
            <a:r>
              <a:rPr lang="fr-CA" dirty="0"/>
              <a:t>.</a:t>
            </a:r>
          </a:p>
          <a:p>
            <a:r>
              <a:rPr lang="fr-CA" dirty="0"/>
              <a:t>Sinon rendez-vous sur la médiathèque plus du </a:t>
            </a:r>
            <a:r>
              <a:rPr lang="fr-CA" dirty="0" err="1"/>
              <a:t>Cémeq</a:t>
            </a:r>
            <a:r>
              <a:rPr lang="fr-CA" dirty="0"/>
              <a:t>.</a:t>
            </a:r>
          </a:p>
          <a:p>
            <a:r>
              <a:rPr lang="fr-CA" dirty="0"/>
              <a:t>En dessous de votre visionneuse il y a l’onglet ressource. Cliquez dessus.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Ensuite, choisir procédés de soins et système digestif.</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fr-CA" dirty="0">
                <a:solidFill>
                  <a:prstClr val="black">
                    <a:lumMod val="75000"/>
                    <a:lumOff val="25000"/>
                  </a:prstClr>
                </a:solidFill>
                <a:latin typeface="Trebuchet MS" panose="020B0603020202020204"/>
              </a:rPr>
              <a:t>Il y a un onglet Exercices, cliquez dessus. Et après choisir procédés de soins et système digestif. C’est un bonhomme avec association.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Faites l’exercice du système d</a:t>
            </a:r>
            <a:r>
              <a:rPr lang="fr-CA" dirty="0" err="1">
                <a:solidFill>
                  <a:prstClr val="black">
                    <a:lumMod val="75000"/>
                    <a:lumOff val="25000"/>
                  </a:prstClr>
                </a:solidFill>
                <a:latin typeface="Trebuchet MS" panose="020B0603020202020204"/>
              </a:rPr>
              <a:t>igestif</a:t>
            </a:r>
            <a:r>
              <a:rPr lang="fr-CA" dirty="0">
                <a:solidFill>
                  <a:prstClr val="black">
                    <a:lumMod val="75000"/>
                    <a:lumOff val="25000"/>
                  </a:prstClr>
                </a:solidFill>
                <a:latin typeface="Trebuchet MS" panose="020B0603020202020204"/>
              </a:rPr>
              <a:t> qui est à votre droite. Sélectionner l’onglet dents. Lorsqu’il sera terminé valider-le en bas </a:t>
            </a:r>
            <a:r>
              <a:rPr lang="fr-CA" dirty="0" err="1">
                <a:solidFill>
                  <a:prstClr val="black">
                    <a:lumMod val="75000"/>
                    <a:lumOff val="25000"/>
                  </a:prstClr>
                </a:solidFill>
                <a:latin typeface="Trebuchet MS" panose="020B0603020202020204"/>
              </a:rPr>
              <a:t>bas</a:t>
            </a:r>
            <a:r>
              <a:rPr lang="fr-CA" dirty="0">
                <a:solidFill>
                  <a:prstClr val="black">
                    <a:lumMod val="75000"/>
                    <a:lumOff val="25000"/>
                  </a:prstClr>
                </a:solidFill>
                <a:latin typeface="Trebuchet MS" panose="020B0603020202020204"/>
              </a:rPr>
              <a:t> à droite.</a:t>
            </a:r>
            <a:endPar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fr-CA" dirty="0"/>
          </a:p>
        </p:txBody>
      </p:sp>
    </p:spTree>
    <p:extLst>
      <p:ext uri="{BB962C8B-B14F-4D97-AF65-F5344CB8AC3E}">
        <p14:creationId xmlns:p14="http://schemas.microsoft.com/office/powerpoint/2010/main" val="295529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19256" cy="792088"/>
          </a:xfrm>
        </p:spPr>
        <p:txBody>
          <a:bodyPr/>
          <a:lstStyle/>
          <a:p>
            <a:pPr algn="ctr"/>
            <a:r>
              <a:rPr lang="fr-CA" b="1" dirty="0">
                <a:solidFill>
                  <a:schemeClr val="tx1"/>
                </a:solidFill>
              </a:rPr>
              <a:t>GLANDES SALIVAIRES </a:t>
            </a:r>
            <a:r>
              <a:rPr lang="fr-CA" sz="2000" b="1" dirty="0">
                <a:solidFill>
                  <a:schemeClr val="tx1"/>
                </a:solidFill>
              </a:rPr>
              <a:t>p.18 du </a:t>
            </a:r>
            <a:r>
              <a:rPr lang="fr-CA" sz="2000" b="1" dirty="0" err="1">
                <a:solidFill>
                  <a:schemeClr val="tx1"/>
                </a:solidFill>
              </a:rPr>
              <a:t>Cémeq</a:t>
            </a:r>
            <a:endParaRPr lang="fr-CA" sz="2000" b="1" dirty="0">
              <a:solidFill>
                <a:schemeClr val="tx1"/>
              </a:solidFill>
            </a:endParaRPr>
          </a:p>
        </p:txBody>
      </p:sp>
      <p:sp>
        <p:nvSpPr>
          <p:cNvPr id="3" name="Espace réservé du contenu 2"/>
          <p:cNvSpPr>
            <a:spLocks noGrp="1"/>
          </p:cNvSpPr>
          <p:nvPr>
            <p:ph idx="1"/>
          </p:nvPr>
        </p:nvSpPr>
        <p:spPr>
          <a:xfrm>
            <a:off x="395536" y="836712"/>
            <a:ext cx="8748464" cy="5904656"/>
          </a:xfrm>
        </p:spPr>
        <p:txBody>
          <a:bodyPr>
            <a:normAutofit lnSpcReduction="10000"/>
          </a:bodyPr>
          <a:lstStyle/>
          <a:p>
            <a:endParaRPr lang="fr-CA" dirty="0"/>
          </a:p>
          <a:p>
            <a:r>
              <a:rPr lang="fr-CA" dirty="0"/>
              <a:t>Les glandes salivaires produisent</a:t>
            </a:r>
          </a:p>
          <a:p>
            <a:pPr lvl="1"/>
            <a:r>
              <a:rPr lang="fr-CA" sz="4000" dirty="0">
                <a:solidFill>
                  <a:srgbClr val="FFFF00"/>
                </a:solidFill>
              </a:rPr>
              <a:t> </a:t>
            </a:r>
            <a:r>
              <a:rPr lang="fr-CA" sz="4000" b="1" u="sng" dirty="0">
                <a:solidFill>
                  <a:srgbClr val="FF0000"/>
                </a:solidFill>
              </a:rPr>
              <a:t>LA SALIVE</a:t>
            </a:r>
            <a:r>
              <a:rPr lang="fr-CA" sz="4000" b="1" dirty="0">
                <a:solidFill>
                  <a:srgbClr val="FF0000"/>
                </a:solidFill>
              </a:rPr>
              <a:t> </a:t>
            </a:r>
            <a:r>
              <a:rPr lang="fr-CA" sz="3200" b="1" dirty="0"/>
              <a:t>(rôle)</a:t>
            </a:r>
          </a:p>
          <a:p>
            <a:pPr lvl="1"/>
            <a:endParaRPr lang="fr-CA" sz="3200" dirty="0"/>
          </a:p>
          <a:p>
            <a:pPr lvl="2"/>
            <a:r>
              <a:rPr lang="fr-CA" sz="3000" dirty="0"/>
              <a:t>Humidifie la muqueuse buccale</a:t>
            </a:r>
          </a:p>
          <a:p>
            <a:pPr lvl="2"/>
            <a:r>
              <a:rPr lang="fr-CA" sz="3000" dirty="0"/>
              <a:t>Lubrifie le bol alimentaire</a:t>
            </a:r>
          </a:p>
          <a:p>
            <a:pPr lvl="2"/>
            <a:r>
              <a:rPr lang="fr-CA" sz="3000" dirty="0"/>
              <a:t>Participe à la gustation</a:t>
            </a:r>
          </a:p>
          <a:p>
            <a:pPr lvl="2"/>
            <a:r>
              <a:rPr lang="fr-CA" sz="3000" dirty="0"/>
              <a:t>*Transforme les sucres complexes (chimique)</a:t>
            </a:r>
          </a:p>
          <a:p>
            <a:pPr lvl="2"/>
            <a:r>
              <a:rPr lang="fr-CA" sz="3000" dirty="0"/>
              <a:t>Défends contre les bactéries</a:t>
            </a:r>
          </a:p>
          <a:p>
            <a:pPr lvl="2"/>
            <a:r>
              <a:rPr lang="fr-CA" sz="3000" dirty="0"/>
              <a:t>Prévient la carie dentaire</a:t>
            </a:r>
          </a:p>
          <a:p>
            <a:endParaRPr lang="fr-CA" dirty="0"/>
          </a:p>
        </p:txBody>
      </p:sp>
    </p:spTree>
    <p:extLst>
      <p:ext uri="{BB962C8B-B14F-4D97-AF65-F5344CB8AC3E}">
        <p14:creationId xmlns:p14="http://schemas.microsoft.com/office/powerpoint/2010/main" val="313602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10716-21C6-CAC1-94F3-36FE3E05B898}"/>
              </a:ext>
            </a:extLst>
          </p:cNvPr>
          <p:cNvSpPr>
            <a:spLocks noGrp="1"/>
          </p:cNvSpPr>
          <p:nvPr>
            <p:ph type="title"/>
          </p:nvPr>
        </p:nvSpPr>
        <p:spPr>
          <a:xfrm>
            <a:off x="609599" y="609600"/>
            <a:ext cx="6347713" cy="875184"/>
          </a:xfrm>
        </p:spPr>
        <p:txBody>
          <a:bodyPr>
            <a:normAutofit fontScale="90000"/>
          </a:bodyPr>
          <a:lstStyle/>
          <a:p>
            <a:r>
              <a:rPr lang="fr-CA" dirty="0"/>
              <a:t>Glandes salivaires p.18 du </a:t>
            </a:r>
            <a:r>
              <a:rPr lang="fr-CA" dirty="0" err="1"/>
              <a:t>Cémeq</a:t>
            </a:r>
            <a:endParaRPr lang="fr-CA" dirty="0"/>
          </a:p>
        </p:txBody>
      </p:sp>
      <p:sp>
        <p:nvSpPr>
          <p:cNvPr id="3" name="Espace réservé du contenu 2">
            <a:extLst>
              <a:ext uri="{FF2B5EF4-FFF2-40B4-BE49-F238E27FC236}">
                <a16:creationId xmlns:a16="http://schemas.microsoft.com/office/drawing/2014/main" id="{FEEB906C-2806-8CA4-B51C-52CDF22282C8}"/>
              </a:ext>
            </a:extLst>
          </p:cNvPr>
          <p:cNvSpPr>
            <a:spLocks noGrp="1"/>
          </p:cNvSpPr>
          <p:nvPr>
            <p:ph idx="1"/>
          </p:nvPr>
        </p:nvSpPr>
        <p:spPr>
          <a:xfrm>
            <a:off x="609599" y="1484784"/>
            <a:ext cx="6347714" cy="4556579"/>
          </a:xfrm>
        </p:spPr>
        <p:txBody>
          <a:bodyPr/>
          <a:lstStyle/>
          <a:p>
            <a:r>
              <a:rPr lang="fr-CA" dirty="0"/>
              <a:t>Vous pouvez regarder le schéma à la page 18 de votre </a:t>
            </a:r>
            <a:r>
              <a:rPr lang="fr-CA" dirty="0" err="1"/>
              <a:t>Cémeq</a:t>
            </a:r>
            <a:r>
              <a:rPr lang="fr-CA" dirty="0"/>
              <a:t>.</a:t>
            </a:r>
          </a:p>
          <a:p>
            <a:r>
              <a:rPr lang="fr-CA" dirty="0"/>
              <a:t>Sinon rendez-vous sur la médiathèque plus du </a:t>
            </a:r>
            <a:r>
              <a:rPr lang="fr-CA" dirty="0" err="1"/>
              <a:t>Cémeq</a:t>
            </a:r>
            <a:r>
              <a:rPr lang="fr-CA" dirty="0"/>
              <a:t>.</a:t>
            </a:r>
          </a:p>
          <a:p>
            <a:r>
              <a:rPr lang="fr-CA" dirty="0"/>
              <a:t>En dessous de votre visionneuse il y a l’onglet ressource. Cliquez dessus.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Ensuite, choisir procédés de soins et système digestif.</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fr-CA" dirty="0">
                <a:solidFill>
                  <a:prstClr val="black">
                    <a:lumMod val="75000"/>
                    <a:lumOff val="25000"/>
                  </a:prstClr>
                </a:solidFill>
                <a:latin typeface="Trebuchet MS" panose="020B0603020202020204"/>
              </a:rPr>
              <a:t>Il y a un onglet Exercices, cliquez dessus. Et après choisir procédés de soins et système digestif. C’est un bonhomme avec association.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Faites l’exercice du système d</a:t>
            </a:r>
            <a:r>
              <a:rPr lang="fr-CA" dirty="0" err="1">
                <a:solidFill>
                  <a:prstClr val="black">
                    <a:lumMod val="75000"/>
                    <a:lumOff val="25000"/>
                  </a:prstClr>
                </a:solidFill>
                <a:latin typeface="Trebuchet MS" panose="020B0603020202020204"/>
              </a:rPr>
              <a:t>igestif</a:t>
            </a:r>
            <a:r>
              <a:rPr lang="fr-CA" dirty="0">
                <a:solidFill>
                  <a:prstClr val="black">
                    <a:lumMod val="75000"/>
                    <a:lumOff val="25000"/>
                  </a:prstClr>
                </a:solidFill>
                <a:latin typeface="Trebuchet MS" panose="020B0603020202020204"/>
              </a:rPr>
              <a:t> qui est à votre droite. Sélectionner l’onglet glandes salivaires. Lorsqu’il sera terminé valider-le en bas </a:t>
            </a:r>
            <a:r>
              <a:rPr lang="fr-CA" dirty="0" err="1">
                <a:solidFill>
                  <a:prstClr val="black">
                    <a:lumMod val="75000"/>
                    <a:lumOff val="25000"/>
                  </a:prstClr>
                </a:solidFill>
                <a:latin typeface="Trebuchet MS" panose="020B0603020202020204"/>
              </a:rPr>
              <a:t>bas</a:t>
            </a:r>
            <a:r>
              <a:rPr lang="fr-CA" dirty="0">
                <a:solidFill>
                  <a:prstClr val="black">
                    <a:lumMod val="75000"/>
                    <a:lumOff val="25000"/>
                  </a:prstClr>
                </a:solidFill>
                <a:latin typeface="Trebuchet MS" panose="020B0603020202020204"/>
              </a:rPr>
              <a:t> à droite.</a:t>
            </a:r>
            <a:endPar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fr-CA" dirty="0"/>
          </a:p>
        </p:txBody>
      </p:sp>
    </p:spTree>
    <p:extLst>
      <p:ext uri="{BB962C8B-B14F-4D97-AF65-F5344CB8AC3E}">
        <p14:creationId xmlns:p14="http://schemas.microsoft.com/office/powerpoint/2010/main" val="1140998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32048"/>
            <a:ext cx="8291264" cy="908720"/>
          </a:xfrm>
        </p:spPr>
        <p:txBody>
          <a:bodyPr/>
          <a:lstStyle/>
          <a:p>
            <a:r>
              <a:rPr lang="fr-CA" b="1" dirty="0"/>
              <a:t>ACTION MÉCANIQUES ET CHIMIQUES</a:t>
            </a:r>
          </a:p>
        </p:txBody>
      </p:sp>
      <p:pic>
        <p:nvPicPr>
          <p:cNvPr id="1026" name="Picture 2" descr="C:\Users\Mireille\AppData\Local\Microsoft\Windows\Temporary Internet Files\Content.IE5\240A0GNS\MC900233971[1].wmf"/>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568" y="1772816"/>
            <a:ext cx="3426789" cy="4025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Mireille\AppData\Local\Microsoft\Windows\Temporary Internet Files\Content.IE5\MAFHUYCZ\MC900234101[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08041">
            <a:off x="4329981" y="1931643"/>
            <a:ext cx="3913341" cy="2704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EA31ECD-8652-D094-6986-D69406AFD95D}"/>
              </a:ext>
            </a:extLst>
          </p:cNvPr>
          <p:cNvSpPr txBox="1"/>
          <p:nvPr/>
        </p:nvSpPr>
        <p:spPr>
          <a:xfrm>
            <a:off x="3563888" y="5539470"/>
            <a:ext cx="4593100" cy="923330"/>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CA" sz="1800" b="0" i="0" u="none" strike="noStrike" kern="1200" cap="none" spc="0" normalizeH="0" baseline="0" noProof="0" dirty="0">
                <a:ln>
                  <a:noFill/>
                </a:ln>
                <a:solidFill>
                  <a:srgbClr val="00B0F0"/>
                </a:solidFill>
                <a:effectLst/>
                <a:uLnTx/>
                <a:uFillTx/>
                <a:latin typeface="Trebuchet MS" panose="020B0603020202020204"/>
                <a:ea typeface="+mn-ea"/>
                <a:cs typeface="+mn-cs"/>
              </a:rPr>
              <a:t>Voir film la vie la vie- la digestion </a:t>
            </a:r>
            <a:r>
              <a:rPr kumimoji="0" lang="fr-CA" sz="1800" b="0" i="0" u="none" strike="noStrike" kern="1200" cap="none" spc="0" normalizeH="0" baseline="0" noProof="0" dirty="0">
                <a:ln>
                  <a:noFill/>
                </a:ln>
                <a:solidFill>
                  <a:srgbClr val="00B0F0"/>
                </a:solidFill>
                <a:effectLst/>
                <a:uLnTx/>
                <a:uFillTx/>
                <a:latin typeface="Trebuchet MS" panose="020B0603020202020204"/>
                <a:ea typeface="+mn-ea"/>
                <a:cs typeface="+mn-cs"/>
                <a:hlinkClick r:id="rId4"/>
              </a:rPr>
              <a:t>http</a:t>
            </a:r>
            <a:r>
              <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4"/>
              </a:rPr>
              <a:t>://www.youtube.com/watch?v=aNslxtDeTUY</a:t>
            </a:r>
            <a:r>
              <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(26min)</a:t>
            </a:r>
          </a:p>
        </p:txBody>
      </p:sp>
    </p:spTree>
    <p:extLst>
      <p:ext uri="{BB962C8B-B14F-4D97-AF65-F5344CB8AC3E}">
        <p14:creationId xmlns:p14="http://schemas.microsoft.com/office/powerpoint/2010/main" val="231415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152550" y="609600"/>
            <a:ext cx="2802951" cy="1320800"/>
          </a:xfrm>
        </p:spPr>
        <p:txBody>
          <a:bodyPr>
            <a:normAutofit/>
          </a:bodyPr>
          <a:lstStyle/>
          <a:p>
            <a:pPr>
              <a:lnSpc>
                <a:spcPct val="90000"/>
              </a:lnSpc>
            </a:pPr>
            <a:r>
              <a:rPr lang="fr-CA" sz="2000" b="1" dirty="0"/>
              <a:t>RAPPEL EN LIEN AVEC la nutrition p.29 du </a:t>
            </a:r>
            <a:r>
              <a:rPr lang="fr-CA" sz="2000" b="1" dirty="0" err="1"/>
              <a:t>Cémeq</a:t>
            </a:r>
            <a:r>
              <a:rPr lang="fr-CA" sz="2000" b="1" dirty="0"/>
              <a:t> PHYSIOLOGIE DE LA DIGESTON</a:t>
            </a:r>
          </a:p>
        </p:txBody>
      </p:sp>
      <p:sp>
        <p:nvSpPr>
          <p:cNvPr id="3" name="Espace réservé du contenu 2"/>
          <p:cNvSpPr>
            <a:spLocks noGrp="1"/>
          </p:cNvSpPr>
          <p:nvPr>
            <p:ph idx="1"/>
          </p:nvPr>
        </p:nvSpPr>
        <p:spPr>
          <a:xfrm>
            <a:off x="3907172" y="2160589"/>
            <a:ext cx="3048329" cy="3880773"/>
          </a:xfrm>
        </p:spPr>
        <p:txBody>
          <a:bodyPr>
            <a:normAutofit/>
          </a:bodyPr>
          <a:lstStyle/>
          <a:p>
            <a:pPr>
              <a:lnSpc>
                <a:spcPct val="90000"/>
              </a:lnSpc>
            </a:pPr>
            <a:endParaRPr lang="fr-CA"/>
          </a:p>
          <a:p>
            <a:pPr>
              <a:lnSpc>
                <a:spcPct val="90000"/>
              </a:lnSpc>
            </a:pPr>
            <a:endParaRPr lang="fr-CA"/>
          </a:p>
          <a:p>
            <a:pPr>
              <a:lnSpc>
                <a:spcPct val="90000"/>
              </a:lnSpc>
            </a:pPr>
            <a:r>
              <a:rPr lang="fr-CA"/>
              <a:t>Les sels minéraux, vitamines et eau  sont absorbés tels quels par l’organisme.</a:t>
            </a:r>
          </a:p>
          <a:p>
            <a:pPr marL="68580" indent="0">
              <a:lnSpc>
                <a:spcPct val="90000"/>
              </a:lnSpc>
              <a:buNone/>
            </a:pPr>
            <a:endParaRPr lang="fr-CA"/>
          </a:p>
          <a:p>
            <a:pPr>
              <a:lnSpc>
                <a:spcPct val="90000"/>
              </a:lnSpc>
            </a:pPr>
            <a:r>
              <a:rPr lang="fr-CA"/>
              <a:t>Les protéines, glucides et lipides doivent subir des transformations avant d’être absorbés dans le sang.</a:t>
            </a:r>
          </a:p>
          <a:p>
            <a:pPr marL="68580" indent="0">
              <a:lnSpc>
                <a:spcPct val="90000"/>
              </a:lnSpc>
              <a:buNone/>
            </a:pPr>
            <a:endParaRPr lang="fr-CA"/>
          </a:p>
        </p:txBody>
      </p:sp>
      <p:pic>
        <p:nvPicPr>
          <p:cNvPr id="5" name="Picture 4">
            <a:extLst>
              <a:ext uri="{FF2B5EF4-FFF2-40B4-BE49-F238E27FC236}">
                <a16:creationId xmlns:a16="http://schemas.microsoft.com/office/drawing/2014/main" id="{860117D4-34C7-FA68-5918-0258FE2878EB}"/>
              </a:ext>
            </a:extLst>
          </p:cNvPr>
          <p:cNvPicPr>
            <a:picLocks noChangeAspect="1"/>
          </p:cNvPicPr>
          <p:nvPr/>
        </p:nvPicPr>
        <p:blipFill rotWithShape="1">
          <a:blip r:embed="rId2"/>
          <a:srcRect l="21663" r="45150"/>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842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8469" y="1214754"/>
            <a:ext cx="5829300" cy="685800"/>
          </a:xfrm>
        </p:spPr>
        <p:txBody>
          <a:bodyPr/>
          <a:lstStyle/>
          <a:p>
            <a:r>
              <a:rPr lang="fr-CA" sz="600" b="1" dirty="0"/>
              <a:t>. </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99" y="1199081"/>
            <a:ext cx="2727443" cy="119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713" y="2525858"/>
            <a:ext cx="1942338" cy="159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362601"/>
            <a:ext cx="2184834" cy="163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lèche droite 3"/>
          <p:cNvSpPr/>
          <p:nvPr/>
        </p:nvSpPr>
        <p:spPr>
          <a:xfrm>
            <a:off x="4087104" y="1251687"/>
            <a:ext cx="2052228" cy="810746"/>
          </a:xfrm>
          <a:prstGeom prst="rightArrow">
            <a:avLst/>
          </a:prstGeom>
          <a:solidFill>
            <a:schemeClr val="bg1">
              <a:lumMod val="50000"/>
              <a:lumOff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defTabSz="685800"/>
            <a:r>
              <a:rPr lang="fr-CA" sz="1950" b="1" dirty="0">
                <a:solidFill>
                  <a:srgbClr val="FFFFFF"/>
                </a:solidFill>
                <a:latin typeface="Corbel"/>
              </a:rPr>
              <a:t>Glucides</a:t>
            </a:r>
          </a:p>
        </p:txBody>
      </p:sp>
      <p:sp>
        <p:nvSpPr>
          <p:cNvPr id="9" name="Ellipse 8">
            <a:extLst>
              <a:ext uri="{FF2B5EF4-FFF2-40B4-BE49-F238E27FC236}">
                <a16:creationId xmlns:a16="http://schemas.microsoft.com/office/drawing/2014/main" id="{D61D1690-301C-60BA-7ACC-B39D824737D2}"/>
              </a:ext>
            </a:extLst>
          </p:cNvPr>
          <p:cNvSpPr/>
          <p:nvPr/>
        </p:nvSpPr>
        <p:spPr>
          <a:xfrm>
            <a:off x="6354199" y="1199081"/>
            <a:ext cx="1321333" cy="903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CA" b="1" dirty="0">
                <a:solidFill>
                  <a:srgbClr val="FFFFFF"/>
                </a:solidFill>
                <a:latin typeface="Corbel"/>
              </a:rPr>
              <a:t>Glucose</a:t>
            </a:r>
          </a:p>
        </p:txBody>
      </p:sp>
      <p:sp>
        <p:nvSpPr>
          <p:cNvPr id="10" name="Ellipse 9">
            <a:extLst>
              <a:ext uri="{FF2B5EF4-FFF2-40B4-BE49-F238E27FC236}">
                <a16:creationId xmlns:a16="http://schemas.microsoft.com/office/drawing/2014/main" id="{7EF6A2B2-83AB-6B4C-C9BE-1A208AE5010E}"/>
              </a:ext>
            </a:extLst>
          </p:cNvPr>
          <p:cNvSpPr/>
          <p:nvPr/>
        </p:nvSpPr>
        <p:spPr>
          <a:xfrm>
            <a:off x="6354199" y="2804372"/>
            <a:ext cx="1483351" cy="903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CA" sz="1350" b="1">
                <a:solidFill>
                  <a:srgbClr val="FFFFFF"/>
                </a:solidFill>
                <a:latin typeface="Corbel"/>
              </a:rPr>
              <a:t>ACIDES GRAS</a:t>
            </a:r>
          </a:p>
          <a:p>
            <a:pPr algn="ctr" defTabSz="685800"/>
            <a:r>
              <a:rPr lang="fr-CA" sz="1350" b="1">
                <a:solidFill>
                  <a:srgbClr val="FFFFFF"/>
                </a:solidFill>
                <a:latin typeface="Corbel"/>
              </a:rPr>
              <a:t>GLYCÉROL</a:t>
            </a:r>
            <a:endParaRPr lang="fr-CA" sz="1350" b="1" dirty="0">
              <a:solidFill>
                <a:srgbClr val="FFFFFF"/>
              </a:solidFill>
              <a:latin typeface="Corbel"/>
            </a:endParaRPr>
          </a:p>
        </p:txBody>
      </p:sp>
      <p:sp>
        <p:nvSpPr>
          <p:cNvPr id="12" name="Flèche droite 3">
            <a:extLst>
              <a:ext uri="{FF2B5EF4-FFF2-40B4-BE49-F238E27FC236}">
                <a16:creationId xmlns:a16="http://schemas.microsoft.com/office/drawing/2014/main" id="{B7842FD9-332E-A621-7BDE-9CDF9608D856}"/>
              </a:ext>
            </a:extLst>
          </p:cNvPr>
          <p:cNvSpPr/>
          <p:nvPr/>
        </p:nvSpPr>
        <p:spPr>
          <a:xfrm>
            <a:off x="3545886" y="2918038"/>
            <a:ext cx="2593446" cy="810746"/>
          </a:xfrm>
          <a:prstGeom prst="rightArrow">
            <a:avLst/>
          </a:prstGeom>
          <a:solidFill>
            <a:schemeClr val="bg1">
              <a:lumMod val="50000"/>
              <a:lumOff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defTabSz="685800"/>
            <a:r>
              <a:rPr lang="fr-CA" sz="1950" b="1" dirty="0">
                <a:solidFill>
                  <a:srgbClr val="FFFFFF"/>
                </a:solidFill>
                <a:latin typeface="Corbel"/>
              </a:rPr>
              <a:t>Lipides</a:t>
            </a:r>
          </a:p>
        </p:txBody>
      </p:sp>
      <p:sp>
        <p:nvSpPr>
          <p:cNvPr id="13" name="Flèche droite 3">
            <a:extLst>
              <a:ext uri="{FF2B5EF4-FFF2-40B4-BE49-F238E27FC236}">
                <a16:creationId xmlns:a16="http://schemas.microsoft.com/office/drawing/2014/main" id="{FEBD682A-2B11-043B-D407-65F0F846EB72}"/>
              </a:ext>
            </a:extLst>
          </p:cNvPr>
          <p:cNvSpPr/>
          <p:nvPr/>
        </p:nvSpPr>
        <p:spPr>
          <a:xfrm>
            <a:off x="3816495" y="4692355"/>
            <a:ext cx="2052228" cy="810746"/>
          </a:xfrm>
          <a:prstGeom prst="rightArrow">
            <a:avLst/>
          </a:prstGeom>
          <a:solidFill>
            <a:schemeClr val="bg1">
              <a:lumMod val="50000"/>
              <a:lumOff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defTabSz="685800"/>
            <a:r>
              <a:rPr lang="fr-CA" sz="1950" b="1" dirty="0">
                <a:solidFill>
                  <a:srgbClr val="FFFFFF"/>
                </a:solidFill>
                <a:latin typeface="Corbel"/>
              </a:rPr>
              <a:t>Protéines</a:t>
            </a:r>
          </a:p>
        </p:txBody>
      </p:sp>
      <p:sp>
        <p:nvSpPr>
          <p:cNvPr id="14" name="Ellipse 13">
            <a:extLst>
              <a:ext uri="{FF2B5EF4-FFF2-40B4-BE49-F238E27FC236}">
                <a16:creationId xmlns:a16="http://schemas.microsoft.com/office/drawing/2014/main" id="{5F6AAA80-55C3-F386-5301-AF56D6E8FD50}"/>
              </a:ext>
            </a:extLst>
          </p:cNvPr>
          <p:cNvSpPr/>
          <p:nvPr/>
        </p:nvSpPr>
        <p:spPr>
          <a:xfrm>
            <a:off x="6190921" y="4512710"/>
            <a:ext cx="1321333" cy="903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CA" b="1" dirty="0">
                <a:solidFill>
                  <a:srgbClr val="FFFFFF"/>
                </a:solidFill>
                <a:latin typeface="Corbel"/>
              </a:rPr>
              <a:t>Acides Aminés</a:t>
            </a:r>
          </a:p>
        </p:txBody>
      </p:sp>
      <p:sp>
        <p:nvSpPr>
          <p:cNvPr id="3" name="Flèche droite 3">
            <a:extLst>
              <a:ext uri="{FF2B5EF4-FFF2-40B4-BE49-F238E27FC236}">
                <a16:creationId xmlns:a16="http://schemas.microsoft.com/office/drawing/2014/main" id="{AB9C331F-6693-E143-8642-F193EA54A45C}"/>
              </a:ext>
            </a:extLst>
          </p:cNvPr>
          <p:cNvSpPr/>
          <p:nvPr/>
        </p:nvSpPr>
        <p:spPr>
          <a:xfrm>
            <a:off x="4087104" y="1342720"/>
            <a:ext cx="2052228" cy="810746"/>
          </a:xfrm>
          <a:prstGeom prst="rightArrow">
            <a:avLst/>
          </a:prstGeom>
          <a:solidFill>
            <a:srgbClr val="000000">
              <a:lumMod val="50000"/>
              <a:lumOff val="50000"/>
            </a:srgbClr>
          </a:solidFill>
          <a:ln w="38100" cap="flat" cmpd="sng" algn="ctr">
            <a:solidFill>
              <a:srgbClr val="FFFFFF"/>
            </a:solidFill>
            <a:prstDash val="solid"/>
          </a:ln>
          <a:effectLst>
            <a:glow rad="63500">
              <a:srgbClr val="000000">
                <a:alpha val="45000"/>
                <a:satMod val="120000"/>
              </a:srgbClr>
            </a:glow>
          </a:effectLst>
        </p:spPr>
        <p:txBody>
          <a:bodyPr rtlCol="0" anchor="ctr"/>
          <a:lstStyle/>
          <a:p>
            <a:pPr algn="ctr" defTabSz="685800"/>
            <a:r>
              <a:rPr lang="fr-CA" sz="1950" b="1" kern="0" dirty="0">
                <a:solidFill>
                  <a:srgbClr val="FFFFFF"/>
                </a:solidFill>
                <a:latin typeface="Corbel"/>
              </a:rPr>
              <a:t>Glucides</a:t>
            </a:r>
          </a:p>
        </p:txBody>
      </p:sp>
      <p:sp>
        <p:nvSpPr>
          <p:cNvPr id="5" name="Flèche droite 3">
            <a:extLst>
              <a:ext uri="{FF2B5EF4-FFF2-40B4-BE49-F238E27FC236}">
                <a16:creationId xmlns:a16="http://schemas.microsoft.com/office/drawing/2014/main" id="{984C6A36-A4B3-AC14-4EE6-321DC3FA358C}"/>
              </a:ext>
            </a:extLst>
          </p:cNvPr>
          <p:cNvSpPr/>
          <p:nvPr/>
        </p:nvSpPr>
        <p:spPr>
          <a:xfrm>
            <a:off x="3653320" y="2888702"/>
            <a:ext cx="2593446" cy="810746"/>
          </a:xfrm>
          <a:prstGeom prst="rightArrow">
            <a:avLst/>
          </a:prstGeom>
          <a:solidFill>
            <a:srgbClr val="000000">
              <a:lumMod val="50000"/>
              <a:lumOff val="50000"/>
            </a:srgbClr>
          </a:solidFill>
          <a:ln w="38100" cap="flat" cmpd="sng" algn="ctr">
            <a:solidFill>
              <a:srgbClr val="FFFFFF"/>
            </a:solidFill>
            <a:prstDash val="solid"/>
          </a:ln>
          <a:effectLst>
            <a:glow rad="63500">
              <a:srgbClr val="000000">
                <a:alpha val="45000"/>
                <a:satMod val="120000"/>
              </a:srgbClr>
            </a:glow>
          </a:effectLst>
        </p:spPr>
        <p:txBody>
          <a:bodyPr rtlCol="0" anchor="ctr"/>
          <a:lstStyle/>
          <a:p>
            <a:pPr algn="ctr" defTabSz="685800"/>
            <a:r>
              <a:rPr lang="fr-CA" sz="1950" b="1" kern="0" dirty="0">
                <a:solidFill>
                  <a:srgbClr val="FFFFFF"/>
                </a:solidFill>
                <a:latin typeface="Corbel"/>
              </a:rPr>
              <a:t>Lipides</a:t>
            </a:r>
          </a:p>
        </p:txBody>
      </p:sp>
      <p:sp>
        <p:nvSpPr>
          <p:cNvPr id="6" name="Flèche droite 3">
            <a:extLst>
              <a:ext uri="{FF2B5EF4-FFF2-40B4-BE49-F238E27FC236}">
                <a16:creationId xmlns:a16="http://schemas.microsoft.com/office/drawing/2014/main" id="{C355BDB1-E881-A050-8DA6-FD5CF4C8331D}"/>
              </a:ext>
            </a:extLst>
          </p:cNvPr>
          <p:cNvSpPr/>
          <p:nvPr/>
        </p:nvSpPr>
        <p:spPr>
          <a:xfrm>
            <a:off x="3751083" y="4603411"/>
            <a:ext cx="2052228" cy="810746"/>
          </a:xfrm>
          <a:prstGeom prst="rightArrow">
            <a:avLst/>
          </a:prstGeom>
          <a:solidFill>
            <a:srgbClr val="000000">
              <a:lumMod val="50000"/>
              <a:lumOff val="50000"/>
            </a:srgbClr>
          </a:solidFill>
          <a:ln w="38100" cap="flat" cmpd="sng" algn="ctr">
            <a:solidFill>
              <a:srgbClr val="FFFFFF"/>
            </a:solidFill>
            <a:prstDash val="solid"/>
          </a:ln>
          <a:effectLst>
            <a:glow rad="63500">
              <a:srgbClr val="000000">
                <a:alpha val="45000"/>
                <a:satMod val="120000"/>
              </a:srgbClr>
            </a:glow>
          </a:effectLst>
        </p:spPr>
        <p:txBody>
          <a:bodyPr rtlCol="0" anchor="ctr"/>
          <a:lstStyle/>
          <a:p>
            <a:pPr algn="ctr" defTabSz="685800"/>
            <a:r>
              <a:rPr lang="fr-CA" sz="1950" b="1" kern="0" dirty="0">
                <a:solidFill>
                  <a:srgbClr val="FFFFFF"/>
                </a:solidFill>
                <a:latin typeface="Corbel"/>
              </a:rPr>
              <a:t>Protéines</a:t>
            </a:r>
          </a:p>
        </p:txBody>
      </p:sp>
    </p:spTree>
    <p:extLst>
      <p:ext uri="{BB962C8B-B14F-4D97-AF65-F5344CB8AC3E}">
        <p14:creationId xmlns:p14="http://schemas.microsoft.com/office/powerpoint/2010/main" val="16271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7951268" cy="1046584"/>
          </a:xfrm>
        </p:spPr>
        <p:txBody>
          <a:bodyPr>
            <a:normAutofit/>
          </a:bodyPr>
          <a:lstStyle/>
          <a:p>
            <a:pPr algn="ctr"/>
            <a:r>
              <a:rPr lang="fr-CA" b="1" dirty="0">
                <a:solidFill>
                  <a:schemeClr val="tx1"/>
                </a:solidFill>
              </a:rPr>
              <a:t>LA BOUCHE </a:t>
            </a:r>
            <a:r>
              <a:rPr lang="fr-CA" dirty="0">
                <a:solidFill>
                  <a:schemeClr val="tx1"/>
                </a:solidFill>
              </a:rPr>
              <a:t>p.30 et 31du </a:t>
            </a:r>
            <a:r>
              <a:rPr lang="fr-CA" dirty="0" err="1">
                <a:solidFill>
                  <a:schemeClr val="tx1"/>
                </a:solidFill>
              </a:rPr>
              <a:t>Cémeq</a:t>
            </a:r>
            <a:endParaRPr lang="fr-CA" dirty="0">
              <a:solidFill>
                <a:schemeClr val="tx1"/>
              </a:solidFill>
            </a:endParaRPr>
          </a:p>
        </p:txBody>
      </p:sp>
      <p:sp>
        <p:nvSpPr>
          <p:cNvPr id="5" name="Espace réservé du texte 4"/>
          <p:cNvSpPr>
            <a:spLocks noGrp="1"/>
          </p:cNvSpPr>
          <p:nvPr>
            <p:ph type="body" idx="1"/>
          </p:nvPr>
        </p:nvSpPr>
        <p:spPr>
          <a:xfrm>
            <a:off x="364196" y="1190916"/>
            <a:ext cx="3871253" cy="748704"/>
          </a:xfrm>
        </p:spPr>
        <p:txBody>
          <a:bodyPr/>
          <a:lstStyle/>
          <a:p>
            <a:pPr algn="ctr"/>
            <a:r>
              <a:rPr lang="fr-CA" u="sng" dirty="0">
                <a:solidFill>
                  <a:schemeClr val="tx1"/>
                </a:solidFill>
              </a:rPr>
              <a:t>ACTION MÉCANIQUE</a:t>
            </a:r>
          </a:p>
        </p:txBody>
      </p:sp>
      <p:sp>
        <p:nvSpPr>
          <p:cNvPr id="8" name="Espace réservé du contenu 7"/>
          <p:cNvSpPr>
            <a:spLocks noGrp="1"/>
          </p:cNvSpPr>
          <p:nvPr>
            <p:ph sz="half" idx="2"/>
          </p:nvPr>
        </p:nvSpPr>
        <p:spPr>
          <a:xfrm>
            <a:off x="0" y="1916832"/>
            <a:ext cx="4497388" cy="4501557"/>
          </a:xfrm>
        </p:spPr>
        <p:txBody>
          <a:bodyPr>
            <a:normAutofit fontScale="92500" lnSpcReduction="20000"/>
          </a:bodyPr>
          <a:lstStyle/>
          <a:p>
            <a:pPr marL="68580" indent="0" algn="ctr">
              <a:buNone/>
            </a:pPr>
            <a:r>
              <a:rPr lang="fr-CA" sz="2800" b="1" i="1" u="sng" dirty="0">
                <a:solidFill>
                  <a:srgbClr val="FF0000"/>
                </a:solidFill>
              </a:rPr>
              <a:t>Mastication                 </a:t>
            </a:r>
          </a:p>
          <a:p>
            <a:pPr marL="68580" indent="0" algn="ctr">
              <a:buNone/>
            </a:pPr>
            <a:endParaRPr lang="fr-CA" sz="2800" b="1" i="1" u="sng" dirty="0">
              <a:solidFill>
                <a:srgbClr val="FFFF00"/>
              </a:solidFill>
            </a:endParaRPr>
          </a:p>
          <a:p>
            <a:r>
              <a:rPr lang="fr-CA" b="1" dirty="0"/>
              <a:t>LA LANGUE </a:t>
            </a:r>
            <a:r>
              <a:rPr lang="fr-CA" dirty="0"/>
              <a:t>pousse le bol alimentaire vers le pharynx et détecte les saveurs et textures</a:t>
            </a:r>
          </a:p>
          <a:p>
            <a:pPr marL="68580" indent="0">
              <a:buNone/>
            </a:pPr>
            <a:endParaRPr lang="fr-CA" dirty="0"/>
          </a:p>
          <a:p>
            <a:r>
              <a:rPr lang="fr-CA" b="1" dirty="0"/>
              <a:t>LES DENTS </a:t>
            </a:r>
            <a:r>
              <a:rPr lang="fr-CA" dirty="0"/>
              <a:t>broient les aliments</a:t>
            </a:r>
          </a:p>
          <a:p>
            <a:pPr marL="68580" indent="0">
              <a:buNone/>
            </a:pPr>
            <a:endParaRPr lang="fr-CA" dirty="0"/>
          </a:p>
          <a:p>
            <a:r>
              <a:rPr lang="fr-CA" b="1" dirty="0"/>
              <a:t>LES GLANDES SALIVAIRES </a:t>
            </a:r>
            <a:r>
              <a:rPr lang="fr-CA" dirty="0"/>
              <a:t>libèrent plus de salive pour humidifier les aliments et lubrifier l’intérieur de la bouche</a:t>
            </a:r>
          </a:p>
        </p:txBody>
      </p:sp>
      <p:sp>
        <p:nvSpPr>
          <p:cNvPr id="6" name="Espace réservé du texte 5"/>
          <p:cNvSpPr>
            <a:spLocks noGrp="1"/>
          </p:cNvSpPr>
          <p:nvPr>
            <p:ph type="body" sz="quarter" idx="3"/>
          </p:nvPr>
        </p:nvSpPr>
        <p:spPr>
          <a:xfrm>
            <a:off x="5336134" y="1239161"/>
            <a:ext cx="3224733" cy="639762"/>
          </a:xfrm>
        </p:spPr>
        <p:txBody>
          <a:bodyPr/>
          <a:lstStyle/>
          <a:p>
            <a:pPr algn="ctr"/>
            <a:r>
              <a:rPr lang="fr-CA" u="sng" dirty="0">
                <a:solidFill>
                  <a:schemeClr val="tx1"/>
                </a:solidFill>
              </a:rPr>
              <a:t>ACTION CHIMIQUE</a:t>
            </a:r>
          </a:p>
        </p:txBody>
      </p:sp>
      <p:sp>
        <p:nvSpPr>
          <p:cNvPr id="7" name="Espace réservé du contenu 6"/>
          <p:cNvSpPr>
            <a:spLocks noGrp="1"/>
          </p:cNvSpPr>
          <p:nvPr>
            <p:ph sz="quarter" idx="4"/>
          </p:nvPr>
        </p:nvSpPr>
        <p:spPr>
          <a:xfrm>
            <a:off x="4497388" y="1844824"/>
            <a:ext cx="4539108" cy="4824536"/>
          </a:xfrm>
        </p:spPr>
        <p:txBody>
          <a:bodyPr>
            <a:normAutofit fontScale="92500" lnSpcReduction="20000"/>
          </a:bodyPr>
          <a:lstStyle/>
          <a:p>
            <a:pPr marL="68580" indent="0">
              <a:buNone/>
            </a:pPr>
            <a:r>
              <a:rPr lang="fr-CA" sz="2800" dirty="0"/>
              <a:t>   La salive libère;</a:t>
            </a:r>
          </a:p>
          <a:p>
            <a:pPr lvl="1"/>
            <a:r>
              <a:rPr lang="fr-CA" sz="2400" u="sng" dirty="0"/>
              <a:t>Mucines</a:t>
            </a:r>
            <a:r>
              <a:rPr lang="fr-CA" sz="2400" dirty="0"/>
              <a:t>; rend les aliments + liquide</a:t>
            </a:r>
          </a:p>
          <a:p>
            <a:pPr marL="454914" lvl="1" indent="0">
              <a:buNone/>
            </a:pPr>
            <a:endParaRPr lang="fr-CA" dirty="0"/>
          </a:p>
          <a:p>
            <a:pPr lvl="1"/>
            <a:r>
              <a:rPr lang="fr-CA" sz="2400" b="1" i="1" u="sng" dirty="0">
                <a:solidFill>
                  <a:srgbClr val="FF0000"/>
                </a:solidFill>
              </a:rPr>
              <a:t>L’amylase salivaire ou ptyaline </a:t>
            </a:r>
            <a:r>
              <a:rPr lang="fr-CA" sz="2400" dirty="0"/>
              <a:t>(enzymes); commence la digestion des sucres complexes (amidon) ---» Réduit en sucre plus simple</a:t>
            </a:r>
          </a:p>
          <a:p>
            <a:pPr marL="454914" lvl="1" indent="0">
              <a:buNone/>
            </a:pPr>
            <a:endParaRPr lang="fr-CA" dirty="0"/>
          </a:p>
          <a:p>
            <a:pPr lvl="1"/>
            <a:r>
              <a:rPr lang="fr-CA" sz="2400" u="sng" dirty="0"/>
              <a:t>Anticorps et lysozymes </a:t>
            </a:r>
            <a:r>
              <a:rPr lang="fr-CA" sz="2400" dirty="0"/>
              <a:t>(enzymes) protège l’organisme des invasions microbiennes </a:t>
            </a:r>
          </a:p>
        </p:txBody>
      </p:sp>
      <p:graphicFrame>
        <p:nvGraphicFramePr>
          <p:cNvPr id="3" name="Tableau 2">
            <a:extLst>
              <a:ext uri="{FF2B5EF4-FFF2-40B4-BE49-F238E27FC236}">
                <a16:creationId xmlns:a16="http://schemas.microsoft.com/office/drawing/2014/main" id="{142F0EF7-0900-4800-F807-0D103917AB2D}"/>
              </a:ext>
            </a:extLst>
          </p:cNvPr>
          <p:cNvGraphicFramePr>
            <a:graphicFrameLocks noGrp="1"/>
          </p:cNvGraphicFramePr>
          <p:nvPr>
            <p:extLst>
              <p:ext uri="{D42A27DB-BD31-4B8C-83A1-F6EECF244321}">
                <p14:modId xmlns:p14="http://schemas.microsoft.com/office/powerpoint/2010/main" val="3023368410"/>
              </p:ext>
            </p:extLst>
          </p:nvPr>
        </p:nvGraphicFramePr>
        <p:xfrm>
          <a:off x="4529377" y="1270935"/>
          <a:ext cx="208280" cy="5587065"/>
        </p:xfrm>
        <a:graphic>
          <a:graphicData uri="http://schemas.openxmlformats.org/drawingml/2006/table">
            <a:tbl>
              <a:tblPr/>
              <a:tblGrid>
                <a:gridCol w="208280">
                  <a:extLst>
                    <a:ext uri="{9D8B030D-6E8A-4147-A177-3AD203B41FA5}">
                      <a16:colId xmlns:a16="http://schemas.microsoft.com/office/drawing/2014/main" val="2023014211"/>
                    </a:ext>
                  </a:extLst>
                </a:gridCol>
              </a:tblGrid>
              <a:tr h="5587065">
                <a:tc>
                  <a:txBody>
                    <a:bodyPr/>
                    <a:lstStyle/>
                    <a:p>
                      <a:endParaRPr lang="fr-C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1"/>
                    </a:solidFill>
                  </a:tcPr>
                </a:tc>
                <a:extLst>
                  <a:ext uri="{0D108BD9-81ED-4DB2-BD59-A6C34878D82A}">
                    <a16:rowId xmlns:a16="http://schemas.microsoft.com/office/drawing/2014/main" val="636741810"/>
                  </a:ext>
                </a:extLst>
              </a:tr>
            </a:tbl>
          </a:graphicData>
        </a:graphic>
      </p:graphicFrame>
    </p:spTree>
    <p:extLst>
      <p:ext uri="{BB962C8B-B14F-4D97-AF65-F5344CB8AC3E}">
        <p14:creationId xmlns:p14="http://schemas.microsoft.com/office/powerpoint/2010/main" val="7776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down)">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down)">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down)">
                                      <p:cBhvr>
                                        <p:cTn id="5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91264" cy="1309832"/>
          </a:xfrm>
        </p:spPr>
        <p:txBody>
          <a:bodyPr/>
          <a:lstStyle/>
          <a:p>
            <a:pPr algn="ctr"/>
            <a:r>
              <a:rPr lang="fr-CA" b="1" dirty="0">
                <a:solidFill>
                  <a:schemeClr val="tx1"/>
                </a:solidFill>
              </a:rPr>
              <a:t>LE SYSTÈME DIGESTIF ET LE SYSTÈME NERVEUX </a:t>
            </a:r>
            <a:r>
              <a:rPr lang="fr-CA" sz="2000" b="1" dirty="0">
                <a:solidFill>
                  <a:schemeClr val="tx1"/>
                </a:solidFill>
              </a:rPr>
              <a:t>p.30 du </a:t>
            </a:r>
            <a:r>
              <a:rPr lang="fr-CA" sz="2000" b="1" dirty="0" err="1">
                <a:solidFill>
                  <a:schemeClr val="tx1"/>
                </a:solidFill>
              </a:rPr>
              <a:t>Cémeq</a:t>
            </a:r>
            <a:endParaRPr lang="fr-CA" sz="2000" b="1" dirty="0">
              <a:solidFill>
                <a:schemeClr val="tx1"/>
              </a:solidFill>
            </a:endParaRPr>
          </a:p>
        </p:txBody>
      </p:sp>
      <p:sp>
        <p:nvSpPr>
          <p:cNvPr id="3" name="Espace réservé du contenu 2"/>
          <p:cNvSpPr>
            <a:spLocks noGrp="1"/>
          </p:cNvSpPr>
          <p:nvPr>
            <p:ph idx="1"/>
          </p:nvPr>
        </p:nvSpPr>
        <p:spPr>
          <a:xfrm>
            <a:off x="467544" y="1340768"/>
            <a:ext cx="8568952" cy="5400600"/>
          </a:xfrm>
        </p:spPr>
        <p:txBody>
          <a:bodyPr>
            <a:normAutofit/>
          </a:bodyPr>
          <a:lstStyle/>
          <a:p>
            <a:r>
              <a:rPr lang="fr-CA" dirty="0"/>
              <a:t>Le système digestif est </a:t>
            </a:r>
            <a:r>
              <a:rPr lang="fr-CA" b="1" u="sng" dirty="0"/>
              <a:t>influencé</a:t>
            </a:r>
            <a:r>
              <a:rPr lang="fr-CA" dirty="0"/>
              <a:t> par le système nerveux autonome </a:t>
            </a:r>
            <a:r>
              <a:rPr lang="fr-CA" sz="2400" dirty="0"/>
              <a:t>(sympathique et parasympathique.)</a:t>
            </a:r>
          </a:p>
          <a:p>
            <a:endParaRPr lang="fr-CA" sz="100" dirty="0"/>
          </a:p>
          <a:p>
            <a:r>
              <a:rPr lang="fr-CA" sz="2800" b="1" u="sng" dirty="0"/>
              <a:t>Glandes salivaires;  </a:t>
            </a:r>
          </a:p>
          <a:p>
            <a:pPr lvl="1"/>
            <a:r>
              <a:rPr lang="fr-CA" sz="2400" dirty="0"/>
              <a:t> </a:t>
            </a:r>
            <a:r>
              <a:rPr lang="fr-CA" sz="2400" dirty="0">
                <a:sym typeface="Wingdings"/>
              </a:rPr>
              <a:t> de la salive (sympathique) </a:t>
            </a:r>
          </a:p>
          <a:p>
            <a:pPr lvl="1"/>
            <a:r>
              <a:rPr lang="fr-CA" sz="2400" dirty="0">
                <a:sym typeface="Wingdings"/>
              </a:rPr>
              <a:t> de la salive (</a:t>
            </a:r>
            <a:r>
              <a:rPr lang="fr-CA" sz="2400" dirty="0" err="1">
                <a:sym typeface="Wingdings"/>
              </a:rPr>
              <a:t>parasympatique</a:t>
            </a:r>
            <a:r>
              <a:rPr lang="fr-CA" sz="2400" dirty="0">
                <a:sym typeface="Wingdings"/>
              </a:rPr>
              <a:t>)</a:t>
            </a:r>
          </a:p>
          <a:p>
            <a:r>
              <a:rPr lang="fr-CA" sz="2800" b="1" u="sng" dirty="0">
                <a:sym typeface="Wingdings"/>
              </a:rPr>
              <a:t>Estomac, intestin, sphincter anal; </a:t>
            </a:r>
          </a:p>
          <a:p>
            <a:pPr lvl="1"/>
            <a:r>
              <a:rPr lang="fr-CA" sz="2400" dirty="0">
                <a:sym typeface="Wingdings"/>
              </a:rPr>
              <a:t> motilité, péristaltisme (sympa) </a:t>
            </a:r>
          </a:p>
          <a:p>
            <a:pPr lvl="1"/>
            <a:r>
              <a:rPr lang="fr-CA" sz="2400" dirty="0">
                <a:sym typeface="Wingdings"/>
              </a:rPr>
              <a:t> contraction sphincter anal (sympa)</a:t>
            </a:r>
          </a:p>
          <a:p>
            <a:pPr lvl="1"/>
            <a:r>
              <a:rPr lang="fr-CA" sz="2400" dirty="0">
                <a:sym typeface="Wingdings"/>
              </a:rPr>
              <a:t> motilité, péristaltisme (para)</a:t>
            </a:r>
          </a:p>
          <a:p>
            <a:pPr lvl="1"/>
            <a:r>
              <a:rPr lang="fr-CA" sz="2400" dirty="0">
                <a:sym typeface="Wingdings"/>
              </a:rPr>
              <a:t>Relâchement du sphincter anal (para)</a:t>
            </a:r>
          </a:p>
        </p:txBody>
      </p:sp>
    </p:spTree>
    <p:extLst>
      <p:ext uri="{BB962C8B-B14F-4D97-AF65-F5344CB8AC3E}">
        <p14:creationId xmlns:p14="http://schemas.microsoft.com/office/powerpoint/2010/main" val="3769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COURS #2</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1844824"/>
            <a:ext cx="3456384" cy="467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04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0688"/>
            <a:ext cx="8748464" cy="1268760"/>
          </a:xfrm>
        </p:spPr>
        <p:txBody>
          <a:bodyPr/>
          <a:lstStyle/>
          <a:p>
            <a:pPr algn="ctr"/>
            <a:r>
              <a:rPr lang="fr-CA" sz="4400" b="1" dirty="0">
                <a:solidFill>
                  <a:schemeClr val="tx1"/>
                </a:solidFill>
              </a:rPr>
              <a:t>ALTÉRATIONS DE LA BOUCHE </a:t>
            </a:r>
            <a:r>
              <a:rPr lang="fr-CA" sz="2400" b="1" dirty="0">
                <a:solidFill>
                  <a:schemeClr val="tx1"/>
                </a:solidFill>
              </a:rPr>
              <a:t>P.68 du </a:t>
            </a:r>
            <a:r>
              <a:rPr lang="fr-CA" sz="2400" b="1" dirty="0" err="1">
                <a:solidFill>
                  <a:schemeClr val="tx1"/>
                </a:solidFill>
              </a:rPr>
              <a:t>Cémeq</a:t>
            </a:r>
            <a:endParaRPr lang="fr-CA" sz="2400" b="1" dirty="0">
              <a:solidFill>
                <a:schemeClr val="tx1"/>
              </a:solidFill>
            </a:endParaRPr>
          </a:p>
        </p:txBody>
      </p:sp>
      <p:sp>
        <p:nvSpPr>
          <p:cNvPr id="3" name="Espace réservé du contenu 2"/>
          <p:cNvSpPr>
            <a:spLocks noGrp="1"/>
          </p:cNvSpPr>
          <p:nvPr>
            <p:ph idx="1"/>
          </p:nvPr>
        </p:nvSpPr>
        <p:spPr>
          <a:xfrm>
            <a:off x="467544" y="1916832"/>
            <a:ext cx="8219256" cy="4438728"/>
          </a:xfrm>
        </p:spPr>
        <p:txBody>
          <a:bodyPr>
            <a:normAutofit/>
          </a:bodyPr>
          <a:lstStyle/>
          <a:p>
            <a:pPr marL="68580" indent="0" algn="ctr">
              <a:buNone/>
            </a:pPr>
            <a:endParaRPr lang="fr-CA" sz="4400" dirty="0"/>
          </a:p>
          <a:p>
            <a:pPr algn="ctr"/>
            <a:r>
              <a:rPr lang="fr-CA" sz="4400" dirty="0"/>
              <a:t>Gingivite</a:t>
            </a:r>
          </a:p>
          <a:p>
            <a:pPr marL="68580" indent="0" algn="ctr">
              <a:buNone/>
            </a:pPr>
            <a:endParaRPr lang="fr-CA" sz="4400" dirty="0"/>
          </a:p>
          <a:p>
            <a:pPr algn="ctr"/>
            <a:r>
              <a:rPr lang="fr-CA" sz="4400" dirty="0"/>
              <a:t>Herpès labial</a:t>
            </a:r>
          </a:p>
        </p:txBody>
      </p:sp>
    </p:spTree>
    <p:extLst>
      <p:ext uri="{BB962C8B-B14F-4D97-AF65-F5344CB8AC3E}">
        <p14:creationId xmlns:p14="http://schemas.microsoft.com/office/powerpoint/2010/main" val="2668566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524" y="98554"/>
            <a:ext cx="8568952" cy="864096"/>
          </a:xfrm>
        </p:spPr>
        <p:txBody>
          <a:bodyPr/>
          <a:lstStyle/>
          <a:p>
            <a:pPr algn="ctr"/>
            <a:r>
              <a:rPr lang="fr-CA" dirty="0"/>
              <a:t>GINGIVITE P.68 du </a:t>
            </a:r>
            <a:r>
              <a:rPr lang="fr-CA" dirty="0" err="1"/>
              <a:t>Cémeq</a:t>
            </a:r>
            <a:endParaRPr lang="fr-CA" dirty="0"/>
          </a:p>
        </p:txBody>
      </p:sp>
      <p:sp>
        <p:nvSpPr>
          <p:cNvPr id="3" name="Espace réservé du contenu 2"/>
          <p:cNvSpPr>
            <a:spLocks noGrp="1"/>
          </p:cNvSpPr>
          <p:nvPr>
            <p:ph idx="1"/>
          </p:nvPr>
        </p:nvSpPr>
        <p:spPr>
          <a:xfrm>
            <a:off x="467544" y="836712"/>
            <a:ext cx="8568952" cy="5904656"/>
          </a:xfrm>
        </p:spPr>
        <p:txBody>
          <a:bodyPr/>
          <a:lstStyle/>
          <a:p>
            <a:r>
              <a:rPr lang="fr-CA" u="sng" dirty="0">
                <a:hlinkClick r:id="rId2"/>
              </a:rPr>
              <a:t>http://www.youtube.com/watch?v=j8_y99DFsng</a:t>
            </a:r>
            <a:endParaRPr lang="fr-CA" dirty="0"/>
          </a:p>
          <a:p>
            <a:endParaRPr lang="fr-CA"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772816"/>
            <a:ext cx="6408712" cy="4677892"/>
          </a:xfrm>
          <a:prstGeom prst="rect">
            <a:avLst/>
          </a:prstGeom>
          <a:ln>
            <a:noFill/>
          </a:ln>
          <a:effectLst>
            <a:softEdge rad="112500"/>
          </a:effectLst>
        </p:spPr>
      </p:pic>
    </p:spTree>
    <p:extLst>
      <p:ext uri="{BB962C8B-B14F-4D97-AF65-F5344CB8AC3E}">
        <p14:creationId xmlns:p14="http://schemas.microsoft.com/office/powerpoint/2010/main" val="1839015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748464" cy="1656184"/>
          </a:xfrm>
        </p:spPr>
        <p:txBody>
          <a:bodyPr/>
          <a:lstStyle/>
          <a:p>
            <a:pPr algn="ctr"/>
            <a:r>
              <a:rPr lang="fr-CA" sz="3200" b="1" dirty="0">
                <a:solidFill>
                  <a:schemeClr val="tx1"/>
                </a:solidFill>
              </a:rPr>
              <a:t>GINGIVITE  </a:t>
            </a:r>
            <a:br>
              <a:rPr lang="fr-CA" sz="3200" b="1" dirty="0">
                <a:solidFill>
                  <a:schemeClr val="tx1"/>
                </a:solidFill>
              </a:rPr>
            </a:br>
            <a:r>
              <a:rPr lang="fr-CA" sz="3200" dirty="0">
                <a:solidFill>
                  <a:schemeClr val="tx1"/>
                </a:solidFill>
              </a:rPr>
              <a:t>une inflammation douloureuse de la gencive</a:t>
            </a:r>
          </a:p>
        </p:txBody>
      </p:sp>
      <p:sp>
        <p:nvSpPr>
          <p:cNvPr id="3" name="Espace réservé du contenu 2"/>
          <p:cNvSpPr>
            <a:spLocks noGrp="1"/>
          </p:cNvSpPr>
          <p:nvPr>
            <p:ph idx="1"/>
          </p:nvPr>
        </p:nvSpPr>
        <p:spPr>
          <a:xfrm>
            <a:off x="395536" y="1484784"/>
            <a:ext cx="8748464" cy="5184576"/>
          </a:xfrm>
        </p:spPr>
        <p:txBody>
          <a:bodyPr/>
          <a:lstStyle/>
          <a:p>
            <a:pPr algn="ctr"/>
            <a:endParaRPr lang="fr-CA" dirty="0"/>
          </a:p>
          <a:p>
            <a:pPr marL="68580" indent="0" algn="ctr">
              <a:buNone/>
            </a:pPr>
            <a:r>
              <a:rPr lang="fr-CA" b="1" u="sng" dirty="0"/>
              <a:t>CAUSES</a:t>
            </a:r>
          </a:p>
          <a:p>
            <a:pPr marL="68580" indent="0" algn="ctr">
              <a:buNone/>
            </a:pPr>
            <a:endParaRPr lang="fr-CA" dirty="0"/>
          </a:p>
          <a:p>
            <a:pPr marL="582930" indent="-514350">
              <a:buFont typeface="+mj-lt"/>
              <a:buAutoNum type="arabicPeriod"/>
            </a:pPr>
            <a:r>
              <a:rPr lang="fr-CA" dirty="0"/>
              <a:t>Hygiène dentaire insuffisante qui entraîne le TARTRE.</a:t>
            </a:r>
          </a:p>
          <a:p>
            <a:pPr marL="582930" indent="-514350">
              <a:buFont typeface="+mj-lt"/>
              <a:buAutoNum type="arabicPeriod"/>
            </a:pPr>
            <a:r>
              <a:rPr lang="fr-CA" dirty="0"/>
              <a:t>Régime alimentaire déficient en vitamine C</a:t>
            </a:r>
          </a:p>
          <a:p>
            <a:pPr marL="582930" indent="-514350">
              <a:buFont typeface="+mj-lt"/>
              <a:buAutoNum type="arabicPeriod"/>
            </a:pPr>
            <a:r>
              <a:rPr lang="fr-CA" dirty="0"/>
              <a:t>Port de prothèses mal ajustées</a:t>
            </a:r>
          </a:p>
        </p:txBody>
      </p:sp>
    </p:spTree>
    <p:extLst>
      <p:ext uri="{BB962C8B-B14F-4D97-AF65-F5344CB8AC3E}">
        <p14:creationId xmlns:p14="http://schemas.microsoft.com/office/powerpoint/2010/main" val="22451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3528" y="332656"/>
            <a:ext cx="7953696" cy="1093808"/>
          </a:xfrm>
        </p:spPr>
        <p:txBody>
          <a:bodyPr/>
          <a:lstStyle/>
          <a:p>
            <a:r>
              <a:rPr lang="fr-CA" b="1" dirty="0">
                <a:solidFill>
                  <a:schemeClr val="tx1"/>
                </a:solidFill>
              </a:rPr>
              <a:t>Gingivite p.68-69 du </a:t>
            </a:r>
            <a:r>
              <a:rPr lang="fr-CA" b="1" dirty="0" err="1">
                <a:solidFill>
                  <a:schemeClr val="tx1"/>
                </a:solidFill>
              </a:rPr>
              <a:t>Cémeq</a:t>
            </a:r>
            <a:endParaRPr lang="fr-CA" b="1" dirty="0">
              <a:solidFill>
                <a:schemeClr val="tx1"/>
              </a:solidFill>
            </a:endParaRPr>
          </a:p>
        </p:txBody>
      </p:sp>
      <p:sp>
        <p:nvSpPr>
          <p:cNvPr id="7" name="Espace réservé du texte 6"/>
          <p:cNvSpPr>
            <a:spLocks noGrp="1"/>
          </p:cNvSpPr>
          <p:nvPr>
            <p:ph type="body" idx="1"/>
          </p:nvPr>
        </p:nvSpPr>
        <p:spPr>
          <a:xfrm>
            <a:off x="0" y="1268760"/>
            <a:ext cx="2987824" cy="504056"/>
          </a:xfrm>
        </p:spPr>
        <p:txBody>
          <a:bodyPr/>
          <a:lstStyle/>
          <a:p>
            <a:r>
              <a:rPr lang="fr-CA" dirty="0"/>
              <a:t>MANIFESTATIONS</a:t>
            </a:r>
          </a:p>
        </p:txBody>
      </p:sp>
      <p:sp>
        <p:nvSpPr>
          <p:cNvPr id="8" name="Espace réservé du contenu 7"/>
          <p:cNvSpPr>
            <a:spLocks noGrp="1"/>
          </p:cNvSpPr>
          <p:nvPr>
            <p:ph sz="half" idx="2"/>
          </p:nvPr>
        </p:nvSpPr>
        <p:spPr>
          <a:xfrm>
            <a:off x="0" y="1772816"/>
            <a:ext cx="4499992" cy="5085184"/>
          </a:xfrm>
        </p:spPr>
        <p:txBody>
          <a:bodyPr>
            <a:normAutofit fontScale="92500" lnSpcReduction="10000"/>
          </a:bodyPr>
          <a:lstStyle/>
          <a:p>
            <a:endParaRPr lang="fr-CA" sz="3600" dirty="0"/>
          </a:p>
          <a:p>
            <a:r>
              <a:rPr lang="fr-CA" sz="3600" dirty="0"/>
              <a:t>Inflammation</a:t>
            </a:r>
          </a:p>
          <a:p>
            <a:r>
              <a:rPr lang="fr-CA" sz="3600" dirty="0"/>
              <a:t>Douleur</a:t>
            </a:r>
          </a:p>
          <a:p>
            <a:r>
              <a:rPr lang="fr-CA" sz="3600" dirty="0"/>
              <a:t>Saignement</a:t>
            </a:r>
          </a:p>
          <a:p>
            <a:r>
              <a:rPr lang="fr-CA" sz="3600" dirty="0"/>
              <a:t>Infection</a:t>
            </a:r>
          </a:p>
          <a:p>
            <a:r>
              <a:rPr lang="fr-CA" sz="3600" dirty="0"/>
              <a:t>Ulcère</a:t>
            </a:r>
          </a:p>
        </p:txBody>
      </p:sp>
      <p:sp>
        <p:nvSpPr>
          <p:cNvPr id="9" name="Espace réservé du texte 8"/>
          <p:cNvSpPr>
            <a:spLocks noGrp="1"/>
          </p:cNvSpPr>
          <p:nvPr>
            <p:ph type="body" sz="quarter" idx="3"/>
          </p:nvPr>
        </p:nvSpPr>
        <p:spPr>
          <a:xfrm>
            <a:off x="4572001" y="1268760"/>
            <a:ext cx="4114800" cy="504056"/>
          </a:xfrm>
        </p:spPr>
        <p:txBody>
          <a:bodyPr/>
          <a:lstStyle/>
          <a:p>
            <a:r>
              <a:rPr lang="fr-CA" dirty="0"/>
              <a:t>SOINS ET TX</a:t>
            </a:r>
          </a:p>
        </p:txBody>
      </p:sp>
      <p:sp>
        <p:nvSpPr>
          <p:cNvPr id="10" name="Espace réservé du contenu 9"/>
          <p:cNvSpPr>
            <a:spLocks noGrp="1"/>
          </p:cNvSpPr>
          <p:nvPr>
            <p:ph sz="quarter" idx="4"/>
          </p:nvPr>
        </p:nvSpPr>
        <p:spPr>
          <a:xfrm>
            <a:off x="3995936" y="1772816"/>
            <a:ext cx="5148063" cy="5085184"/>
          </a:xfrm>
        </p:spPr>
        <p:txBody>
          <a:bodyPr>
            <a:normAutofit fontScale="92500" lnSpcReduction="10000"/>
          </a:bodyPr>
          <a:lstStyle/>
          <a:p>
            <a:r>
              <a:rPr lang="fr-CA" sz="3200" dirty="0"/>
              <a:t>Enseignement soins bucco-dentaire, </a:t>
            </a:r>
          </a:p>
          <a:p>
            <a:pPr lvl="1"/>
            <a:r>
              <a:rPr lang="fr-CA" sz="2800" dirty="0"/>
              <a:t>brossage, </a:t>
            </a:r>
          </a:p>
          <a:p>
            <a:pPr lvl="1"/>
            <a:r>
              <a:rPr lang="fr-CA" sz="2800" dirty="0"/>
              <a:t>soie dentaire, rince-bouche</a:t>
            </a:r>
          </a:p>
          <a:p>
            <a:pPr lvl="1"/>
            <a:r>
              <a:rPr lang="fr-CA" sz="2800" dirty="0"/>
              <a:t> visite dentiste</a:t>
            </a:r>
          </a:p>
          <a:p>
            <a:r>
              <a:rPr lang="fr-CA" sz="3200" dirty="0"/>
              <a:t>S’assurer que les prothèses soient bien ajustées</a:t>
            </a:r>
          </a:p>
          <a:p>
            <a:r>
              <a:rPr lang="fr-CA" sz="3200" dirty="0"/>
              <a:t>Alimentation riche en vit C</a:t>
            </a:r>
          </a:p>
          <a:p>
            <a:r>
              <a:rPr lang="fr-CA" sz="3200" dirty="0"/>
              <a:t>Éviter les sucreries</a:t>
            </a:r>
          </a:p>
          <a:p>
            <a:endParaRPr lang="fr-CA" dirty="0"/>
          </a:p>
          <a:p>
            <a:endParaRPr lang="fr-CA" dirty="0"/>
          </a:p>
        </p:txBody>
      </p:sp>
      <p:sp>
        <p:nvSpPr>
          <p:cNvPr id="11" name="Accolade fermante 10"/>
          <p:cNvSpPr/>
          <p:nvPr/>
        </p:nvSpPr>
        <p:spPr>
          <a:xfrm>
            <a:off x="3239961" y="2492896"/>
            <a:ext cx="360040" cy="3240360"/>
          </a:xfrm>
          <a:prstGeom prst="rightBrace">
            <a:avLst>
              <a:gd name="adj1" fmla="val 962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2" name="ZoneTexte 11"/>
          <p:cNvSpPr txBox="1"/>
          <p:nvPr/>
        </p:nvSpPr>
        <p:spPr>
          <a:xfrm>
            <a:off x="1547664" y="6021288"/>
            <a:ext cx="1440160" cy="430887"/>
          </a:xfrm>
          <a:prstGeom prst="rect">
            <a:avLst/>
          </a:prstGeom>
          <a:noFill/>
        </p:spPr>
        <p:txBody>
          <a:bodyPr wrap="square" rtlCol="0">
            <a:spAutoFit/>
          </a:bodyPr>
          <a:lstStyle/>
          <a:p>
            <a:r>
              <a:rPr lang="fr-CA" sz="2200" b="1" dirty="0"/>
              <a:t>GENCIVE</a:t>
            </a:r>
          </a:p>
        </p:txBody>
      </p:sp>
    </p:spTree>
    <p:extLst>
      <p:ext uri="{BB962C8B-B14F-4D97-AF65-F5344CB8AC3E}">
        <p14:creationId xmlns:p14="http://schemas.microsoft.com/office/powerpoint/2010/main" val="64462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dow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wipe(down)">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wipe(down)">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wipe(down)">
                                      <p:cBhvr>
                                        <p:cTn id="57" dur="500"/>
                                        <p:tgtEl>
                                          <p:spTgt spid="1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
                                            <p:txEl>
                                              <p:pRg st="2" end="2"/>
                                            </p:txEl>
                                          </p:spTgt>
                                        </p:tgtEl>
                                        <p:attrNameLst>
                                          <p:attrName>style.visibility</p:attrName>
                                        </p:attrNameLst>
                                      </p:cBhvr>
                                      <p:to>
                                        <p:strVal val="visible"/>
                                      </p:to>
                                    </p:set>
                                    <p:animEffect transition="in" filter="wipe(down)">
                                      <p:cBhvr>
                                        <p:cTn id="62" dur="500"/>
                                        <p:tgtEl>
                                          <p:spTgt spid="10">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wipe(down)">
                                      <p:cBhvr>
                                        <p:cTn id="67" dur="500"/>
                                        <p:tgtEl>
                                          <p:spTgt spid="10">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0">
                                            <p:txEl>
                                              <p:pRg st="4" end="4"/>
                                            </p:txEl>
                                          </p:spTgt>
                                        </p:tgtEl>
                                        <p:attrNameLst>
                                          <p:attrName>style.visibility</p:attrName>
                                        </p:attrNameLst>
                                      </p:cBhvr>
                                      <p:to>
                                        <p:strVal val="visible"/>
                                      </p:to>
                                    </p:set>
                                    <p:animEffect transition="in" filter="wipe(down)">
                                      <p:cBhvr>
                                        <p:cTn id="72" dur="500"/>
                                        <p:tgtEl>
                                          <p:spTgt spid="10">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0">
                                            <p:txEl>
                                              <p:pRg st="5" end="5"/>
                                            </p:txEl>
                                          </p:spTgt>
                                        </p:tgtEl>
                                        <p:attrNameLst>
                                          <p:attrName>style.visibility</p:attrName>
                                        </p:attrNameLst>
                                      </p:cBhvr>
                                      <p:to>
                                        <p:strVal val="visible"/>
                                      </p:to>
                                    </p:set>
                                    <p:animEffect transition="in" filter="wipe(down)">
                                      <p:cBhvr>
                                        <p:cTn id="77" dur="500"/>
                                        <p:tgtEl>
                                          <p:spTgt spid="10">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0">
                                            <p:txEl>
                                              <p:pRg st="6" end="6"/>
                                            </p:txEl>
                                          </p:spTgt>
                                        </p:tgtEl>
                                        <p:attrNameLst>
                                          <p:attrName>style.visibility</p:attrName>
                                        </p:attrNameLst>
                                      </p:cBhvr>
                                      <p:to>
                                        <p:strVal val="visible"/>
                                      </p:to>
                                    </p:set>
                                    <p:animEffect transition="in" filter="wipe(down)">
                                      <p:cBhvr>
                                        <p:cTn id="8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algn="ctr"/>
            <a:r>
              <a:rPr lang="fr-CA" b="1" dirty="0">
                <a:solidFill>
                  <a:schemeClr val="tx1"/>
                </a:solidFill>
              </a:rPr>
              <a:t>HERPÈS LABIAL </a:t>
            </a:r>
            <a:r>
              <a:rPr lang="fr-CA" sz="2000" dirty="0">
                <a:solidFill>
                  <a:schemeClr val="tx1"/>
                </a:solidFill>
              </a:rPr>
              <a:t>P.69 du </a:t>
            </a:r>
            <a:r>
              <a:rPr lang="fr-CA" sz="2000" dirty="0" err="1">
                <a:solidFill>
                  <a:schemeClr val="tx1"/>
                </a:solidFill>
              </a:rPr>
              <a:t>Cémeq</a:t>
            </a:r>
            <a:endParaRPr lang="fr-CA" sz="2000" dirty="0">
              <a:solidFill>
                <a:schemeClr val="tx1"/>
              </a:solidFill>
            </a:endParaRPr>
          </a:p>
        </p:txBody>
      </p:sp>
      <p:sp>
        <p:nvSpPr>
          <p:cNvPr id="10" name="Espace réservé du contenu 9"/>
          <p:cNvSpPr>
            <a:spLocks noGrp="1"/>
          </p:cNvSpPr>
          <p:nvPr>
            <p:ph idx="1"/>
          </p:nvPr>
        </p:nvSpPr>
        <p:spPr/>
        <p:txBody>
          <a:bodyPr/>
          <a:lstStyle/>
          <a:p>
            <a:r>
              <a:rPr lang="fr-CA" dirty="0">
                <a:hlinkClick r:id="rId2"/>
              </a:rPr>
              <a:t>http://www.youtube.com/watch?v=-IRoYQKoS0Y</a:t>
            </a:r>
            <a:endParaRPr lang="fr-CA" dirty="0"/>
          </a:p>
          <a:p>
            <a:endParaRPr lang="fr-CA" dirty="0"/>
          </a:p>
          <a:p>
            <a:endParaRPr lang="fr-CA" dirty="0"/>
          </a:p>
        </p:txBody>
      </p:sp>
      <p:pic>
        <p:nvPicPr>
          <p:cNvPr id="1026" name="Picture 2" descr="C:\Users\turcotm\Desktop\225px-Herpes(PHIL_1573_l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8"/>
            <a:ext cx="4892989" cy="3392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135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A1161-7EE9-0034-281A-6E25C9E06B80}"/>
              </a:ext>
            </a:extLst>
          </p:cNvPr>
          <p:cNvSpPr>
            <a:spLocks noGrp="1"/>
          </p:cNvSpPr>
          <p:nvPr>
            <p:ph type="title"/>
          </p:nvPr>
        </p:nvSpPr>
        <p:spPr>
          <a:xfrm>
            <a:off x="467544" y="188640"/>
            <a:ext cx="8568952" cy="2376264"/>
          </a:xfrm>
        </p:spPr>
        <p:txBody>
          <a:bodyPr>
            <a:normAutofit fontScale="90000"/>
          </a:bodyPr>
          <a:lstStyle/>
          <a:p>
            <a:pPr algn="ctr"/>
            <a:r>
              <a:rPr lang="fr-CA" sz="4000" b="1" dirty="0">
                <a:solidFill>
                  <a:schemeClr val="tx1"/>
                </a:solidFill>
              </a:rPr>
              <a:t>HERPÈS LABIAL</a:t>
            </a:r>
            <a:br>
              <a:rPr lang="fr-CA" sz="4000" b="1" dirty="0">
                <a:solidFill>
                  <a:schemeClr val="tx1"/>
                </a:solidFill>
              </a:rPr>
            </a:br>
            <a:br>
              <a:rPr lang="fr-CA" sz="4000" b="1" dirty="0">
                <a:solidFill>
                  <a:schemeClr val="tx1"/>
                </a:solidFill>
              </a:rPr>
            </a:br>
            <a:r>
              <a:rPr lang="fr-CA" sz="4000" b="1" dirty="0">
                <a:solidFill>
                  <a:schemeClr val="tx1"/>
                </a:solidFill>
              </a:rPr>
              <a:t> </a:t>
            </a:r>
            <a:r>
              <a:rPr lang="fr-CA" sz="4000" dirty="0">
                <a:solidFill>
                  <a:schemeClr val="tx1"/>
                </a:solidFill>
              </a:rPr>
              <a:t>«feu </a:t>
            </a:r>
            <a:r>
              <a:rPr lang="fr-CA" sz="4000" dirty="0" err="1">
                <a:solidFill>
                  <a:schemeClr val="tx1"/>
                </a:solidFill>
              </a:rPr>
              <a:t>sauvage»,infection</a:t>
            </a:r>
            <a:r>
              <a:rPr lang="fr-CA" sz="4000" dirty="0">
                <a:solidFill>
                  <a:schemeClr val="tx1"/>
                </a:solidFill>
              </a:rPr>
              <a:t> causée par un virus (simple de type 1)</a:t>
            </a:r>
            <a:endParaRPr lang="fr-CA" sz="2000" b="1" u="sng" dirty="0">
              <a:solidFill>
                <a:schemeClr val="tx1"/>
              </a:solidFill>
            </a:endParaRPr>
          </a:p>
        </p:txBody>
      </p:sp>
      <p:sp>
        <p:nvSpPr>
          <p:cNvPr id="3" name="Espace réservé du contenu 2">
            <a:extLst>
              <a:ext uri="{FF2B5EF4-FFF2-40B4-BE49-F238E27FC236}">
                <a16:creationId xmlns:a16="http://schemas.microsoft.com/office/drawing/2014/main" id="{3569AC16-4623-5AF3-DF47-C29A07C814E5}"/>
              </a:ext>
            </a:extLst>
          </p:cNvPr>
          <p:cNvSpPr>
            <a:spLocks noGrp="1"/>
          </p:cNvSpPr>
          <p:nvPr>
            <p:ph idx="1"/>
          </p:nvPr>
        </p:nvSpPr>
        <p:spPr>
          <a:xfrm>
            <a:off x="467544" y="2708920"/>
            <a:ext cx="8676456" cy="4149080"/>
          </a:xfrm>
        </p:spPr>
        <p:txBody>
          <a:bodyPr>
            <a:normAutofit fontScale="92500" lnSpcReduction="20000"/>
          </a:bodyPr>
          <a:lstStyle/>
          <a:p>
            <a:pPr marL="68580" indent="0" algn="ctr">
              <a:buNone/>
            </a:pPr>
            <a:endParaRPr lang="fr-CA" sz="4800" b="1" u="sng" dirty="0">
              <a:solidFill>
                <a:schemeClr val="tx1"/>
              </a:solidFill>
            </a:endParaRPr>
          </a:p>
          <a:p>
            <a:pPr marL="68580" indent="0" algn="ctr">
              <a:buNone/>
            </a:pPr>
            <a:r>
              <a:rPr lang="fr-CA" sz="4800" b="1" u="sng" dirty="0">
                <a:solidFill>
                  <a:schemeClr val="tx1"/>
                </a:solidFill>
              </a:rPr>
              <a:t>Les facteurs déclencheurs</a:t>
            </a:r>
            <a:endParaRPr lang="fr-CA" sz="4000" dirty="0"/>
          </a:p>
          <a:p>
            <a:pPr marL="582930" indent="-514350">
              <a:buFont typeface="+mj-lt"/>
              <a:buAutoNum type="arabicPeriod"/>
            </a:pPr>
            <a:r>
              <a:rPr lang="fr-CA" sz="4000" dirty="0"/>
              <a:t>L’exposition aux irritants: vent, soleil, froid</a:t>
            </a:r>
          </a:p>
          <a:p>
            <a:pPr marL="582930" indent="-514350">
              <a:buFont typeface="+mj-lt"/>
              <a:buAutoNum type="arabicPeriod"/>
            </a:pPr>
            <a:r>
              <a:rPr lang="fr-CA" sz="4000" dirty="0"/>
              <a:t>Les états infectieux</a:t>
            </a:r>
          </a:p>
          <a:p>
            <a:pPr marL="582930" indent="-514350">
              <a:buFont typeface="+mj-lt"/>
              <a:buAutoNum type="arabicPeriod"/>
            </a:pPr>
            <a:r>
              <a:rPr lang="fr-CA" sz="4000" dirty="0"/>
              <a:t>Les états de fragilité immunitaire</a:t>
            </a:r>
          </a:p>
          <a:p>
            <a:pPr marL="582930" indent="-514350">
              <a:buFont typeface="+mj-lt"/>
              <a:buAutoNum type="arabicPeriod"/>
            </a:pPr>
            <a:r>
              <a:rPr lang="fr-CA" sz="4000" dirty="0"/>
              <a:t>Le stress</a:t>
            </a:r>
          </a:p>
        </p:txBody>
      </p:sp>
    </p:spTree>
    <p:extLst>
      <p:ext uri="{BB962C8B-B14F-4D97-AF65-F5344CB8AC3E}">
        <p14:creationId xmlns:p14="http://schemas.microsoft.com/office/powerpoint/2010/main" val="365815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38254" y="497352"/>
            <a:ext cx="7881688" cy="1165816"/>
          </a:xfrm>
        </p:spPr>
        <p:txBody>
          <a:bodyPr/>
          <a:lstStyle/>
          <a:p>
            <a:pPr algn="ctr"/>
            <a:r>
              <a:rPr lang="fr-CA" sz="4400" b="1" dirty="0">
                <a:solidFill>
                  <a:schemeClr val="tx1"/>
                </a:solidFill>
              </a:rPr>
              <a:t>HERPÈS LABIAL</a:t>
            </a:r>
            <a:endParaRPr lang="fr-CA" sz="4400" dirty="0">
              <a:solidFill>
                <a:schemeClr val="tx1"/>
              </a:solidFill>
            </a:endParaRPr>
          </a:p>
        </p:txBody>
      </p:sp>
      <p:sp>
        <p:nvSpPr>
          <p:cNvPr id="5" name="Espace réservé du texte 4"/>
          <p:cNvSpPr>
            <a:spLocks noGrp="1"/>
          </p:cNvSpPr>
          <p:nvPr>
            <p:ph type="body" idx="1"/>
          </p:nvPr>
        </p:nvSpPr>
        <p:spPr>
          <a:xfrm>
            <a:off x="589386" y="1819612"/>
            <a:ext cx="2867582" cy="639762"/>
          </a:xfrm>
        </p:spPr>
        <p:txBody>
          <a:bodyPr/>
          <a:lstStyle/>
          <a:p>
            <a:r>
              <a:rPr lang="fr-CA" u="sng" dirty="0"/>
              <a:t>MANIFESTATIONS</a:t>
            </a:r>
          </a:p>
        </p:txBody>
      </p:sp>
      <p:sp>
        <p:nvSpPr>
          <p:cNvPr id="6" name="Espace réservé du contenu 5"/>
          <p:cNvSpPr>
            <a:spLocks noGrp="1"/>
          </p:cNvSpPr>
          <p:nvPr>
            <p:ph sz="half" idx="2"/>
          </p:nvPr>
        </p:nvSpPr>
        <p:spPr>
          <a:xfrm>
            <a:off x="39788" y="2428813"/>
            <a:ext cx="4040188" cy="3959352"/>
          </a:xfrm>
        </p:spPr>
        <p:txBody>
          <a:bodyPr/>
          <a:lstStyle/>
          <a:p>
            <a:r>
              <a:rPr lang="fr-CA" dirty="0"/>
              <a:t>Dlr et inconfort</a:t>
            </a:r>
          </a:p>
          <a:p>
            <a:endParaRPr lang="fr-CA" dirty="0"/>
          </a:p>
          <a:p>
            <a:r>
              <a:rPr lang="fr-CA" dirty="0"/>
              <a:t>Petites vésicules séparées ou en groupes</a:t>
            </a:r>
          </a:p>
          <a:p>
            <a:endParaRPr lang="fr-CA" dirty="0"/>
          </a:p>
          <a:p>
            <a:endParaRPr lang="fr-CA" dirty="0"/>
          </a:p>
          <a:p>
            <a:r>
              <a:rPr lang="fr-CA" dirty="0"/>
              <a:t>Ulcères superficiels</a:t>
            </a:r>
          </a:p>
        </p:txBody>
      </p:sp>
      <p:sp>
        <p:nvSpPr>
          <p:cNvPr id="7" name="Espace réservé du texte 6"/>
          <p:cNvSpPr>
            <a:spLocks noGrp="1"/>
          </p:cNvSpPr>
          <p:nvPr>
            <p:ph type="body" sz="quarter" idx="3"/>
          </p:nvPr>
        </p:nvSpPr>
        <p:spPr>
          <a:xfrm>
            <a:off x="5576411" y="1789051"/>
            <a:ext cx="2087215" cy="639762"/>
          </a:xfrm>
        </p:spPr>
        <p:txBody>
          <a:bodyPr/>
          <a:lstStyle/>
          <a:p>
            <a:r>
              <a:rPr lang="fr-CA" u="sng" dirty="0"/>
              <a:t>SOINS ET TX</a:t>
            </a:r>
          </a:p>
        </p:txBody>
      </p:sp>
      <p:sp>
        <p:nvSpPr>
          <p:cNvPr id="8" name="Espace réservé du contenu 7"/>
          <p:cNvSpPr>
            <a:spLocks noGrp="1"/>
          </p:cNvSpPr>
          <p:nvPr>
            <p:ph sz="quarter" idx="4"/>
          </p:nvPr>
        </p:nvSpPr>
        <p:spPr>
          <a:xfrm>
            <a:off x="4478220" y="2428813"/>
            <a:ext cx="4580343" cy="4398963"/>
          </a:xfrm>
        </p:spPr>
        <p:txBody>
          <a:bodyPr>
            <a:normAutofit/>
          </a:bodyPr>
          <a:lstStyle/>
          <a:p>
            <a:r>
              <a:rPr lang="fr-CA" sz="2800" dirty="0" err="1"/>
              <a:t>Adm</a:t>
            </a:r>
            <a:r>
              <a:rPr lang="fr-CA" sz="2800" dirty="0"/>
              <a:t> </a:t>
            </a:r>
            <a:r>
              <a:rPr lang="fr-CA" sz="2800" dirty="0" err="1"/>
              <a:t>Rx</a:t>
            </a:r>
            <a:r>
              <a:rPr lang="fr-CA" sz="2800" dirty="0"/>
              <a:t> prescrit, </a:t>
            </a:r>
          </a:p>
          <a:p>
            <a:pPr lvl="1"/>
            <a:r>
              <a:rPr lang="fr-CA" sz="2800" dirty="0"/>
              <a:t>Anesthésique topiques,</a:t>
            </a:r>
          </a:p>
          <a:p>
            <a:pPr lvl="1"/>
            <a:r>
              <a:rPr lang="fr-CA" sz="2800" dirty="0"/>
              <a:t>Analgésiques non-narcotiques,</a:t>
            </a:r>
          </a:p>
          <a:p>
            <a:pPr lvl="1"/>
            <a:r>
              <a:rPr lang="fr-CA" sz="2800" dirty="0"/>
              <a:t>Liquide astringent, </a:t>
            </a:r>
          </a:p>
          <a:p>
            <a:pPr lvl="1"/>
            <a:r>
              <a:rPr lang="fr-CA" sz="2800" dirty="0"/>
              <a:t>Antiviral</a:t>
            </a:r>
          </a:p>
        </p:txBody>
      </p:sp>
      <p:pic>
        <p:nvPicPr>
          <p:cNvPr id="2050" name="Picture 2" descr="C:\Users\turcotm\Desktop\225px-Herpes(PHIL_1573_lores).jpg"/>
          <p:cNvPicPr>
            <a:picLocks noChangeAspect="1" noChangeArrowheads="1"/>
          </p:cNvPicPr>
          <p:nvPr/>
        </p:nvPicPr>
        <p:blipFill rotWithShape="1">
          <a:blip r:embed="rId2">
            <a:extLst>
              <a:ext uri="{28A0092B-C50C-407E-A947-70E740481C1C}">
                <a14:useLocalDpi xmlns:a14="http://schemas.microsoft.com/office/drawing/2010/main" val="0"/>
              </a:ext>
            </a:extLst>
          </a:blip>
          <a:srcRect l="37007" t="27069" r="25986" b="22582"/>
          <a:stretch/>
        </p:blipFill>
        <p:spPr bwMode="auto">
          <a:xfrm>
            <a:off x="2443531" y="3846395"/>
            <a:ext cx="1224136" cy="11547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657FDDDA-A670-16B1-E852-2B0F922A035C}"/>
              </a:ext>
            </a:extLst>
          </p:cNvPr>
          <p:cNvGraphicFramePr>
            <a:graphicFrameLocks noGrp="1"/>
          </p:cNvGraphicFramePr>
          <p:nvPr>
            <p:extLst>
              <p:ext uri="{D42A27DB-BD31-4B8C-83A1-F6EECF244321}">
                <p14:modId xmlns:p14="http://schemas.microsoft.com/office/powerpoint/2010/main" val="3578325111"/>
              </p:ext>
            </p:extLst>
          </p:nvPr>
        </p:nvGraphicFramePr>
        <p:xfrm>
          <a:off x="4174958" y="1888958"/>
          <a:ext cx="208280" cy="4944979"/>
        </p:xfrm>
        <a:graphic>
          <a:graphicData uri="http://schemas.openxmlformats.org/drawingml/2006/table">
            <a:tbl>
              <a:tblPr/>
              <a:tblGrid>
                <a:gridCol w="208280">
                  <a:extLst>
                    <a:ext uri="{9D8B030D-6E8A-4147-A177-3AD203B41FA5}">
                      <a16:colId xmlns:a16="http://schemas.microsoft.com/office/drawing/2014/main" val="3798014483"/>
                    </a:ext>
                  </a:extLst>
                </a:gridCol>
              </a:tblGrid>
              <a:tr h="4944979">
                <a:tc>
                  <a:txBody>
                    <a:bodyPr/>
                    <a:lstStyle/>
                    <a:p>
                      <a:endParaRPr lang="fr-C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1"/>
                    </a:solidFill>
                  </a:tcPr>
                </a:tc>
                <a:extLst>
                  <a:ext uri="{0D108BD9-81ED-4DB2-BD59-A6C34878D82A}">
                    <a16:rowId xmlns:a16="http://schemas.microsoft.com/office/drawing/2014/main" val="4038172784"/>
                  </a:ext>
                </a:extLst>
              </a:tr>
            </a:tbl>
          </a:graphicData>
        </a:graphic>
      </p:graphicFrame>
      <p:pic>
        <p:nvPicPr>
          <p:cNvPr id="3" name="Image 2">
            <a:extLst>
              <a:ext uri="{FF2B5EF4-FFF2-40B4-BE49-F238E27FC236}">
                <a16:creationId xmlns:a16="http://schemas.microsoft.com/office/drawing/2014/main" id="{5122F49E-4F97-28AF-37EF-98143FE48707}"/>
              </a:ext>
            </a:extLst>
          </p:cNvPr>
          <p:cNvPicPr>
            <a:picLocks noChangeAspect="1"/>
          </p:cNvPicPr>
          <p:nvPr/>
        </p:nvPicPr>
        <p:blipFill>
          <a:blip r:embed="rId3"/>
          <a:stretch>
            <a:fillRect/>
          </a:stretch>
        </p:blipFill>
        <p:spPr>
          <a:xfrm flipH="1">
            <a:off x="7044361" y="5445224"/>
            <a:ext cx="2011716" cy="1131590"/>
          </a:xfrm>
          <a:prstGeom prst="rect">
            <a:avLst/>
          </a:prstGeom>
        </p:spPr>
      </p:pic>
      <p:pic>
        <p:nvPicPr>
          <p:cNvPr id="9" name="Image 8">
            <a:extLst>
              <a:ext uri="{FF2B5EF4-FFF2-40B4-BE49-F238E27FC236}">
                <a16:creationId xmlns:a16="http://schemas.microsoft.com/office/drawing/2014/main" id="{33F52778-5725-0110-5D83-C44683C6EE15}"/>
              </a:ext>
            </a:extLst>
          </p:cNvPr>
          <p:cNvPicPr>
            <a:picLocks noChangeAspect="1"/>
          </p:cNvPicPr>
          <p:nvPr/>
        </p:nvPicPr>
        <p:blipFill>
          <a:blip r:embed="rId4"/>
          <a:stretch>
            <a:fillRect/>
          </a:stretch>
        </p:blipFill>
        <p:spPr>
          <a:xfrm>
            <a:off x="4572000" y="5445224"/>
            <a:ext cx="2220142" cy="1316660"/>
          </a:xfrm>
          <a:prstGeom prst="rect">
            <a:avLst/>
          </a:prstGeom>
        </p:spPr>
      </p:pic>
    </p:spTree>
    <p:extLst>
      <p:ext uri="{BB962C8B-B14F-4D97-AF65-F5344CB8AC3E}">
        <p14:creationId xmlns:p14="http://schemas.microsoft.com/office/powerpoint/2010/main" val="28691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down)">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down)">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wipe(down)">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wipe(down)">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wipe(down)">
                                      <p:cBhvr>
                                        <p:cTn id="6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516922456"/>
              </p:ext>
            </p:extLst>
          </p:nvPr>
        </p:nvGraphicFramePr>
        <p:xfrm>
          <a:off x="179512" y="260648"/>
          <a:ext cx="8856984" cy="6408712"/>
        </p:xfrm>
        <a:graphic>
          <a:graphicData uri="http://schemas.openxmlformats.org/drawingml/2006/table">
            <a:tbl>
              <a:tblPr firstRow="1" bandRow="1">
                <a:tableStyleId>{BDBED569-4797-4DF1-A0F4-6AAB3CD982D8}</a:tableStyleId>
              </a:tblPr>
              <a:tblGrid>
                <a:gridCol w="8856984">
                  <a:extLst>
                    <a:ext uri="{9D8B030D-6E8A-4147-A177-3AD203B41FA5}">
                      <a16:colId xmlns:a16="http://schemas.microsoft.com/office/drawing/2014/main" val="20000"/>
                    </a:ext>
                  </a:extLst>
                </a:gridCol>
              </a:tblGrid>
              <a:tr h="815874">
                <a:tc>
                  <a:txBody>
                    <a:bodyPr/>
                    <a:lstStyle/>
                    <a:p>
                      <a:pPr algn="ctr"/>
                      <a:r>
                        <a:rPr lang="fr-CA" sz="4500" dirty="0"/>
                        <a:t>*RAPPEL*</a:t>
                      </a:r>
                    </a:p>
                  </a:txBody>
                  <a:tcPr/>
                </a:tc>
                <a:extLst>
                  <a:ext uri="{0D108BD9-81ED-4DB2-BD59-A6C34878D82A}">
                    <a16:rowId xmlns:a16="http://schemas.microsoft.com/office/drawing/2014/main" val="10000"/>
                  </a:ext>
                </a:extLst>
              </a:tr>
              <a:tr h="5592838">
                <a:tc>
                  <a:txBody>
                    <a:bodyPr/>
                    <a:lstStyle/>
                    <a:p>
                      <a:endParaRPr lang="fr-CA" sz="3600" dirty="0"/>
                    </a:p>
                    <a:p>
                      <a:pPr algn="just"/>
                      <a:r>
                        <a:rPr lang="fr-CA" sz="3600" dirty="0"/>
                        <a:t>Une personne porteuse de l’herpès  labial peut le transmettre pendant des relations sexuelles buccogénitales au cours d’une période évolutive. En dehors de cette période, ces deux infections ne sont pas contagieuses.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278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6347713" cy="5123656"/>
          </a:xfrm>
        </p:spPr>
        <p:txBody>
          <a:bodyPr>
            <a:normAutofit fontScale="90000"/>
          </a:bodyPr>
          <a:lstStyle/>
          <a:p>
            <a:pPr marL="571500" indent="-571500">
              <a:buFont typeface="Arial" panose="020B0604020202020204" pitchFamily="34" charset="0"/>
              <a:buChar char="•"/>
            </a:pPr>
            <a:r>
              <a:rPr lang="fr-CA" dirty="0"/>
              <a:t>Faire exercice: les organes du système digestif, seulement la section </a:t>
            </a:r>
            <a:r>
              <a:rPr lang="fr-CA" dirty="0">
                <a:solidFill>
                  <a:srgbClr val="FF0000"/>
                </a:solidFill>
              </a:rPr>
              <a:t>Bouche à la p.4 </a:t>
            </a:r>
            <a:r>
              <a:rPr lang="fr-CA" dirty="0"/>
              <a:t> de votre guide de l’apprentissage. </a:t>
            </a:r>
            <a:br>
              <a:rPr lang="fr-CA" dirty="0"/>
            </a:br>
            <a:r>
              <a:rPr lang="fr-CA" dirty="0"/>
              <a:t>Ensuite commencer le tableau dans votre guide à la page 13</a:t>
            </a:r>
            <a:br>
              <a:rPr lang="fr-CA" dirty="0"/>
            </a:br>
            <a:r>
              <a:rPr lang="fr-CA" dirty="0"/>
              <a:t>Encore là compléter seulement la section </a:t>
            </a:r>
            <a:r>
              <a:rPr lang="fr-CA" dirty="0">
                <a:solidFill>
                  <a:srgbClr val="FF0000"/>
                </a:solidFill>
              </a:rPr>
              <a:t>Bouche</a:t>
            </a:r>
            <a:br>
              <a:rPr lang="fr-CA" dirty="0">
                <a:solidFill>
                  <a:srgbClr val="FF0000"/>
                </a:solidFill>
              </a:rPr>
            </a:br>
            <a:r>
              <a:rPr lang="fr-CA" dirty="0">
                <a:solidFill>
                  <a:srgbClr val="92D050"/>
                </a:solidFill>
              </a:rPr>
              <a:t>Faites l’exercice #2 p. 42 à 44</a:t>
            </a:r>
            <a:br>
              <a:rPr lang="fr-CA" dirty="0"/>
            </a:br>
            <a:br>
              <a:rPr lang="fr-CA" dirty="0"/>
            </a:br>
            <a:br>
              <a:rPr lang="fr-CA" dirty="0"/>
            </a:br>
            <a:endParaRPr lang="fr-C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3054" y="5073813"/>
            <a:ext cx="2270946"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71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ACTIVITÉ – JEUX DES SELLES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988840"/>
            <a:ext cx="3727276" cy="4259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70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551" y="1314450"/>
            <a:ext cx="2802951" cy="990600"/>
          </a:xfrm>
        </p:spPr>
        <p:txBody>
          <a:bodyPr>
            <a:normAutofit fontScale="90000"/>
          </a:bodyPr>
          <a:lstStyle/>
          <a:p>
            <a:r>
              <a:rPr lang="fr-CA" b="1"/>
              <a:t>UN PEU D’ANATOMIE…</a:t>
            </a:r>
          </a:p>
        </p:txBody>
      </p:sp>
      <p:sp>
        <p:nvSpPr>
          <p:cNvPr id="3" name="Espace réservé du contenu 2"/>
          <p:cNvSpPr>
            <a:spLocks noGrp="1"/>
          </p:cNvSpPr>
          <p:nvPr>
            <p:ph idx="1"/>
          </p:nvPr>
        </p:nvSpPr>
        <p:spPr>
          <a:xfrm>
            <a:off x="3907173" y="2477692"/>
            <a:ext cx="3048329" cy="2910580"/>
          </a:xfrm>
        </p:spPr>
        <p:txBody>
          <a:bodyPr>
            <a:normAutofit/>
          </a:bodyPr>
          <a:lstStyle/>
          <a:p>
            <a:pPr>
              <a:buFont typeface="Wingdings" panose="05000000000000000000" pitchFamily="2" charset="2"/>
              <a:buChar char="Ø"/>
            </a:pPr>
            <a:r>
              <a:rPr lang="fr-CA" sz="2100" dirty="0"/>
              <a:t>La bouche</a:t>
            </a:r>
          </a:p>
          <a:p>
            <a:pPr>
              <a:buFont typeface="Wingdings" panose="05000000000000000000" pitchFamily="2" charset="2"/>
              <a:buChar char="Ø"/>
            </a:pPr>
            <a:r>
              <a:rPr lang="fr-CA" sz="2100" dirty="0"/>
              <a:t>Le pharynx</a:t>
            </a:r>
          </a:p>
          <a:p>
            <a:pPr>
              <a:buFont typeface="Wingdings" panose="05000000000000000000" pitchFamily="2" charset="2"/>
              <a:buChar char="Ø"/>
            </a:pPr>
            <a:r>
              <a:rPr lang="fr-CA" sz="2100" dirty="0"/>
              <a:t>L’</a:t>
            </a:r>
            <a:r>
              <a:rPr lang="fr-CA" sz="2100" dirty="0" err="1"/>
              <a:t>oesophage</a:t>
            </a:r>
            <a:r>
              <a:rPr lang="fr-CA" sz="2100" dirty="0"/>
              <a:t> </a:t>
            </a:r>
          </a:p>
          <a:p>
            <a:pPr>
              <a:buFont typeface="Wingdings" panose="05000000000000000000" pitchFamily="2" charset="2"/>
              <a:buChar char="Ø"/>
            </a:pPr>
            <a:r>
              <a:rPr lang="fr-CA" sz="2100" dirty="0"/>
              <a:t>L’estomac</a:t>
            </a:r>
          </a:p>
          <a:p>
            <a:pPr>
              <a:buFont typeface="Wingdings" panose="05000000000000000000" pitchFamily="2" charset="2"/>
              <a:buChar char="Ø"/>
            </a:pPr>
            <a:r>
              <a:rPr lang="fr-CA" sz="2100" dirty="0"/>
              <a:t>L’intestin </a:t>
            </a:r>
            <a:r>
              <a:rPr lang="fr-CA" sz="2100" dirty="0" err="1"/>
              <a:t>grèle</a:t>
            </a:r>
            <a:r>
              <a:rPr lang="fr-CA" sz="2100" dirty="0"/>
              <a:t> </a:t>
            </a:r>
          </a:p>
          <a:p>
            <a:pPr>
              <a:buFont typeface="Wingdings" panose="05000000000000000000" pitchFamily="2" charset="2"/>
              <a:buChar char="Ø"/>
            </a:pPr>
            <a:r>
              <a:rPr lang="fr-CA" sz="2100" dirty="0"/>
              <a:t>Côlon (gros intestin)</a:t>
            </a:r>
          </a:p>
          <a:p>
            <a:pPr marL="51435" indent="0">
              <a:buNone/>
            </a:pPr>
            <a:endParaRPr lang="fr-CA" dirty="0"/>
          </a:p>
        </p:txBody>
      </p:sp>
      <p:pic>
        <p:nvPicPr>
          <p:cNvPr id="5" name="Picture 4" descr="Personne éclatant une bulle">
            <a:extLst>
              <a:ext uri="{FF2B5EF4-FFF2-40B4-BE49-F238E27FC236}">
                <a16:creationId xmlns:a16="http://schemas.microsoft.com/office/drawing/2014/main" id="{2C8B080C-7F95-3E7A-857F-147E98B021A7}"/>
              </a:ext>
            </a:extLst>
          </p:cNvPr>
          <p:cNvPicPr>
            <a:picLocks noChangeAspect="1"/>
          </p:cNvPicPr>
          <p:nvPr/>
        </p:nvPicPr>
        <p:blipFill rotWithShape="1">
          <a:blip r:embed="rId2"/>
          <a:srcRect l="15431" r="25569"/>
          <a:stretch/>
        </p:blipFill>
        <p:spPr>
          <a:xfrm>
            <a:off x="0" y="857250"/>
            <a:ext cx="4046205" cy="51435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48287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19256" cy="720080"/>
          </a:xfrm>
        </p:spPr>
        <p:txBody>
          <a:bodyPr/>
          <a:lstStyle/>
          <a:p>
            <a:pPr algn="ctr"/>
            <a:r>
              <a:rPr lang="fr-CA" b="1" dirty="0">
                <a:solidFill>
                  <a:schemeClr val="tx1"/>
                </a:solidFill>
              </a:rPr>
              <a:t>LA BOUCHE… </a:t>
            </a:r>
            <a:r>
              <a:rPr lang="fr-CA" sz="2000" b="1" dirty="0">
                <a:solidFill>
                  <a:schemeClr val="tx1"/>
                </a:solidFill>
              </a:rPr>
              <a:t>p.16 du </a:t>
            </a:r>
            <a:r>
              <a:rPr lang="fr-CA" sz="2000" b="1" dirty="0" err="1">
                <a:solidFill>
                  <a:schemeClr val="tx1"/>
                </a:solidFill>
              </a:rPr>
              <a:t>Cémeq</a:t>
            </a:r>
            <a:endParaRPr lang="fr-CA" sz="2000" b="1" dirty="0">
              <a:solidFill>
                <a:schemeClr val="tx1"/>
              </a:solidFill>
            </a:endParaRPr>
          </a:p>
        </p:txBody>
      </p:sp>
      <p:sp>
        <p:nvSpPr>
          <p:cNvPr id="3" name="Espace réservé du contenu 2"/>
          <p:cNvSpPr>
            <a:spLocks noGrp="1"/>
          </p:cNvSpPr>
          <p:nvPr>
            <p:ph idx="1"/>
          </p:nvPr>
        </p:nvSpPr>
        <p:spPr>
          <a:xfrm>
            <a:off x="395536" y="836712"/>
            <a:ext cx="8748464" cy="5518848"/>
          </a:xfrm>
        </p:spPr>
        <p:txBody>
          <a:bodyPr>
            <a:normAutofit/>
          </a:bodyPr>
          <a:lstStyle/>
          <a:p>
            <a:r>
              <a:rPr lang="fr-CA" sz="2400" dirty="0"/>
              <a:t>La porte d’entrée du tube digestif</a:t>
            </a:r>
          </a:p>
          <a:p>
            <a:r>
              <a:rPr lang="fr-CA" sz="2400" dirty="0"/>
              <a:t>Limitée par les joues de chaque côté du visage</a:t>
            </a:r>
          </a:p>
          <a:p>
            <a:r>
              <a:rPr lang="fr-CA" sz="2400" dirty="0"/>
              <a:t>Se termine au pharynx</a:t>
            </a:r>
          </a:p>
          <a:p>
            <a:pPr marL="68580" indent="0">
              <a:buNone/>
            </a:pPr>
            <a:endParaRPr lang="fr-CA" sz="2400" dirty="0"/>
          </a:p>
          <a:p>
            <a:pPr lvl="1"/>
            <a:r>
              <a:rPr lang="fr-CA" sz="2400" dirty="0"/>
              <a:t>Palais dur (osseux)</a:t>
            </a:r>
          </a:p>
          <a:p>
            <a:pPr lvl="1"/>
            <a:r>
              <a:rPr lang="fr-CA" sz="2400" dirty="0"/>
              <a:t>Palais mou</a:t>
            </a:r>
          </a:p>
          <a:p>
            <a:pPr lvl="1"/>
            <a:r>
              <a:rPr lang="fr-CA" sz="2400" dirty="0"/>
              <a:t>Les lèvres, joues, langue, dents                 à l’intérieur </a:t>
            </a:r>
          </a:p>
          <a:p>
            <a:pPr lvl="1"/>
            <a:r>
              <a:rPr lang="fr-CA" sz="2400" dirty="0"/>
              <a:t>Épiglotte</a:t>
            </a:r>
          </a:p>
          <a:p>
            <a:pPr lvl="1"/>
            <a:r>
              <a:rPr lang="fr-CA" sz="2400" dirty="0"/>
              <a:t>Amygdales</a:t>
            </a:r>
          </a:p>
          <a:p>
            <a:pPr lvl="1"/>
            <a:endParaRPr lang="fr-CA" sz="2400" dirty="0"/>
          </a:p>
          <a:p>
            <a:pPr marL="454914" lvl="1" indent="0">
              <a:buNone/>
            </a:pPr>
            <a:r>
              <a:rPr lang="fr-CA" sz="2400" dirty="0"/>
              <a:t>voir le schéma avec les structures</a:t>
            </a:r>
          </a:p>
        </p:txBody>
      </p:sp>
      <p:sp>
        <p:nvSpPr>
          <p:cNvPr id="4" name="Accolade fermante 3"/>
          <p:cNvSpPr/>
          <p:nvPr/>
        </p:nvSpPr>
        <p:spPr>
          <a:xfrm>
            <a:off x="5436096" y="2996952"/>
            <a:ext cx="792088" cy="26642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sz="2800" dirty="0">
              <a:solidFill>
                <a:schemeClr val="bg1"/>
              </a:solidFill>
            </a:endParaRPr>
          </a:p>
        </p:txBody>
      </p:sp>
    </p:spTree>
    <p:extLst>
      <p:ext uri="{BB962C8B-B14F-4D97-AF65-F5344CB8AC3E}">
        <p14:creationId xmlns:p14="http://schemas.microsoft.com/office/powerpoint/2010/main" val="70334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152550" y="609600"/>
            <a:ext cx="2802951" cy="1320800"/>
          </a:xfrm>
        </p:spPr>
        <p:txBody>
          <a:bodyPr>
            <a:normAutofit/>
          </a:bodyPr>
          <a:lstStyle/>
          <a:p>
            <a:pPr>
              <a:lnSpc>
                <a:spcPct val="90000"/>
              </a:lnSpc>
            </a:pPr>
            <a:r>
              <a:rPr lang="fr-CA" sz="2500" b="1"/>
              <a:t>LA BOUCHE...(suite)</a:t>
            </a:r>
            <a:endParaRPr lang="fr-CA" sz="2500"/>
          </a:p>
        </p:txBody>
      </p:sp>
      <p:sp>
        <p:nvSpPr>
          <p:cNvPr id="3" name="Espace réservé du contenu 2"/>
          <p:cNvSpPr>
            <a:spLocks noGrp="1"/>
          </p:cNvSpPr>
          <p:nvPr>
            <p:ph idx="1"/>
          </p:nvPr>
        </p:nvSpPr>
        <p:spPr>
          <a:xfrm>
            <a:off x="3907172" y="1484784"/>
            <a:ext cx="4481252" cy="4896543"/>
          </a:xfrm>
        </p:spPr>
        <p:txBody>
          <a:bodyPr>
            <a:normAutofit/>
          </a:bodyPr>
          <a:lstStyle/>
          <a:p>
            <a:pPr marL="0" indent="0">
              <a:lnSpc>
                <a:spcPct val="90000"/>
              </a:lnSpc>
              <a:buNone/>
            </a:pPr>
            <a:r>
              <a:rPr lang="fr-CA" b="1" u="sng" dirty="0"/>
              <a:t>Palais dur : </a:t>
            </a:r>
          </a:p>
          <a:p>
            <a:pPr marL="0" indent="0">
              <a:lnSpc>
                <a:spcPct val="90000"/>
              </a:lnSpc>
              <a:buNone/>
            </a:pPr>
            <a:r>
              <a:rPr lang="fr-CA" dirty="0"/>
              <a:t>Os recouvert d’une muqueuse</a:t>
            </a:r>
          </a:p>
          <a:p>
            <a:pPr marL="0" indent="0">
              <a:lnSpc>
                <a:spcPct val="90000"/>
              </a:lnSpc>
              <a:buNone/>
            </a:pPr>
            <a:endParaRPr lang="fr-CA" dirty="0"/>
          </a:p>
          <a:p>
            <a:pPr marL="0" indent="0">
              <a:lnSpc>
                <a:spcPct val="90000"/>
              </a:lnSpc>
              <a:buNone/>
            </a:pPr>
            <a:r>
              <a:rPr lang="fr-CA" b="1" u="sng" dirty="0"/>
              <a:t>Palais mou + luette (uvule palatine) </a:t>
            </a:r>
            <a:r>
              <a:rPr lang="fr-CA" u="sng" dirty="0"/>
              <a:t>: </a:t>
            </a:r>
          </a:p>
          <a:p>
            <a:pPr marL="0" indent="0">
              <a:lnSpc>
                <a:spcPct val="90000"/>
              </a:lnSpc>
              <a:buNone/>
            </a:pPr>
            <a:r>
              <a:rPr lang="fr-CA" dirty="0"/>
              <a:t>Empêche les aliments de remonter vers le nez.</a:t>
            </a:r>
          </a:p>
          <a:p>
            <a:pPr marL="0" indent="0">
              <a:lnSpc>
                <a:spcPct val="90000"/>
              </a:lnSpc>
              <a:buNone/>
            </a:pPr>
            <a:endParaRPr lang="fr-CA" dirty="0"/>
          </a:p>
          <a:p>
            <a:pPr marL="0" indent="0">
              <a:lnSpc>
                <a:spcPct val="90000"/>
              </a:lnSpc>
              <a:buNone/>
            </a:pPr>
            <a:r>
              <a:rPr lang="fr-CA" b="1" u="sng" dirty="0"/>
              <a:t>Épiglotte :</a:t>
            </a:r>
            <a:r>
              <a:rPr lang="fr-CA" b="1" dirty="0"/>
              <a:t> </a:t>
            </a:r>
          </a:p>
          <a:p>
            <a:pPr marL="0" indent="0">
              <a:lnSpc>
                <a:spcPct val="90000"/>
              </a:lnSpc>
              <a:buNone/>
            </a:pPr>
            <a:r>
              <a:rPr lang="fr-CA" dirty="0"/>
              <a:t>Empêche la nourriture de pénétrer dans la trachée</a:t>
            </a:r>
          </a:p>
          <a:p>
            <a:pPr marL="0" indent="0">
              <a:lnSpc>
                <a:spcPct val="90000"/>
              </a:lnSpc>
              <a:buNone/>
            </a:pPr>
            <a:endParaRPr lang="fr-CA" dirty="0"/>
          </a:p>
          <a:p>
            <a:pPr marL="0" indent="0">
              <a:lnSpc>
                <a:spcPct val="90000"/>
              </a:lnSpc>
              <a:buNone/>
            </a:pPr>
            <a:r>
              <a:rPr lang="fr-CA" b="1" u="sng" dirty="0"/>
              <a:t>Les amygdales :</a:t>
            </a:r>
            <a:r>
              <a:rPr lang="fr-CA" u="sng" dirty="0"/>
              <a:t> </a:t>
            </a:r>
          </a:p>
          <a:p>
            <a:pPr marL="0" indent="0">
              <a:lnSpc>
                <a:spcPct val="90000"/>
              </a:lnSpc>
              <a:buNone/>
            </a:pPr>
            <a:r>
              <a:rPr lang="fr-CA" dirty="0"/>
              <a:t>Prévient l’envahissement des </a:t>
            </a:r>
            <a:r>
              <a:rPr lang="fr-CA" dirty="0" err="1"/>
              <a:t>m.o</a:t>
            </a:r>
            <a:r>
              <a:rPr lang="fr-CA" dirty="0"/>
              <a:t> dans l’organisme.</a:t>
            </a:r>
          </a:p>
          <a:p>
            <a:pPr>
              <a:lnSpc>
                <a:spcPct val="90000"/>
              </a:lnSpc>
            </a:pPr>
            <a:endParaRPr lang="fr-CA" sz="1300" dirty="0"/>
          </a:p>
        </p:txBody>
      </p:sp>
      <p:pic>
        <p:nvPicPr>
          <p:cNvPr id="5" name="Picture 4" descr="Point d’exclamation sur un arrière-plan jaune">
            <a:extLst>
              <a:ext uri="{FF2B5EF4-FFF2-40B4-BE49-F238E27FC236}">
                <a16:creationId xmlns:a16="http://schemas.microsoft.com/office/drawing/2014/main" id="{0CEEB4E1-0443-7528-05DC-B43C32226C12}"/>
              </a:ext>
            </a:extLst>
          </p:cNvPr>
          <p:cNvPicPr>
            <a:picLocks noChangeAspect="1"/>
          </p:cNvPicPr>
          <p:nvPr/>
        </p:nvPicPr>
        <p:blipFill rotWithShape="1">
          <a:blip r:embed="rId2"/>
          <a:srcRect l="34334" r="21416"/>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531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10716-21C6-CAC1-94F3-36FE3E05B898}"/>
              </a:ext>
            </a:extLst>
          </p:cNvPr>
          <p:cNvSpPr>
            <a:spLocks noGrp="1"/>
          </p:cNvSpPr>
          <p:nvPr>
            <p:ph type="title"/>
          </p:nvPr>
        </p:nvSpPr>
        <p:spPr>
          <a:xfrm>
            <a:off x="609599" y="609600"/>
            <a:ext cx="6347713" cy="875184"/>
          </a:xfrm>
        </p:spPr>
        <p:txBody>
          <a:bodyPr/>
          <a:lstStyle/>
          <a:p>
            <a:r>
              <a:rPr lang="fr-CA" dirty="0"/>
              <a:t>La bouche p. 16 du </a:t>
            </a:r>
            <a:r>
              <a:rPr lang="fr-CA" dirty="0" err="1"/>
              <a:t>Cémeq</a:t>
            </a:r>
            <a:endParaRPr lang="fr-CA" dirty="0"/>
          </a:p>
        </p:txBody>
      </p:sp>
      <p:sp>
        <p:nvSpPr>
          <p:cNvPr id="3" name="Espace réservé du contenu 2">
            <a:extLst>
              <a:ext uri="{FF2B5EF4-FFF2-40B4-BE49-F238E27FC236}">
                <a16:creationId xmlns:a16="http://schemas.microsoft.com/office/drawing/2014/main" id="{FEEB906C-2806-8CA4-B51C-52CDF22282C8}"/>
              </a:ext>
            </a:extLst>
          </p:cNvPr>
          <p:cNvSpPr>
            <a:spLocks noGrp="1"/>
          </p:cNvSpPr>
          <p:nvPr>
            <p:ph idx="1"/>
          </p:nvPr>
        </p:nvSpPr>
        <p:spPr>
          <a:xfrm>
            <a:off x="609599" y="1484784"/>
            <a:ext cx="6347714" cy="4556579"/>
          </a:xfrm>
        </p:spPr>
        <p:txBody>
          <a:bodyPr>
            <a:normAutofit lnSpcReduction="10000"/>
          </a:bodyPr>
          <a:lstStyle/>
          <a:p>
            <a:r>
              <a:rPr lang="fr-CA" dirty="0"/>
              <a:t>Vous pouvez regarder le schéma à la page 16 de votre </a:t>
            </a:r>
            <a:r>
              <a:rPr lang="fr-CA" dirty="0" err="1"/>
              <a:t>Cémeq</a:t>
            </a:r>
            <a:r>
              <a:rPr lang="fr-CA" dirty="0"/>
              <a:t>.</a:t>
            </a:r>
          </a:p>
          <a:p>
            <a:r>
              <a:rPr lang="fr-CA" dirty="0"/>
              <a:t>Sinon rendez-vous sur la médiathèque plus du </a:t>
            </a:r>
            <a:r>
              <a:rPr lang="fr-CA" dirty="0" err="1"/>
              <a:t>Cémeq</a:t>
            </a:r>
            <a:r>
              <a:rPr lang="fr-CA" dirty="0"/>
              <a:t>.</a:t>
            </a:r>
          </a:p>
          <a:p>
            <a:r>
              <a:rPr lang="fr-CA" dirty="0"/>
              <a:t>En dessous de votre visionneuse il y a l’onglet ressource. Cliquez dessus.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Ensuite, choisir procédés de soins et système digestif.</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fr-CA" dirty="0">
                <a:solidFill>
                  <a:prstClr val="black">
                    <a:lumMod val="75000"/>
                    <a:lumOff val="25000"/>
                  </a:prstClr>
                </a:solidFill>
                <a:latin typeface="Trebuchet MS" panose="020B0603020202020204"/>
              </a:rPr>
              <a:t>Il y a un onglet Exercices, cliquez dessus. Et après choisir procédés de soins et système digestif. C’est un bonhomme avec association.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Faites l’exercice du système d</a:t>
            </a:r>
            <a:r>
              <a:rPr lang="fr-CA" dirty="0" err="1">
                <a:solidFill>
                  <a:prstClr val="black">
                    <a:lumMod val="75000"/>
                    <a:lumOff val="25000"/>
                  </a:prstClr>
                </a:solidFill>
                <a:latin typeface="Trebuchet MS" panose="020B0603020202020204"/>
              </a:rPr>
              <a:t>igestif</a:t>
            </a:r>
            <a:r>
              <a:rPr lang="fr-CA" dirty="0">
                <a:solidFill>
                  <a:prstClr val="black">
                    <a:lumMod val="75000"/>
                    <a:lumOff val="25000"/>
                  </a:prstClr>
                </a:solidFill>
                <a:latin typeface="Trebuchet MS" panose="020B0603020202020204"/>
              </a:rPr>
              <a:t> qui est à votre droite. Petit conseil, regardez le schéma de la langue en même temps, car l’exercice est sur la même image. Troisième image se sera la bouche. Lorsqu’il sera terminé valider-le en bas </a:t>
            </a:r>
            <a:r>
              <a:rPr lang="fr-CA" dirty="0" err="1">
                <a:solidFill>
                  <a:prstClr val="black">
                    <a:lumMod val="75000"/>
                    <a:lumOff val="25000"/>
                  </a:prstClr>
                </a:solidFill>
                <a:latin typeface="Trebuchet MS" panose="020B0603020202020204"/>
              </a:rPr>
              <a:t>bas</a:t>
            </a:r>
            <a:r>
              <a:rPr lang="fr-CA" dirty="0">
                <a:solidFill>
                  <a:prstClr val="black">
                    <a:lumMod val="75000"/>
                    <a:lumOff val="25000"/>
                  </a:prstClr>
                </a:solidFill>
                <a:latin typeface="Trebuchet MS" panose="020B0603020202020204"/>
              </a:rPr>
              <a:t> à droite.</a:t>
            </a:r>
            <a:endPar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fr-CA" dirty="0"/>
          </a:p>
        </p:txBody>
      </p:sp>
    </p:spTree>
    <p:extLst>
      <p:ext uri="{BB962C8B-B14F-4D97-AF65-F5344CB8AC3E}">
        <p14:creationId xmlns:p14="http://schemas.microsoft.com/office/powerpoint/2010/main" val="60187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06376" y="116632"/>
            <a:ext cx="4480424" cy="936104"/>
          </a:xfrm>
        </p:spPr>
        <p:txBody>
          <a:bodyPr>
            <a:normAutofit fontScale="90000"/>
          </a:bodyPr>
          <a:lstStyle/>
          <a:p>
            <a:pPr algn="r"/>
            <a:r>
              <a:rPr lang="fr-CA" b="1" dirty="0">
                <a:solidFill>
                  <a:schemeClr val="tx1"/>
                </a:solidFill>
              </a:rPr>
              <a:t>LA LANGUE </a:t>
            </a:r>
            <a:r>
              <a:rPr lang="fr-CA" sz="2000" b="1" dirty="0">
                <a:solidFill>
                  <a:schemeClr val="tx1"/>
                </a:solidFill>
              </a:rPr>
              <a:t>p.16 du </a:t>
            </a:r>
            <a:r>
              <a:rPr lang="fr-CA" sz="2000" b="1" dirty="0" err="1">
                <a:solidFill>
                  <a:schemeClr val="tx1"/>
                </a:solidFill>
              </a:rPr>
              <a:t>Cémeq</a:t>
            </a:r>
            <a:r>
              <a:rPr lang="fr-CA" sz="2000" b="1" dirty="0">
                <a:solidFill>
                  <a:schemeClr val="tx1"/>
                </a:solidFill>
              </a:rPr>
              <a:t>       </a:t>
            </a:r>
          </a:p>
        </p:txBody>
      </p:sp>
      <p:sp>
        <p:nvSpPr>
          <p:cNvPr id="3" name="Espace réservé du contenu 2"/>
          <p:cNvSpPr>
            <a:spLocks noGrp="1"/>
          </p:cNvSpPr>
          <p:nvPr>
            <p:ph idx="1"/>
          </p:nvPr>
        </p:nvSpPr>
        <p:spPr>
          <a:xfrm>
            <a:off x="395536" y="764704"/>
            <a:ext cx="8640960" cy="5904656"/>
          </a:xfrm>
        </p:spPr>
        <p:txBody>
          <a:bodyPr/>
          <a:lstStyle/>
          <a:p>
            <a:endParaRPr lang="fr-CA" dirty="0"/>
          </a:p>
          <a:p>
            <a:endParaRPr lang="fr-CA" dirty="0"/>
          </a:p>
          <a:p>
            <a:r>
              <a:rPr lang="fr-CA" sz="2400" dirty="0"/>
              <a:t>La langue est un muscle qui…</a:t>
            </a:r>
          </a:p>
          <a:p>
            <a:pPr marL="68580" indent="0">
              <a:buNone/>
            </a:pPr>
            <a:endParaRPr lang="fr-CA" sz="2400" dirty="0"/>
          </a:p>
          <a:p>
            <a:pPr lvl="1"/>
            <a:r>
              <a:rPr lang="fr-CA" sz="2400" dirty="0"/>
              <a:t>Participe à la digestion en…</a:t>
            </a:r>
          </a:p>
          <a:p>
            <a:pPr lvl="2"/>
            <a:r>
              <a:rPr lang="fr-CA" sz="2400" dirty="0"/>
              <a:t> brassant les aliments </a:t>
            </a:r>
          </a:p>
          <a:p>
            <a:pPr lvl="2"/>
            <a:r>
              <a:rPr lang="fr-CA" sz="2400" b="1" dirty="0">
                <a:solidFill>
                  <a:srgbClr val="FF0000"/>
                </a:solidFill>
              </a:rPr>
              <a:t>formant le bol alimentaire</a:t>
            </a:r>
          </a:p>
          <a:p>
            <a:pPr lvl="2"/>
            <a:r>
              <a:rPr lang="fr-CA" sz="2400" dirty="0"/>
              <a:t>Poussant le bol vers le pharynx</a:t>
            </a:r>
          </a:p>
          <a:p>
            <a:pPr lvl="2"/>
            <a:endParaRPr lang="fr-CA" sz="2400" dirty="0"/>
          </a:p>
          <a:p>
            <a:pPr lvl="1"/>
            <a:r>
              <a:rPr lang="fr-CA" sz="2400" dirty="0"/>
              <a:t>Contribue à la </a:t>
            </a:r>
            <a:r>
              <a:rPr lang="fr-CA" sz="2400" b="1" dirty="0">
                <a:solidFill>
                  <a:srgbClr val="FF0000"/>
                </a:solidFill>
              </a:rPr>
              <a:t>PHONATION</a:t>
            </a:r>
            <a:r>
              <a:rPr lang="fr-CA" sz="2400" b="1" dirty="0"/>
              <a:t> </a:t>
            </a:r>
            <a:r>
              <a:rPr lang="fr-CA" sz="2400" dirty="0"/>
              <a:t>( émission de la voix, parole)</a:t>
            </a:r>
          </a:p>
        </p:txBody>
      </p:sp>
      <p:pic>
        <p:nvPicPr>
          <p:cNvPr id="4" name="Espace réservé du conten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052736"/>
            <a:ext cx="2946744" cy="1831951"/>
          </a:xfrm>
          <a:prstGeom prst="rect">
            <a:avLst/>
          </a:prstGeom>
          <a:ln>
            <a:noFill/>
          </a:ln>
          <a:effectLst>
            <a:softEdge rad="112500"/>
          </a:effectLst>
        </p:spPr>
      </p:pic>
    </p:spTree>
    <p:extLst>
      <p:ext uri="{BB962C8B-B14F-4D97-AF65-F5344CB8AC3E}">
        <p14:creationId xmlns:p14="http://schemas.microsoft.com/office/powerpoint/2010/main" val="32111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10716-21C6-CAC1-94F3-36FE3E05B898}"/>
              </a:ext>
            </a:extLst>
          </p:cNvPr>
          <p:cNvSpPr>
            <a:spLocks noGrp="1"/>
          </p:cNvSpPr>
          <p:nvPr>
            <p:ph type="title"/>
          </p:nvPr>
        </p:nvSpPr>
        <p:spPr>
          <a:xfrm>
            <a:off x="609599" y="609600"/>
            <a:ext cx="6347713" cy="875184"/>
          </a:xfrm>
        </p:spPr>
        <p:txBody>
          <a:bodyPr/>
          <a:lstStyle/>
          <a:p>
            <a:r>
              <a:rPr lang="fr-CA" dirty="0"/>
              <a:t>La langue p. 17 du </a:t>
            </a:r>
            <a:r>
              <a:rPr lang="fr-CA" dirty="0" err="1"/>
              <a:t>Cémeq</a:t>
            </a:r>
            <a:endParaRPr lang="fr-CA" dirty="0"/>
          </a:p>
        </p:txBody>
      </p:sp>
      <p:sp>
        <p:nvSpPr>
          <p:cNvPr id="3" name="Espace réservé du contenu 2">
            <a:extLst>
              <a:ext uri="{FF2B5EF4-FFF2-40B4-BE49-F238E27FC236}">
                <a16:creationId xmlns:a16="http://schemas.microsoft.com/office/drawing/2014/main" id="{FEEB906C-2806-8CA4-B51C-52CDF22282C8}"/>
              </a:ext>
            </a:extLst>
          </p:cNvPr>
          <p:cNvSpPr>
            <a:spLocks noGrp="1"/>
          </p:cNvSpPr>
          <p:nvPr>
            <p:ph idx="1"/>
          </p:nvPr>
        </p:nvSpPr>
        <p:spPr>
          <a:xfrm>
            <a:off x="609599" y="1484784"/>
            <a:ext cx="6347714" cy="4556579"/>
          </a:xfrm>
        </p:spPr>
        <p:txBody>
          <a:bodyPr/>
          <a:lstStyle/>
          <a:p>
            <a:r>
              <a:rPr lang="fr-CA" dirty="0"/>
              <a:t>Vous pouvez regarder le schéma à la page 17 de votre </a:t>
            </a:r>
            <a:r>
              <a:rPr lang="fr-CA" dirty="0" err="1"/>
              <a:t>Cémeq</a:t>
            </a:r>
            <a:r>
              <a:rPr lang="fr-CA" dirty="0"/>
              <a:t>.</a:t>
            </a:r>
          </a:p>
          <a:p>
            <a:r>
              <a:rPr lang="fr-CA" dirty="0"/>
              <a:t>Sinon rendez-vous sur la médiathèque plus du </a:t>
            </a:r>
            <a:r>
              <a:rPr lang="fr-CA" dirty="0" err="1"/>
              <a:t>Cémeq</a:t>
            </a:r>
            <a:r>
              <a:rPr lang="fr-CA" dirty="0"/>
              <a:t>.</a:t>
            </a:r>
          </a:p>
          <a:p>
            <a:r>
              <a:rPr lang="fr-CA" dirty="0"/>
              <a:t>En dessous de votre visionneuse il y a l’onglet ressource. Cliquez dessus.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Ensuite, choisir procédés de soins et système digestif.</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fr-CA" dirty="0">
                <a:solidFill>
                  <a:prstClr val="black">
                    <a:lumMod val="75000"/>
                    <a:lumOff val="25000"/>
                  </a:prstClr>
                </a:solidFill>
                <a:latin typeface="Trebuchet MS" panose="020B0603020202020204"/>
              </a:rPr>
              <a:t>Il y a un onglet Exercices, cliquez dessus. Et après choisir procédés de soins et système digestif. C’est un bonhomme avec association.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Faites l’exercice du système d</a:t>
            </a:r>
            <a:r>
              <a:rPr lang="fr-CA" dirty="0" err="1">
                <a:solidFill>
                  <a:prstClr val="black">
                    <a:lumMod val="75000"/>
                    <a:lumOff val="25000"/>
                  </a:prstClr>
                </a:solidFill>
                <a:latin typeface="Trebuchet MS" panose="020B0603020202020204"/>
              </a:rPr>
              <a:t>igestif</a:t>
            </a:r>
            <a:r>
              <a:rPr lang="fr-CA" dirty="0">
                <a:solidFill>
                  <a:prstClr val="black">
                    <a:lumMod val="75000"/>
                    <a:lumOff val="25000"/>
                  </a:prstClr>
                </a:solidFill>
                <a:latin typeface="Trebuchet MS" panose="020B0603020202020204"/>
              </a:rPr>
              <a:t> qui est à votre droite. Troisième image se sera la bouche. Lorsqu’il sera terminé valider-le en bas </a:t>
            </a:r>
            <a:r>
              <a:rPr lang="fr-CA" dirty="0" err="1">
                <a:solidFill>
                  <a:prstClr val="black">
                    <a:lumMod val="75000"/>
                    <a:lumOff val="25000"/>
                  </a:prstClr>
                </a:solidFill>
                <a:latin typeface="Trebuchet MS" panose="020B0603020202020204"/>
              </a:rPr>
              <a:t>bas</a:t>
            </a:r>
            <a:r>
              <a:rPr lang="fr-CA" dirty="0">
                <a:solidFill>
                  <a:prstClr val="black">
                    <a:lumMod val="75000"/>
                    <a:lumOff val="25000"/>
                  </a:prstClr>
                </a:solidFill>
                <a:latin typeface="Trebuchet MS" panose="020B0603020202020204"/>
              </a:rPr>
              <a:t> à droite.</a:t>
            </a:r>
            <a:endParaRPr kumimoji="0" lang="fr-CA"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fr-CA" dirty="0"/>
          </a:p>
        </p:txBody>
      </p:sp>
    </p:spTree>
    <p:extLst>
      <p:ext uri="{BB962C8B-B14F-4D97-AF65-F5344CB8AC3E}">
        <p14:creationId xmlns:p14="http://schemas.microsoft.com/office/powerpoint/2010/main" val="135525626"/>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19656</TotalTime>
  <Words>1246</Words>
  <Application>Microsoft Office PowerPoint</Application>
  <PresentationFormat>Affichage à l'écran (4:3)</PresentationFormat>
  <Paragraphs>197</Paragraphs>
  <Slides>28</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28</vt:i4>
      </vt:variant>
    </vt:vector>
  </HeadingPairs>
  <TitlesOfParts>
    <vt:vector size="36" baseType="lpstr">
      <vt:lpstr>Arial</vt:lpstr>
      <vt:lpstr>Calibri</vt:lpstr>
      <vt:lpstr>Corbel</vt:lpstr>
      <vt:lpstr>Trebuchet MS</vt:lpstr>
      <vt:lpstr>Wingdings</vt:lpstr>
      <vt:lpstr>Wingdings 3</vt:lpstr>
      <vt:lpstr>Facette</vt:lpstr>
      <vt:lpstr>1_Facette</vt:lpstr>
      <vt:lpstr>SYSTÈME DIGESTIF</vt:lpstr>
      <vt:lpstr>COURS #2</vt:lpstr>
      <vt:lpstr>ACTIVITÉ – JEUX DES SELLES</vt:lpstr>
      <vt:lpstr>UN PEU D’ANATOMIE…</vt:lpstr>
      <vt:lpstr>LA BOUCHE… p.16 du Cémeq</vt:lpstr>
      <vt:lpstr>LA BOUCHE...(suite)</vt:lpstr>
      <vt:lpstr>La bouche p. 16 du Cémeq</vt:lpstr>
      <vt:lpstr>LA LANGUE p.16 du Cémeq       </vt:lpstr>
      <vt:lpstr>La langue p. 17 du Cémeq</vt:lpstr>
      <vt:lpstr>LES DENTS…</vt:lpstr>
      <vt:lpstr>LES DENTS </vt:lpstr>
      <vt:lpstr>Les dents p.18 du Cémeq</vt:lpstr>
      <vt:lpstr>GLANDES SALIVAIRES p.18 du Cémeq</vt:lpstr>
      <vt:lpstr>Glandes salivaires p.18 du Cémeq</vt:lpstr>
      <vt:lpstr>ACTION MÉCANIQUES ET CHIMIQUES</vt:lpstr>
      <vt:lpstr>RAPPEL EN LIEN AVEC la nutrition p.29 du Cémeq PHYSIOLOGIE DE LA DIGESTON</vt:lpstr>
      <vt:lpstr>. </vt:lpstr>
      <vt:lpstr>LA BOUCHE p.30 et 31du Cémeq</vt:lpstr>
      <vt:lpstr>LE SYSTÈME DIGESTIF ET LE SYSTÈME NERVEUX p.30 du Cémeq</vt:lpstr>
      <vt:lpstr>ALTÉRATIONS DE LA BOUCHE P.68 du Cémeq</vt:lpstr>
      <vt:lpstr>GINGIVITE P.68 du Cémeq</vt:lpstr>
      <vt:lpstr>GINGIVITE   une inflammation douloureuse de la gencive</vt:lpstr>
      <vt:lpstr>Gingivite p.68-69 du Cémeq</vt:lpstr>
      <vt:lpstr>HERPÈS LABIAL P.69 du Cémeq</vt:lpstr>
      <vt:lpstr>HERPÈS LABIAL   «feu sauvage»,infection causée par un virus (simple de type 1)</vt:lpstr>
      <vt:lpstr>HERPÈS LABIAL</vt:lpstr>
      <vt:lpstr>Présentation PowerPoint</vt:lpstr>
      <vt:lpstr>Faire exercice: les organes du système digestif, seulement la section Bouche à la p.4  de votre guide de l’apprentissage.  Ensuite commencer le tableau dans votre guide à la page 13 Encore là compléter seulement la section Bouche Faites l’exercice #2 p. 42 à 44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SYSTÈME DIGESTIF</dc:title>
  <dc:creator>Mireille</dc:creator>
  <cp:lastModifiedBy>Beaulieu, France</cp:lastModifiedBy>
  <cp:revision>216</cp:revision>
  <dcterms:created xsi:type="dcterms:W3CDTF">2013-02-19T00:45:12Z</dcterms:created>
  <dcterms:modified xsi:type="dcterms:W3CDTF">2024-05-02T18:53:45Z</dcterms:modified>
</cp:coreProperties>
</file>