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478" r:id="rId3"/>
    <p:sldId id="305" r:id="rId4"/>
    <p:sldId id="306" r:id="rId5"/>
    <p:sldId id="307" r:id="rId6"/>
    <p:sldId id="309" r:id="rId7"/>
    <p:sldId id="310" r:id="rId8"/>
    <p:sldId id="408" r:id="rId9"/>
    <p:sldId id="409" r:id="rId10"/>
    <p:sldId id="410" r:id="rId11"/>
    <p:sldId id="411" r:id="rId12"/>
    <p:sldId id="412" r:id="rId13"/>
    <p:sldId id="440" r:id="rId14"/>
    <p:sldId id="413" r:id="rId15"/>
    <p:sldId id="414" r:id="rId16"/>
    <p:sldId id="415" r:id="rId17"/>
    <p:sldId id="416" r:id="rId18"/>
    <p:sldId id="417" r:id="rId19"/>
    <p:sldId id="418" r:id="rId20"/>
    <p:sldId id="442" r:id="rId21"/>
    <p:sldId id="443" r:id="rId22"/>
    <p:sldId id="480" r:id="rId23"/>
  </p:sldIdLst>
  <p:sldSz cx="9144000" cy="6858000" type="screen4x3"/>
  <p:notesSz cx="10021888" cy="68897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432433-6154-4CC1-A6C9-FD03F08C8CBA}" v="34" dt="2024-05-09T15:10:36.3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671" autoAdjust="0"/>
  </p:normalViewPr>
  <p:slideViewPr>
    <p:cSldViewPr>
      <p:cViewPr varScale="1">
        <p:scale>
          <a:sx n="68" d="100"/>
          <a:sy n="68" d="100"/>
        </p:scale>
        <p:origin x="1458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oie, Audrey-Anne" userId="3bab46c9-3223-4e32-b9ae-b154f5d503d7" providerId="ADAL" clId="{F2B80FF7-F8F2-4392-9DFF-F7A15DCC915A}"/>
    <pc:docChg chg="custSel delSld modSld modNotesMaster">
      <pc:chgData name="Savoie, Audrey-Anne" userId="3bab46c9-3223-4e32-b9ae-b154f5d503d7" providerId="ADAL" clId="{F2B80FF7-F8F2-4392-9DFF-F7A15DCC915A}" dt="2023-04-04T00:28:47.734" v="131" actId="5793"/>
      <pc:docMkLst>
        <pc:docMk/>
      </pc:docMkLst>
      <pc:sldChg chg="modSp mod">
        <pc:chgData name="Savoie, Audrey-Anne" userId="3bab46c9-3223-4e32-b9ae-b154f5d503d7" providerId="ADAL" clId="{F2B80FF7-F8F2-4392-9DFF-F7A15DCC915A}" dt="2023-04-03T15:02:31.384" v="55" actId="27636"/>
        <pc:sldMkLst>
          <pc:docMk/>
          <pc:sldMk cId="4245781904" sldId="309"/>
        </pc:sldMkLst>
        <pc:spChg chg="mod">
          <ac:chgData name="Savoie, Audrey-Anne" userId="3bab46c9-3223-4e32-b9ae-b154f5d503d7" providerId="ADAL" clId="{F2B80FF7-F8F2-4392-9DFF-F7A15DCC915A}" dt="2023-04-03T15:02:31.384" v="55" actId="27636"/>
          <ac:spMkLst>
            <pc:docMk/>
            <pc:sldMk cId="4245781904" sldId="309"/>
            <ac:spMk id="3" creationId="{00000000-0000-0000-0000-000000000000}"/>
          </ac:spMkLst>
        </pc:spChg>
      </pc:sldChg>
      <pc:sldChg chg="modSp mod">
        <pc:chgData name="Savoie, Audrey-Anne" userId="3bab46c9-3223-4e32-b9ae-b154f5d503d7" providerId="ADAL" clId="{F2B80FF7-F8F2-4392-9DFF-F7A15DCC915A}" dt="2023-04-03T16:33:09.964" v="69" actId="20577"/>
        <pc:sldMkLst>
          <pc:docMk/>
          <pc:sldMk cId="3109489099" sldId="411"/>
        </pc:sldMkLst>
        <pc:spChg chg="mod">
          <ac:chgData name="Savoie, Audrey-Anne" userId="3bab46c9-3223-4e32-b9ae-b154f5d503d7" providerId="ADAL" clId="{F2B80FF7-F8F2-4392-9DFF-F7A15DCC915A}" dt="2023-04-03T16:33:09.964" v="69" actId="20577"/>
          <ac:spMkLst>
            <pc:docMk/>
            <pc:sldMk cId="3109489099" sldId="411"/>
            <ac:spMk id="6" creationId="{00000000-0000-0000-0000-000000000000}"/>
          </ac:spMkLst>
        </pc:spChg>
      </pc:sldChg>
      <pc:sldChg chg="modSp mod">
        <pc:chgData name="Savoie, Audrey-Anne" userId="3bab46c9-3223-4e32-b9ae-b154f5d503d7" providerId="ADAL" clId="{F2B80FF7-F8F2-4392-9DFF-F7A15DCC915A}" dt="2023-04-03T23:47:03.386" v="86" actId="1076"/>
        <pc:sldMkLst>
          <pc:docMk/>
          <pc:sldMk cId="3261648286" sldId="413"/>
        </pc:sldMkLst>
        <pc:spChg chg="mod">
          <ac:chgData name="Savoie, Audrey-Anne" userId="3bab46c9-3223-4e32-b9ae-b154f5d503d7" providerId="ADAL" clId="{F2B80FF7-F8F2-4392-9DFF-F7A15DCC915A}" dt="2023-04-03T23:47:03.386" v="86" actId="1076"/>
          <ac:spMkLst>
            <pc:docMk/>
            <pc:sldMk cId="3261648286" sldId="413"/>
            <ac:spMk id="2" creationId="{00000000-0000-0000-0000-000000000000}"/>
          </ac:spMkLst>
        </pc:spChg>
        <pc:spChg chg="mod">
          <ac:chgData name="Savoie, Audrey-Anne" userId="3bab46c9-3223-4e32-b9ae-b154f5d503d7" providerId="ADAL" clId="{F2B80FF7-F8F2-4392-9DFF-F7A15DCC915A}" dt="2023-04-03T23:46:19.964" v="75" actId="27636"/>
          <ac:spMkLst>
            <pc:docMk/>
            <pc:sldMk cId="3261648286" sldId="413"/>
            <ac:spMk id="6" creationId="{00000000-0000-0000-0000-000000000000}"/>
          </ac:spMkLst>
        </pc:spChg>
        <pc:spChg chg="mod">
          <ac:chgData name="Savoie, Audrey-Anne" userId="3bab46c9-3223-4e32-b9ae-b154f5d503d7" providerId="ADAL" clId="{F2B80FF7-F8F2-4392-9DFF-F7A15DCC915A}" dt="2023-04-03T23:46:22.815" v="84" actId="20577"/>
          <ac:spMkLst>
            <pc:docMk/>
            <pc:sldMk cId="3261648286" sldId="413"/>
            <ac:spMk id="8" creationId="{00000000-0000-0000-0000-000000000000}"/>
          </ac:spMkLst>
        </pc:spChg>
      </pc:sldChg>
      <pc:sldChg chg="modSp mod">
        <pc:chgData name="Savoie, Audrey-Anne" userId="3bab46c9-3223-4e32-b9ae-b154f5d503d7" providerId="ADAL" clId="{F2B80FF7-F8F2-4392-9DFF-F7A15DCC915A}" dt="2023-04-04T00:25:09.757" v="106" actId="207"/>
        <pc:sldMkLst>
          <pc:docMk/>
          <pc:sldMk cId="3500470612" sldId="414"/>
        </pc:sldMkLst>
        <pc:spChg chg="mod">
          <ac:chgData name="Savoie, Audrey-Anne" userId="3bab46c9-3223-4e32-b9ae-b154f5d503d7" providerId="ADAL" clId="{F2B80FF7-F8F2-4392-9DFF-F7A15DCC915A}" dt="2023-04-04T00:25:09.757" v="106" actId="207"/>
          <ac:spMkLst>
            <pc:docMk/>
            <pc:sldMk cId="3500470612" sldId="414"/>
            <ac:spMk id="10" creationId="{00000000-0000-0000-0000-000000000000}"/>
          </ac:spMkLst>
        </pc:spChg>
      </pc:sldChg>
      <pc:sldChg chg="del">
        <pc:chgData name="Savoie, Audrey-Anne" userId="3bab46c9-3223-4e32-b9ae-b154f5d503d7" providerId="ADAL" clId="{F2B80FF7-F8F2-4392-9DFF-F7A15DCC915A}" dt="2023-04-04T00:14:47.687" v="103" actId="2696"/>
        <pc:sldMkLst>
          <pc:docMk/>
          <pc:sldMk cId="762130865" sldId="441"/>
        </pc:sldMkLst>
      </pc:sldChg>
      <pc:sldChg chg="modSp mod">
        <pc:chgData name="Savoie, Audrey-Anne" userId="3bab46c9-3223-4e32-b9ae-b154f5d503d7" providerId="ADAL" clId="{F2B80FF7-F8F2-4392-9DFF-F7A15DCC915A}" dt="2023-04-04T00:28:47.734" v="131" actId="5793"/>
        <pc:sldMkLst>
          <pc:docMk/>
          <pc:sldMk cId="2697377979" sldId="442"/>
        </pc:sldMkLst>
        <pc:spChg chg="mod">
          <ac:chgData name="Savoie, Audrey-Anne" userId="3bab46c9-3223-4e32-b9ae-b154f5d503d7" providerId="ADAL" clId="{F2B80FF7-F8F2-4392-9DFF-F7A15DCC915A}" dt="2023-04-04T00:28:47.734" v="131" actId="5793"/>
          <ac:spMkLst>
            <pc:docMk/>
            <pc:sldMk cId="2697377979" sldId="442"/>
            <ac:spMk id="3" creationId="{00000000-0000-0000-0000-000000000000}"/>
          </ac:spMkLst>
        </pc:spChg>
      </pc:sldChg>
    </pc:docChg>
  </pc:docChgLst>
  <pc:docChgLst>
    <pc:chgData name="Beaulieu, France" userId="775102f9-63db-4f93-bf4c-ffd10f7f1482" providerId="ADAL" clId="{F5432433-6154-4CC1-A6C9-FD03F08C8CBA}"/>
    <pc:docChg chg="custSel delSld modSld">
      <pc:chgData name="Beaulieu, France" userId="775102f9-63db-4f93-bf4c-ffd10f7f1482" providerId="ADAL" clId="{F5432433-6154-4CC1-A6C9-FD03F08C8CBA}" dt="2024-05-09T15:11:23.995" v="344" actId="20577"/>
      <pc:docMkLst>
        <pc:docMk/>
      </pc:docMkLst>
      <pc:sldChg chg="addSp delSp modSp mod setBg">
        <pc:chgData name="Beaulieu, France" userId="775102f9-63db-4f93-bf4c-ffd10f7f1482" providerId="ADAL" clId="{F5432433-6154-4CC1-A6C9-FD03F08C8CBA}" dt="2024-05-09T14:59:46.459" v="10" actId="478"/>
        <pc:sldMkLst>
          <pc:docMk/>
          <pc:sldMk cId="1337716555" sldId="256"/>
        </pc:sldMkLst>
        <pc:spChg chg="mod">
          <ac:chgData name="Beaulieu, France" userId="775102f9-63db-4f93-bf4c-ffd10f7f1482" providerId="ADAL" clId="{F5432433-6154-4CC1-A6C9-FD03F08C8CBA}" dt="2024-05-09T14:59:40.297" v="8" actId="26606"/>
          <ac:spMkLst>
            <pc:docMk/>
            <pc:sldMk cId="1337716555" sldId="256"/>
            <ac:spMk id="2" creationId="{00000000-0000-0000-0000-000000000000}"/>
          </ac:spMkLst>
        </pc:spChg>
        <pc:spChg chg="del mod">
          <ac:chgData name="Beaulieu, France" userId="775102f9-63db-4f93-bf4c-ffd10f7f1482" providerId="ADAL" clId="{F5432433-6154-4CC1-A6C9-FD03F08C8CBA}" dt="2024-05-09T14:59:44.674" v="9" actId="478"/>
          <ac:spMkLst>
            <pc:docMk/>
            <pc:sldMk cId="1337716555" sldId="256"/>
            <ac:spMk id="3" creationId="{00000000-0000-0000-0000-000000000000}"/>
          </ac:spMkLst>
        </pc:spChg>
        <pc:spChg chg="add del mod">
          <ac:chgData name="Beaulieu, France" userId="775102f9-63db-4f93-bf4c-ffd10f7f1482" providerId="ADAL" clId="{F5432433-6154-4CC1-A6C9-FD03F08C8CBA}" dt="2024-05-09T14:59:46.459" v="10" actId="478"/>
          <ac:spMkLst>
            <pc:docMk/>
            <pc:sldMk cId="1337716555" sldId="256"/>
            <ac:spMk id="5" creationId="{BDB9AE2A-1375-DDD5-94B2-32996DD17B36}"/>
          </ac:spMkLst>
        </pc:spChg>
        <pc:picChg chg="mod ord">
          <ac:chgData name="Beaulieu, France" userId="775102f9-63db-4f93-bf4c-ffd10f7f1482" providerId="ADAL" clId="{F5432433-6154-4CC1-A6C9-FD03F08C8CBA}" dt="2024-05-09T14:59:40.297" v="8" actId="26606"/>
          <ac:picMkLst>
            <pc:docMk/>
            <pc:sldMk cId="1337716555" sldId="256"/>
            <ac:picMk id="1027" creationId="{00000000-0000-0000-0000-000000000000}"/>
          </ac:picMkLst>
        </pc:picChg>
      </pc:sldChg>
      <pc:sldChg chg="modSp">
        <pc:chgData name="Beaulieu, France" userId="775102f9-63db-4f93-bf4c-ffd10f7f1482" providerId="ADAL" clId="{F5432433-6154-4CC1-A6C9-FD03F08C8CBA}" dt="2024-05-09T15:00:05.753" v="14" actId="255"/>
        <pc:sldMkLst>
          <pc:docMk/>
          <pc:sldMk cId="2993151694" sldId="305"/>
        </pc:sldMkLst>
        <pc:spChg chg="mod">
          <ac:chgData name="Beaulieu, France" userId="775102f9-63db-4f93-bf4c-ffd10f7f1482" providerId="ADAL" clId="{F5432433-6154-4CC1-A6C9-FD03F08C8CBA}" dt="2024-05-09T15:00:05.753" v="14" actId="255"/>
          <ac:spMkLst>
            <pc:docMk/>
            <pc:sldMk cId="2993151694" sldId="305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0:17.983" v="16" actId="207"/>
        <pc:sldMkLst>
          <pc:docMk/>
          <pc:sldMk cId="2911879066" sldId="306"/>
        </pc:sldMkLst>
        <pc:spChg chg="mod">
          <ac:chgData name="Beaulieu, France" userId="775102f9-63db-4f93-bf4c-ffd10f7f1482" providerId="ADAL" clId="{F5432433-6154-4CC1-A6C9-FD03F08C8CBA}" dt="2024-05-09T15:00:14.300" v="15" actId="255"/>
          <ac:spMkLst>
            <pc:docMk/>
            <pc:sldMk cId="2911879066" sldId="306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0:17.983" v="16" actId="207"/>
          <ac:spMkLst>
            <pc:docMk/>
            <pc:sldMk cId="2911879066" sldId="306"/>
            <ac:spMk id="4" creationId="{00000000-0000-0000-0000-000000000000}"/>
          </ac:spMkLst>
        </pc:spChg>
      </pc:sldChg>
      <pc:sldChg chg="modSp">
        <pc:chgData name="Beaulieu, France" userId="775102f9-63db-4f93-bf4c-ffd10f7f1482" providerId="ADAL" clId="{F5432433-6154-4CC1-A6C9-FD03F08C8CBA}" dt="2024-05-09T15:00:31.019" v="19" actId="20577"/>
        <pc:sldMkLst>
          <pc:docMk/>
          <pc:sldMk cId="742933417" sldId="307"/>
        </pc:sldMkLst>
        <pc:spChg chg="mod">
          <ac:chgData name="Beaulieu, France" userId="775102f9-63db-4f93-bf4c-ffd10f7f1482" providerId="ADAL" clId="{F5432433-6154-4CC1-A6C9-FD03F08C8CBA}" dt="2024-05-09T15:00:31.019" v="19" actId="20577"/>
          <ac:spMkLst>
            <pc:docMk/>
            <pc:sldMk cId="742933417" sldId="307"/>
            <ac:spMk id="3" creationId="{00000000-0000-0000-0000-000000000000}"/>
          </ac:spMkLst>
        </pc:spChg>
      </pc:sldChg>
      <pc:sldChg chg="modSp del">
        <pc:chgData name="Beaulieu, France" userId="775102f9-63db-4f93-bf4c-ffd10f7f1482" providerId="ADAL" clId="{F5432433-6154-4CC1-A6C9-FD03F08C8CBA}" dt="2024-05-09T15:06:35.520" v="20" actId="47"/>
        <pc:sldMkLst>
          <pc:docMk/>
          <pc:sldMk cId="4273434298" sldId="308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4273434298" sldId="308"/>
            <ac:spMk id="2" creationId="{00000000-0000-0000-0000-000000000000}"/>
          </ac:spMkLst>
        </pc:spChg>
      </pc:sldChg>
      <pc:sldChg chg="modSp">
        <pc:chgData name="Beaulieu, France" userId="775102f9-63db-4f93-bf4c-ffd10f7f1482" providerId="ADAL" clId="{F5432433-6154-4CC1-A6C9-FD03F08C8CBA}" dt="2024-05-09T15:06:51.800" v="22" actId="255"/>
        <pc:sldMkLst>
          <pc:docMk/>
          <pc:sldMk cId="4245781904" sldId="309"/>
        </pc:sldMkLst>
        <pc:spChg chg="mod">
          <ac:chgData name="Beaulieu, France" userId="775102f9-63db-4f93-bf4c-ffd10f7f1482" providerId="ADAL" clId="{F5432433-6154-4CC1-A6C9-FD03F08C8CBA}" dt="2024-05-09T15:06:51.800" v="22" actId="255"/>
          <ac:spMkLst>
            <pc:docMk/>
            <pc:sldMk cId="4245781904" sldId="309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6:59.299" v="24" actId="1076"/>
        <pc:sldMkLst>
          <pc:docMk/>
          <pc:sldMk cId="1167936058" sldId="310"/>
        </pc:sldMkLst>
        <pc:spChg chg="mod">
          <ac:chgData name="Beaulieu, France" userId="775102f9-63db-4f93-bf4c-ffd10f7f1482" providerId="ADAL" clId="{F5432433-6154-4CC1-A6C9-FD03F08C8CBA}" dt="2024-05-09T15:06:57.939" v="23" actId="207"/>
          <ac:spMkLst>
            <pc:docMk/>
            <pc:sldMk cId="1167936058" sldId="310"/>
            <ac:spMk id="3" creationId="{00000000-0000-0000-0000-000000000000}"/>
          </ac:spMkLst>
        </pc:spChg>
        <pc:picChg chg="mod">
          <ac:chgData name="Beaulieu, France" userId="775102f9-63db-4f93-bf4c-ffd10f7f1482" providerId="ADAL" clId="{F5432433-6154-4CC1-A6C9-FD03F08C8CBA}" dt="2024-05-09T15:06:59.299" v="24" actId="1076"/>
          <ac:picMkLst>
            <pc:docMk/>
            <pc:sldMk cId="1167936058" sldId="310"/>
            <ac:picMk id="4" creationId="{00000000-0000-0000-0000-000000000000}"/>
          </ac:picMkLst>
        </pc:picChg>
      </pc:sldChg>
      <pc:sldChg chg="modSp mod">
        <pc:chgData name="Beaulieu, France" userId="775102f9-63db-4f93-bf4c-ffd10f7f1482" providerId="ADAL" clId="{F5432433-6154-4CC1-A6C9-FD03F08C8CBA}" dt="2024-05-09T15:07:12.738" v="25" actId="255"/>
        <pc:sldMkLst>
          <pc:docMk/>
          <pc:sldMk cId="1391680283" sldId="409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1391680283" sldId="409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12.738" v="25" actId="255"/>
          <ac:spMkLst>
            <pc:docMk/>
            <pc:sldMk cId="1391680283" sldId="409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7:26.682" v="30" actId="27636"/>
        <pc:sldMkLst>
          <pc:docMk/>
          <pc:sldMk cId="3358180731" sldId="410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3358180731" sldId="410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26.682" v="30" actId="27636"/>
          <ac:spMkLst>
            <pc:docMk/>
            <pc:sldMk cId="3358180731" sldId="410"/>
            <ac:spMk id="5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26.680" v="29" actId="27636"/>
          <ac:spMkLst>
            <pc:docMk/>
            <pc:sldMk cId="3358180731" sldId="410"/>
            <ac:spMk id="7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7:32.633" v="34" actId="27636"/>
        <pc:sldMkLst>
          <pc:docMk/>
          <pc:sldMk cId="3109489099" sldId="411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3109489099" sldId="411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32.633" v="34" actId="27636"/>
          <ac:spMkLst>
            <pc:docMk/>
            <pc:sldMk cId="3109489099" sldId="411"/>
            <ac:spMk id="5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32.633" v="33" actId="27636"/>
          <ac:spMkLst>
            <pc:docMk/>
            <pc:sldMk cId="3109489099" sldId="411"/>
            <ac:spMk id="6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7:41.299" v="35" actId="255"/>
        <pc:sldMkLst>
          <pc:docMk/>
          <pc:sldMk cId="1430332369" sldId="412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1430332369" sldId="412"/>
            <ac:spMk id="7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41.299" v="35" actId="255"/>
          <ac:spMkLst>
            <pc:docMk/>
            <pc:sldMk cId="1430332369" sldId="412"/>
            <ac:spMk id="8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7:54.400" v="42" actId="20577"/>
        <pc:sldMkLst>
          <pc:docMk/>
          <pc:sldMk cId="3261648286" sldId="413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3261648286" sldId="413"/>
            <ac:spMk id="4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54.400" v="42" actId="20577"/>
          <ac:spMkLst>
            <pc:docMk/>
            <pc:sldMk cId="3261648286" sldId="413"/>
            <ac:spMk id="6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4:59:37.516" v="4" actId="27636"/>
          <ac:spMkLst>
            <pc:docMk/>
            <pc:sldMk cId="3261648286" sldId="413"/>
            <ac:spMk id="8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8:13.095" v="44" actId="255"/>
        <pc:sldMkLst>
          <pc:docMk/>
          <pc:sldMk cId="3500470612" sldId="414"/>
        </pc:sldMkLst>
        <pc:spChg chg="mod">
          <ac:chgData name="Beaulieu, France" userId="775102f9-63db-4f93-bf4c-ffd10f7f1482" providerId="ADAL" clId="{F5432433-6154-4CC1-A6C9-FD03F08C8CBA}" dt="2024-05-09T15:08:13.095" v="44" actId="255"/>
          <ac:spMkLst>
            <pc:docMk/>
            <pc:sldMk cId="3500470612" sldId="414"/>
            <ac:spMk id="10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8:27.130" v="45" actId="255"/>
        <pc:sldMkLst>
          <pc:docMk/>
          <pc:sldMk cId="2231024549" sldId="415"/>
        </pc:sldMkLst>
        <pc:spChg chg="mod">
          <ac:chgData name="Beaulieu, France" userId="775102f9-63db-4f93-bf4c-ffd10f7f1482" providerId="ADAL" clId="{F5432433-6154-4CC1-A6C9-FD03F08C8CBA}" dt="2024-05-09T15:08:27.130" v="45" actId="255"/>
          <ac:spMkLst>
            <pc:docMk/>
            <pc:sldMk cId="2231024549" sldId="415"/>
            <ac:spMk id="3" creationId="{00000000-0000-0000-0000-000000000000}"/>
          </ac:spMkLst>
        </pc:spChg>
      </pc:sldChg>
      <pc:sldChg chg="modSp">
        <pc:chgData name="Beaulieu, France" userId="775102f9-63db-4f93-bf4c-ffd10f7f1482" providerId="ADAL" clId="{F5432433-6154-4CC1-A6C9-FD03F08C8CBA}" dt="2024-05-09T15:08:54.104" v="57" actId="20577"/>
        <pc:sldMkLst>
          <pc:docMk/>
          <pc:sldMk cId="1052182803" sldId="416"/>
        </pc:sldMkLst>
        <pc:spChg chg="mod">
          <ac:chgData name="Beaulieu, France" userId="775102f9-63db-4f93-bf4c-ffd10f7f1482" providerId="ADAL" clId="{F5432433-6154-4CC1-A6C9-FD03F08C8CBA}" dt="2024-05-09T15:08:41.816" v="54" actId="20577"/>
          <ac:spMkLst>
            <pc:docMk/>
            <pc:sldMk cId="1052182803" sldId="416"/>
            <ac:spMk id="5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8:54.104" v="57" actId="20577"/>
          <ac:spMkLst>
            <pc:docMk/>
            <pc:sldMk cId="1052182803" sldId="416"/>
            <ac:spMk id="7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9:09.414" v="61" actId="255"/>
        <pc:sldMkLst>
          <pc:docMk/>
          <pc:sldMk cId="672351834" sldId="417"/>
        </pc:sldMkLst>
        <pc:spChg chg="mod">
          <ac:chgData name="Beaulieu, France" userId="775102f9-63db-4f93-bf4c-ffd10f7f1482" providerId="ADAL" clId="{F5432433-6154-4CC1-A6C9-FD03F08C8CBA}" dt="2024-05-09T15:09:04.391" v="60" actId="27636"/>
          <ac:spMkLst>
            <pc:docMk/>
            <pc:sldMk cId="672351834" sldId="417"/>
            <ac:spMk id="5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9:09.414" v="61" actId="255"/>
          <ac:spMkLst>
            <pc:docMk/>
            <pc:sldMk cId="672351834" sldId="417"/>
            <ac:spMk id="6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9:17.322" v="62" actId="255"/>
        <pc:sldMkLst>
          <pc:docMk/>
          <pc:sldMk cId="2063487798" sldId="418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2063487798" sldId="418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9:17.322" v="62" actId="255"/>
          <ac:spMkLst>
            <pc:docMk/>
            <pc:sldMk cId="2063487798" sldId="418"/>
            <ac:spMk id="7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7:47.144" v="36" actId="255"/>
        <pc:sldMkLst>
          <pc:docMk/>
          <pc:sldMk cId="4049393646" sldId="440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4049393646" sldId="440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7:47.144" v="36" actId="255"/>
          <ac:spMkLst>
            <pc:docMk/>
            <pc:sldMk cId="4049393646" sldId="440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9:28.659" v="64" actId="207"/>
        <pc:sldMkLst>
          <pc:docMk/>
          <pc:sldMk cId="2697377979" sldId="442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2697377979" sldId="442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9:28.659" v="64" actId="207"/>
          <ac:spMkLst>
            <pc:docMk/>
            <pc:sldMk cId="2697377979" sldId="442"/>
            <ac:spMk id="3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09:35.334" v="65" actId="255"/>
        <pc:sldMkLst>
          <pc:docMk/>
          <pc:sldMk cId="2561520691" sldId="443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2561520691" sldId="443"/>
            <ac:spMk id="2" creationId="{00000000-0000-0000-0000-000000000000}"/>
          </ac:spMkLst>
        </pc:spChg>
        <pc:spChg chg="mod">
          <ac:chgData name="Beaulieu, France" userId="775102f9-63db-4f93-bf4c-ffd10f7f1482" providerId="ADAL" clId="{F5432433-6154-4CC1-A6C9-FD03F08C8CBA}" dt="2024-05-09T15:09:35.334" v="65" actId="255"/>
          <ac:spMkLst>
            <pc:docMk/>
            <pc:sldMk cId="2561520691" sldId="443"/>
            <ac:spMk id="3" creationId="{00000000-0000-0000-0000-000000000000}"/>
          </ac:spMkLst>
        </pc:spChg>
      </pc:sldChg>
      <pc:sldChg chg="modSp del">
        <pc:chgData name="Beaulieu, France" userId="775102f9-63db-4f93-bf4c-ffd10f7f1482" providerId="ADAL" clId="{F5432433-6154-4CC1-A6C9-FD03F08C8CBA}" dt="2024-05-09T14:59:50.444" v="11" actId="47"/>
        <pc:sldMkLst>
          <pc:docMk/>
          <pc:sldMk cId="1521684412" sldId="477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1521684412" sldId="477"/>
            <ac:spMk id="2" creationId="{00000000-0000-0000-0000-000000000000}"/>
          </ac:spMkLst>
        </pc:spChg>
      </pc:sldChg>
      <pc:sldChg chg="modSp">
        <pc:chgData name="Beaulieu, France" userId="775102f9-63db-4f93-bf4c-ffd10f7f1482" providerId="ADAL" clId="{F5432433-6154-4CC1-A6C9-FD03F08C8CBA}" dt="2024-05-09T14:59:37.299" v="0"/>
        <pc:sldMkLst>
          <pc:docMk/>
          <pc:sldMk cId="1274170704" sldId="478"/>
        </pc:sldMkLst>
        <pc:spChg chg="mod">
          <ac:chgData name="Beaulieu, France" userId="775102f9-63db-4f93-bf4c-ffd10f7f1482" providerId="ADAL" clId="{F5432433-6154-4CC1-A6C9-FD03F08C8CBA}" dt="2024-05-09T14:59:37.299" v="0"/>
          <ac:spMkLst>
            <pc:docMk/>
            <pc:sldMk cId="1274170704" sldId="478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F5432433-6154-4CC1-A6C9-FD03F08C8CBA}" dt="2024-05-09T15:11:23.995" v="344" actId="20577"/>
        <pc:sldMkLst>
          <pc:docMk/>
          <pc:sldMk cId="2973576450" sldId="480"/>
        </pc:sldMkLst>
        <pc:spChg chg="mod">
          <ac:chgData name="Beaulieu, France" userId="775102f9-63db-4f93-bf4c-ffd10f7f1482" providerId="ADAL" clId="{F5432433-6154-4CC1-A6C9-FD03F08C8CBA}" dt="2024-05-09T15:11:23.995" v="344" actId="20577"/>
          <ac:spMkLst>
            <pc:docMk/>
            <pc:sldMk cId="2973576450" sldId="480"/>
            <ac:spMk id="2" creationId="{00000000-0000-0000-0000-000000000000}"/>
          </ac:spMkLst>
        </pc:spChg>
        <pc:picChg chg="mod">
          <ac:chgData name="Beaulieu, France" userId="775102f9-63db-4f93-bf4c-ffd10f7f1482" providerId="ADAL" clId="{F5432433-6154-4CC1-A6C9-FD03F08C8CBA}" dt="2024-05-09T15:10:36.360" v="199" actId="14100"/>
          <ac:picMkLst>
            <pc:docMk/>
            <pc:sldMk cId="2973576450" sldId="480"/>
            <ac:picMk id="307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818" cy="344487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76750" y="0"/>
            <a:ext cx="4342818" cy="344487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6A3E37DB-7C6A-4A63-838E-3EE9B4A124BD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5938"/>
            <a:ext cx="3446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02189" y="3272631"/>
            <a:ext cx="8017510" cy="310038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44067"/>
            <a:ext cx="4342818" cy="344487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76750" y="6544067"/>
            <a:ext cx="4342818" cy="344487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B4A95D35-6DD0-4B34-B3EA-4925B624FB8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0797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475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0527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605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9907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5944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1989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26695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4716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050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976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4350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663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296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913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4745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9709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BCCFE-71DA-4C3F-B5C2-25EBA87D87A0}" type="datetimeFigureOut">
              <a:rPr lang="fr-CA" smtClean="0"/>
              <a:t>2024-05-09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6CA4E2-24E7-4344-8DAF-DB22BC305A0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2912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-sante.fr/cirrhose-hepatique/video/68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P7rI7mqfc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Zcl0wtKFY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1" r="3206" b="-1"/>
          <a:stretch/>
        </p:blipFill>
        <p:spPr bwMode="auto">
          <a:xfrm>
            <a:off x="20" y="-1"/>
            <a:ext cx="404620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35422" y="1678665"/>
            <a:ext cx="2915879" cy="2372168"/>
          </a:xfrm>
        </p:spPr>
        <p:txBody>
          <a:bodyPr>
            <a:normAutofit/>
          </a:bodyPr>
          <a:lstStyle/>
          <a:p>
            <a:r>
              <a:rPr lang="fr-CA"/>
              <a:t>SYSTÈME DIGESTIF</a:t>
            </a:r>
          </a:p>
        </p:txBody>
      </p:sp>
    </p:spTree>
    <p:extLst>
      <p:ext uri="{BB962C8B-B14F-4D97-AF65-F5344CB8AC3E}">
        <p14:creationId xmlns:p14="http://schemas.microsoft.com/office/powerpoint/2010/main" val="133771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HÉPATITE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2699792" y="1772816"/>
            <a:ext cx="4040188" cy="639762"/>
          </a:xfrm>
        </p:spPr>
        <p:txBody>
          <a:bodyPr/>
          <a:lstStyle/>
          <a:p>
            <a:pPr algn="ctr"/>
            <a:r>
              <a:rPr lang="fr-CA" dirty="0"/>
              <a:t>MANIFESTATIONS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fr-CA" u="sng" dirty="0"/>
          </a:p>
          <a:p>
            <a:r>
              <a:rPr lang="fr-CA" sz="2000" u="sng" dirty="0"/>
              <a:t>Phase </a:t>
            </a:r>
            <a:r>
              <a:rPr lang="fr-CA" sz="2000" u="sng" dirty="0" err="1"/>
              <a:t>préictérique</a:t>
            </a:r>
            <a:endParaRPr lang="fr-CA" sz="2000" u="sng" dirty="0"/>
          </a:p>
          <a:p>
            <a:endParaRPr lang="fr-CA" sz="2000" u="sng" dirty="0"/>
          </a:p>
          <a:p>
            <a:pPr lvl="1"/>
            <a:r>
              <a:rPr lang="fr-CA" sz="2000" dirty="0"/>
              <a:t>Symptômes de type grippal</a:t>
            </a:r>
          </a:p>
          <a:p>
            <a:pPr lvl="1"/>
            <a:r>
              <a:rPr lang="fr-CA" sz="2000" dirty="0"/>
              <a:t>Anorexie</a:t>
            </a:r>
          </a:p>
          <a:p>
            <a:pPr lvl="1"/>
            <a:r>
              <a:rPr lang="fr-CA" sz="2000" dirty="0"/>
              <a:t>Digestion pénible</a:t>
            </a:r>
          </a:p>
          <a:p>
            <a:pPr lvl="1"/>
            <a:r>
              <a:rPr lang="fr-CA" sz="2000" dirty="0"/>
              <a:t>Nausées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endParaRPr lang="fr-CA" u="sng" dirty="0"/>
          </a:p>
          <a:p>
            <a:r>
              <a:rPr lang="fr-CA" sz="2000" u="sng" dirty="0"/>
              <a:t>Phase ictérique</a:t>
            </a:r>
          </a:p>
          <a:p>
            <a:endParaRPr lang="fr-CA" sz="2000" u="sng" dirty="0"/>
          </a:p>
          <a:p>
            <a:pPr lvl="1"/>
            <a:r>
              <a:rPr lang="fr-CA" sz="2000" dirty="0"/>
              <a:t>Dlr </a:t>
            </a:r>
            <a:r>
              <a:rPr lang="fr-CA" sz="2000" dirty="0" err="1"/>
              <a:t>abdo</a:t>
            </a:r>
            <a:endParaRPr lang="fr-CA" sz="2000" dirty="0"/>
          </a:p>
          <a:p>
            <a:pPr lvl="1"/>
            <a:r>
              <a:rPr lang="fr-CA" sz="2000" dirty="0"/>
              <a:t>ICTÈRE (foie élimine plus_</a:t>
            </a:r>
          </a:p>
          <a:p>
            <a:pPr lvl="1"/>
            <a:r>
              <a:rPr lang="fr-CA" sz="2000" dirty="0"/>
              <a:t>Urine foncée (surplus </a:t>
            </a:r>
            <a:r>
              <a:rPr lang="fr-CA" sz="2000" dirty="0" err="1"/>
              <a:t>bili</a:t>
            </a:r>
            <a:r>
              <a:rPr lang="fr-CA" sz="2000" dirty="0"/>
              <a:t>.)</a:t>
            </a:r>
          </a:p>
          <a:p>
            <a:pPr lvl="1"/>
            <a:r>
              <a:rPr lang="fr-CA" sz="2000" dirty="0"/>
              <a:t>Prurit (</a:t>
            </a:r>
            <a:r>
              <a:rPr lang="fr-CA" sz="2000" dirty="0" err="1"/>
              <a:t>acc</a:t>
            </a:r>
            <a:r>
              <a:rPr lang="fr-CA" sz="2000" dirty="0"/>
              <a:t> sels biliaires </a:t>
            </a:r>
            <a:r>
              <a:rPr lang="fr-CA" sz="2000" dirty="0" err="1"/>
              <a:t>ds</a:t>
            </a:r>
            <a:r>
              <a:rPr lang="fr-CA" sz="2000" dirty="0"/>
              <a:t> circulation)</a:t>
            </a:r>
          </a:p>
        </p:txBody>
      </p:sp>
    </p:spTree>
    <p:extLst>
      <p:ext uri="{BB962C8B-B14F-4D97-AF65-F5344CB8AC3E}">
        <p14:creationId xmlns:p14="http://schemas.microsoft.com/office/powerpoint/2010/main" val="335818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HÉPATITE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27784" y="1772816"/>
            <a:ext cx="4040188" cy="639762"/>
          </a:xfrm>
        </p:spPr>
        <p:txBody>
          <a:bodyPr/>
          <a:lstStyle/>
          <a:p>
            <a:pPr algn="ctr"/>
            <a:r>
              <a:rPr lang="fr-CA" dirty="0"/>
              <a:t>SOINS ET TAITEMENTS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fr-CA" dirty="0"/>
          </a:p>
          <a:p>
            <a:r>
              <a:rPr lang="fr-CA" dirty="0"/>
              <a:t>Repos dans la phase aiguë</a:t>
            </a:r>
          </a:p>
          <a:p>
            <a:r>
              <a:rPr lang="fr-CA" dirty="0"/>
              <a:t>Soins de peau</a:t>
            </a:r>
          </a:p>
          <a:p>
            <a:r>
              <a:rPr lang="fr-CA" dirty="0"/>
              <a:t>Hydratation</a:t>
            </a:r>
          </a:p>
          <a:p>
            <a:r>
              <a:rPr lang="fr-CA" dirty="0"/>
              <a:t>Évité les protéines</a:t>
            </a:r>
          </a:p>
          <a:p>
            <a:r>
              <a:rPr lang="fr-CA" dirty="0"/>
              <a:t>I/E</a:t>
            </a:r>
          </a:p>
          <a:p>
            <a:r>
              <a:rPr lang="fr-CA" dirty="0"/>
              <a:t>Noter coloration des selles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fr-CA" dirty="0"/>
          </a:p>
          <a:p>
            <a:r>
              <a:rPr lang="fr-CA" dirty="0"/>
              <a:t>Précautions additionnelles</a:t>
            </a:r>
          </a:p>
          <a:p>
            <a:r>
              <a:rPr lang="fr-CA" dirty="0" err="1"/>
              <a:t>Adm</a:t>
            </a:r>
            <a:r>
              <a:rPr lang="fr-CA" dirty="0"/>
              <a:t>  </a:t>
            </a:r>
            <a:r>
              <a:rPr lang="fr-CA" dirty="0" err="1"/>
              <a:t>Rx</a:t>
            </a:r>
            <a:r>
              <a:rPr lang="fr-CA" dirty="0"/>
              <a:t> prescrit</a:t>
            </a:r>
          </a:p>
          <a:p>
            <a:pPr lvl="1"/>
            <a:r>
              <a:rPr lang="fr-CA" dirty="0"/>
              <a:t>Antiacides p.189</a:t>
            </a:r>
          </a:p>
          <a:p>
            <a:pPr lvl="1"/>
            <a:r>
              <a:rPr lang="fr-CA" dirty="0"/>
              <a:t>Antiémétiques p. 190</a:t>
            </a:r>
          </a:p>
        </p:txBody>
      </p:sp>
    </p:spTree>
    <p:extLst>
      <p:ext uri="{BB962C8B-B14F-4D97-AF65-F5344CB8AC3E}">
        <p14:creationId xmlns:p14="http://schemas.microsoft.com/office/powerpoint/2010/main" val="3109489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CIRRHOSE 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/>
          </a:p>
          <a:p>
            <a:r>
              <a:rPr lang="fr-CA" sz="2400" dirty="0"/>
              <a:t>Une dégénérescence des cellules hépatiques qui engendre la formation de tissus cicatriciels.</a:t>
            </a:r>
          </a:p>
          <a:p>
            <a:endParaRPr lang="fr-CA" sz="2400" dirty="0"/>
          </a:p>
          <a:p>
            <a:pPr marL="68580" indent="0" algn="ctr">
              <a:buNone/>
            </a:pPr>
            <a:r>
              <a:rPr lang="fr-CA" sz="2400" dirty="0">
                <a:hlinkClick r:id="rId2"/>
              </a:rPr>
              <a:t>http://www.e-sante.fr/cirrhose-hepatique/video/680</a:t>
            </a:r>
            <a:r>
              <a:rPr lang="fr-CA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0332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CIRRHOSE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2400" dirty="0"/>
              <a:t>Causes :</a:t>
            </a:r>
          </a:p>
          <a:p>
            <a:endParaRPr lang="fr-CA" sz="2400" dirty="0"/>
          </a:p>
          <a:p>
            <a:pPr marL="68580" indent="0" algn="ctr">
              <a:buNone/>
            </a:pPr>
            <a:r>
              <a:rPr lang="fr-CA" sz="2400" dirty="0"/>
              <a:t>Alcoolisme chronique </a:t>
            </a:r>
          </a:p>
          <a:p>
            <a:pPr marL="68580" indent="0" algn="ctr">
              <a:buNone/>
            </a:pPr>
            <a:endParaRPr lang="fr-CA" sz="2400" dirty="0"/>
          </a:p>
          <a:p>
            <a:pPr marL="68580" indent="0" algn="ctr">
              <a:buNone/>
            </a:pPr>
            <a:r>
              <a:rPr lang="fr-CA" sz="2400" dirty="0"/>
              <a:t>Déficiences nutritionnelles </a:t>
            </a:r>
          </a:p>
          <a:p>
            <a:pPr marL="68580" indent="0" algn="ctr">
              <a:buNone/>
            </a:pPr>
            <a:r>
              <a:rPr lang="fr-CA" sz="2400" dirty="0"/>
              <a:t>(Associées à la prise d’alcool)</a:t>
            </a:r>
          </a:p>
        </p:txBody>
      </p:sp>
    </p:spTree>
    <p:extLst>
      <p:ext uri="{BB962C8B-B14F-4D97-AF65-F5344CB8AC3E}">
        <p14:creationId xmlns:p14="http://schemas.microsoft.com/office/powerpoint/2010/main" val="4049393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CIRRHOSE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107504" y="1412776"/>
            <a:ext cx="4040188" cy="936104"/>
          </a:xfrm>
        </p:spPr>
        <p:txBody>
          <a:bodyPr>
            <a:normAutofit fontScale="77500" lnSpcReduction="20000"/>
          </a:bodyPr>
          <a:lstStyle/>
          <a:p>
            <a:r>
              <a:rPr lang="fr-CA" sz="4700" dirty="0"/>
              <a:t>MANIFESTATIONS</a:t>
            </a:r>
          </a:p>
          <a:p>
            <a:r>
              <a:rPr lang="fr-CA" dirty="0"/>
              <a:t>début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0" y="1772816"/>
            <a:ext cx="4497388" cy="4645573"/>
          </a:xfrm>
        </p:spPr>
        <p:txBody>
          <a:bodyPr>
            <a:normAutofit/>
          </a:bodyPr>
          <a:lstStyle/>
          <a:p>
            <a:endParaRPr lang="fr-CA" dirty="0"/>
          </a:p>
          <a:p>
            <a:endParaRPr lang="fr-CA" dirty="0"/>
          </a:p>
          <a:p>
            <a:r>
              <a:rPr lang="fr-CA" dirty="0"/>
              <a:t>Hépatomégalie</a:t>
            </a:r>
          </a:p>
          <a:p>
            <a:r>
              <a:rPr lang="fr-CA" dirty="0"/>
              <a:t>Dlr abdominale</a:t>
            </a:r>
          </a:p>
          <a:p>
            <a:r>
              <a:rPr lang="fr-CA" dirty="0"/>
              <a:t>Fièvre intermittente</a:t>
            </a:r>
          </a:p>
          <a:p>
            <a:r>
              <a:rPr lang="fr-CA" dirty="0"/>
              <a:t>Ictère</a:t>
            </a:r>
          </a:p>
          <a:p>
            <a:r>
              <a:rPr lang="fr-CA" dirty="0"/>
              <a:t>Prurit</a:t>
            </a:r>
          </a:p>
          <a:p>
            <a:r>
              <a:rPr lang="fr-CA" dirty="0"/>
              <a:t>Hypertension portale p.95</a:t>
            </a:r>
          </a:p>
          <a:p>
            <a:endParaRPr lang="fr-CA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4427984" y="1412776"/>
            <a:ext cx="4536504" cy="86409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fr-CA" sz="4200" dirty="0"/>
              <a:t>MANIFESTATIONS</a:t>
            </a:r>
          </a:p>
          <a:p>
            <a:r>
              <a:rPr lang="fr-CA" dirty="0"/>
              <a:t>Cirrhose avancée et hypertension portal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3923928" y="1628800"/>
            <a:ext cx="5220071" cy="5229200"/>
          </a:xfrm>
        </p:spPr>
        <p:txBody>
          <a:bodyPr>
            <a:normAutofit/>
          </a:bodyPr>
          <a:lstStyle/>
          <a:p>
            <a:endParaRPr lang="fr-CA" dirty="0"/>
          </a:p>
          <a:p>
            <a:endParaRPr lang="fr-CA" dirty="0"/>
          </a:p>
          <a:p>
            <a:r>
              <a:rPr lang="fr-CA" dirty="0"/>
              <a:t>Atrophie du foie</a:t>
            </a:r>
          </a:p>
          <a:p>
            <a:r>
              <a:rPr lang="fr-CA" dirty="0"/>
              <a:t>**Angiomes stellaires ou tête de méduse à l’abdomen</a:t>
            </a:r>
          </a:p>
          <a:p>
            <a:r>
              <a:rPr lang="fr-CA" dirty="0"/>
              <a:t>**Varices œsophagiennes</a:t>
            </a:r>
          </a:p>
          <a:p>
            <a:r>
              <a:rPr lang="fr-CA" dirty="0"/>
              <a:t>Hémorroïdes</a:t>
            </a:r>
          </a:p>
          <a:p>
            <a:r>
              <a:rPr lang="fr-CA" dirty="0"/>
              <a:t>ASCITE</a:t>
            </a:r>
          </a:p>
          <a:p>
            <a:r>
              <a:rPr lang="fr-CA" dirty="0"/>
              <a:t>Splénomégalie (rate)</a:t>
            </a:r>
          </a:p>
          <a:p>
            <a:r>
              <a:rPr lang="fr-CA" dirty="0"/>
              <a:t>Troubles dyspeptiques</a:t>
            </a:r>
          </a:p>
          <a:p>
            <a:r>
              <a:rPr lang="fr-CA" dirty="0"/>
              <a:t>*Détérioration de l’état mental (ammoniaque)</a:t>
            </a:r>
          </a:p>
        </p:txBody>
      </p:sp>
      <p:sp>
        <p:nvSpPr>
          <p:cNvPr id="2" name="Flèche courbée vers le bas 1"/>
          <p:cNvSpPr/>
          <p:nvPr/>
        </p:nvSpPr>
        <p:spPr>
          <a:xfrm rot="18731055">
            <a:off x="2804305" y="3558872"/>
            <a:ext cx="1452250" cy="731520"/>
          </a:xfrm>
          <a:prstGeom prst="curved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64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309832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CIRRHOSE</a:t>
            </a:r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518848"/>
          </a:xfrm>
        </p:spPr>
        <p:txBody>
          <a:bodyPr>
            <a:normAutofit/>
          </a:bodyPr>
          <a:lstStyle/>
          <a:p>
            <a:r>
              <a:rPr lang="fr-CA" sz="2400" dirty="0" err="1"/>
              <a:t>Aug</a:t>
            </a:r>
            <a:r>
              <a:rPr lang="fr-CA" sz="2400" dirty="0"/>
              <a:t> protéines (guérissons tissus) </a:t>
            </a:r>
            <a:r>
              <a:rPr lang="fr-CA" sz="2400" b="1" u="sng" dirty="0">
                <a:solidFill>
                  <a:srgbClr val="FF0000"/>
                </a:solidFill>
              </a:rPr>
              <a:t>sauf</a:t>
            </a:r>
            <a:r>
              <a:rPr lang="fr-CA" sz="2400" dirty="0">
                <a:solidFill>
                  <a:srgbClr val="FF0000"/>
                </a:solidFill>
              </a:rPr>
              <a:t> </a:t>
            </a:r>
            <a:r>
              <a:rPr lang="fr-CA" sz="2400" dirty="0"/>
              <a:t>si risque de coma hépatique R/E encéphalopathie</a:t>
            </a:r>
          </a:p>
          <a:p>
            <a:r>
              <a:rPr lang="fr-CA" sz="2400" dirty="0"/>
              <a:t>Diète hyposodée (</a:t>
            </a:r>
            <a:r>
              <a:rPr lang="fr-CA" sz="2400" dirty="0" err="1"/>
              <a:t>dim</a:t>
            </a:r>
            <a:r>
              <a:rPr lang="fr-CA" sz="2400" dirty="0"/>
              <a:t> œdème) </a:t>
            </a:r>
          </a:p>
          <a:p>
            <a:r>
              <a:rPr lang="fr-CA" sz="2400" dirty="0"/>
              <a:t>Recommander de cesser la consommation d’alcool</a:t>
            </a:r>
          </a:p>
          <a:p>
            <a:r>
              <a:rPr lang="fr-CA" sz="2400" dirty="0"/>
              <a:t>**SV</a:t>
            </a:r>
          </a:p>
          <a:p>
            <a:r>
              <a:rPr lang="fr-CA" sz="2400" dirty="0"/>
              <a:t>Noter caractéristiques des selles</a:t>
            </a:r>
          </a:p>
          <a:p>
            <a:r>
              <a:rPr lang="fr-CA" sz="2400" dirty="0"/>
              <a:t>Vérifier orientation et poids du pt</a:t>
            </a:r>
          </a:p>
          <a:p>
            <a:r>
              <a:rPr lang="fr-CA" sz="2400" dirty="0" err="1"/>
              <a:t>Adm</a:t>
            </a:r>
            <a:r>
              <a:rPr lang="fr-CA" sz="2400" dirty="0"/>
              <a:t> la </a:t>
            </a:r>
            <a:r>
              <a:rPr lang="fr-CA" sz="2400" dirty="0" err="1"/>
              <a:t>Rx</a:t>
            </a:r>
            <a:r>
              <a:rPr lang="fr-CA" sz="2400" dirty="0"/>
              <a:t> prescrit</a:t>
            </a:r>
          </a:p>
          <a:p>
            <a:pPr lvl="1"/>
            <a:r>
              <a:rPr lang="fr-CA" sz="2400" dirty="0" err="1"/>
              <a:t>Suppl</a:t>
            </a:r>
            <a:r>
              <a:rPr lang="fr-CA" sz="2400" dirty="0"/>
              <a:t> vit ADEK</a:t>
            </a:r>
          </a:p>
          <a:p>
            <a:pPr lvl="1"/>
            <a:r>
              <a:rPr lang="fr-CA" sz="2400" dirty="0"/>
              <a:t>Diurétiques p.195</a:t>
            </a:r>
          </a:p>
          <a:p>
            <a:pPr marL="454914" lvl="1" indent="0">
              <a:buNone/>
            </a:pPr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00470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980728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CHOLÉCYSTITE ET CHOLÉLITHIASES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56792"/>
            <a:ext cx="8075240" cy="4798768"/>
          </a:xfrm>
        </p:spPr>
        <p:txBody>
          <a:bodyPr/>
          <a:lstStyle/>
          <a:p>
            <a:endParaRPr lang="fr-CA" dirty="0"/>
          </a:p>
          <a:p>
            <a:r>
              <a:rPr lang="fr-CA" sz="2800" dirty="0"/>
              <a:t>CHOLÉCYSTITE :                                   Inflammation de la vésicule biliaire</a:t>
            </a:r>
          </a:p>
          <a:p>
            <a:r>
              <a:rPr lang="fr-CA" sz="2800" dirty="0"/>
              <a:t>CHOLÉLITHIASES :                                     Formation de calculs dans la vésicule biliaire</a:t>
            </a:r>
          </a:p>
          <a:p>
            <a:endParaRPr lang="fr-CA" dirty="0"/>
          </a:p>
          <a:p>
            <a:pPr marL="6858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31024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0"/>
            <a:ext cx="8025704" cy="1426464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CHOLÉCYSTITE ET CHOLÉLITHIASES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0" y="1484784"/>
            <a:ext cx="4040188" cy="639762"/>
          </a:xfrm>
        </p:spPr>
        <p:txBody>
          <a:bodyPr/>
          <a:lstStyle/>
          <a:p>
            <a:pPr algn="ctr"/>
            <a:r>
              <a:rPr lang="fr-CA" dirty="0"/>
              <a:t>MANIFESTATIONS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0" y="1700808"/>
            <a:ext cx="4497388" cy="4717581"/>
          </a:xfrm>
        </p:spPr>
        <p:txBody>
          <a:bodyPr/>
          <a:lstStyle/>
          <a:p>
            <a:pPr algn="ctr"/>
            <a:endParaRPr lang="fr-CA" u="sng" dirty="0"/>
          </a:p>
          <a:p>
            <a:endParaRPr lang="fr-CA" u="sng" dirty="0"/>
          </a:p>
          <a:p>
            <a:pPr marL="68580" indent="0">
              <a:buNone/>
            </a:pPr>
            <a:r>
              <a:rPr lang="fr-CA" u="sng" dirty="0"/>
              <a:t>APRÈS UN REPAS RICHE EN GRAS</a:t>
            </a:r>
          </a:p>
          <a:p>
            <a:r>
              <a:rPr lang="fr-CA" sz="2800" dirty="0"/>
              <a:t>Malaise</a:t>
            </a:r>
          </a:p>
          <a:p>
            <a:r>
              <a:rPr lang="fr-CA" sz="2800" dirty="0"/>
              <a:t>Distension abdominale</a:t>
            </a:r>
          </a:p>
          <a:p>
            <a:r>
              <a:rPr lang="fr-CA" sz="2800" dirty="0"/>
              <a:t>**Dlr hypocondre droit</a:t>
            </a:r>
          </a:p>
          <a:p>
            <a:r>
              <a:rPr lang="fr-CA" sz="2800" dirty="0"/>
              <a:t>**Sensation plénitude</a:t>
            </a:r>
          </a:p>
          <a:p>
            <a:r>
              <a:rPr lang="fr-CA" sz="2800" dirty="0"/>
              <a:t>**N/V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>
          <a:xfrm>
            <a:off x="4716016" y="1340768"/>
            <a:ext cx="4041775" cy="639762"/>
          </a:xfrm>
        </p:spPr>
        <p:txBody>
          <a:bodyPr/>
          <a:lstStyle/>
          <a:p>
            <a:r>
              <a:rPr lang="fr-CA" dirty="0"/>
              <a:t>MANIFESTATIONS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427984" y="1628800"/>
            <a:ext cx="4536503" cy="5229200"/>
          </a:xfrm>
        </p:spPr>
        <p:txBody>
          <a:bodyPr/>
          <a:lstStyle/>
          <a:p>
            <a:endParaRPr lang="fr-CA" u="sng" dirty="0"/>
          </a:p>
          <a:p>
            <a:pPr marL="68580" indent="0">
              <a:buNone/>
            </a:pPr>
            <a:r>
              <a:rPr lang="fr-CA" sz="2400" u="sng" dirty="0"/>
              <a:t>EN CAS D’OBSTRUCTION</a:t>
            </a:r>
          </a:p>
          <a:p>
            <a:r>
              <a:rPr lang="fr-CA" sz="2400" dirty="0"/>
              <a:t>**Dlr aiguë hypocondre droit</a:t>
            </a:r>
          </a:p>
          <a:p>
            <a:r>
              <a:rPr lang="fr-CA" sz="2400" dirty="0"/>
              <a:t>N/V</a:t>
            </a:r>
          </a:p>
          <a:p>
            <a:endParaRPr lang="fr-CA" sz="2400" dirty="0"/>
          </a:p>
          <a:p>
            <a:pPr marL="68580" indent="0">
              <a:buNone/>
            </a:pPr>
            <a:r>
              <a:rPr lang="fr-CA" sz="2400" u="sng" dirty="0"/>
              <a:t>COLIQUES HÉPATIQUES</a:t>
            </a:r>
            <a:r>
              <a:rPr lang="fr-CA" sz="2400" dirty="0"/>
              <a:t> (CRISE DE FOIE)</a:t>
            </a:r>
          </a:p>
          <a:p>
            <a:r>
              <a:rPr lang="fr-CA" sz="2400" dirty="0"/>
              <a:t>**Hyperthermie</a:t>
            </a:r>
          </a:p>
          <a:p>
            <a:r>
              <a:rPr lang="fr-CA" sz="2400" dirty="0"/>
              <a:t>**Urines foncées et selles pâles</a:t>
            </a:r>
          </a:p>
          <a:p>
            <a:r>
              <a:rPr lang="fr-CA" sz="2400" dirty="0"/>
              <a:t>Ictère possible</a:t>
            </a:r>
          </a:p>
        </p:txBody>
      </p:sp>
    </p:spTree>
    <p:extLst>
      <p:ext uri="{BB962C8B-B14F-4D97-AF65-F5344CB8AC3E}">
        <p14:creationId xmlns:p14="http://schemas.microsoft.com/office/powerpoint/2010/main" val="105218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025704" cy="1309832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CHOLÉCYSTITE ET CHOLÉLITHIASES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2" y="1484784"/>
            <a:ext cx="4040188" cy="639762"/>
          </a:xfrm>
        </p:spPr>
        <p:txBody>
          <a:bodyPr/>
          <a:lstStyle/>
          <a:p>
            <a:pPr algn="ctr"/>
            <a:r>
              <a:rPr lang="fr-CA" dirty="0"/>
              <a:t>SOINS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0" y="1988840"/>
            <a:ext cx="4497388" cy="4429549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endParaRPr lang="fr-CA" dirty="0"/>
          </a:p>
          <a:p>
            <a:pPr marL="68580" indent="0">
              <a:buNone/>
            </a:pPr>
            <a:r>
              <a:rPr lang="fr-CA" sz="2000" dirty="0"/>
              <a:t>PENDANT LA CRISE</a:t>
            </a:r>
          </a:p>
          <a:p>
            <a:r>
              <a:rPr lang="fr-CA" sz="2000" dirty="0"/>
              <a:t>NPO</a:t>
            </a:r>
          </a:p>
          <a:p>
            <a:r>
              <a:rPr lang="fr-CA" sz="2000" dirty="0"/>
              <a:t>Perfusion IV</a:t>
            </a:r>
          </a:p>
          <a:p>
            <a:r>
              <a:rPr lang="fr-CA" sz="2000" dirty="0"/>
              <a:t>I/E</a:t>
            </a:r>
          </a:p>
          <a:p>
            <a:r>
              <a:rPr lang="fr-CA" sz="2000" dirty="0"/>
              <a:t>Surveiller coloration selles et urines</a:t>
            </a:r>
          </a:p>
          <a:p>
            <a:r>
              <a:rPr lang="fr-CA" sz="2000" dirty="0" err="1"/>
              <a:t>Adm</a:t>
            </a:r>
            <a:r>
              <a:rPr lang="fr-CA" sz="2000" dirty="0"/>
              <a:t> </a:t>
            </a:r>
            <a:r>
              <a:rPr lang="fr-CA" sz="2000" dirty="0" err="1"/>
              <a:t>rx</a:t>
            </a:r>
            <a:endParaRPr lang="fr-CA" sz="2000" dirty="0"/>
          </a:p>
          <a:p>
            <a:pPr lvl="1"/>
            <a:r>
              <a:rPr lang="fr-CA" sz="2000" dirty="0"/>
              <a:t>Analgésiques</a:t>
            </a:r>
          </a:p>
          <a:p>
            <a:pPr lvl="1"/>
            <a:r>
              <a:rPr lang="fr-CA" sz="2000" dirty="0"/>
              <a:t>Antiémétiques</a:t>
            </a:r>
          </a:p>
          <a:p>
            <a:pPr lvl="1"/>
            <a:r>
              <a:rPr lang="fr-CA" sz="2000" dirty="0"/>
              <a:t>antibiotiques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3"/>
          </p:nvPr>
        </p:nvSpPr>
        <p:spPr>
          <a:xfrm>
            <a:off x="4499992" y="1988840"/>
            <a:ext cx="4041775" cy="639762"/>
          </a:xfrm>
        </p:spPr>
        <p:txBody>
          <a:bodyPr/>
          <a:lstStyle/>
          <a:p>
            <a:r>
              <a:rPr lang="fr-CA" dirty="0"/>
              <a:t>SOINS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427984" y="1916832"/>
            <a:ext cx="4716015" cy="4824536"/>
          </a:xfrm>
        </p:spPr>
        <p:txBody>
          <a:bodyPr>
            <a:normAutofit lnSpcReduction="10000"/>
          </a:bodyPr>
          <a:lstStyle/>
          <a:p>
            <a:endParaRPr lang="fr-CA" dirty="0"/>
          </a:p>
          <a:p>
            <a:pPr marL="68580" indent="0">
              <a:buNone/>
            </a:pPr>
            <a:endParaRPr lang="fr-CA" dirty="0"/>
          </a:p>
          <a:p>
            <a:pPr marL="68580" indent="0">
              <a:buNone/>
            </a:pPr>
            <a:r>
              <a:rPr lang="fr-CA" sz="2000" dirty="0"/>
              <a:t>APRÈS LA CRISE</a:t>
            </a:r>
          </a:p>
          <a:p>
            <a:pPr marL="68580" indent="0">
              <a:buNone/>
            </a:pPr>
            <a:endParaRPr lang="fr-CA" sz="2000" dirty="0"/>
          </a:p>
          <a:p>
            <a:r>
              <a:rPr lang="fr-CA" sz="2000" dirty="0"/>
              <a:t>Diète hypolipidique</a:t>
            </a:r>
          </a:p>
          <a:p>
            <a:r>
              <a:rPr lang="fr-CA" sz="2000" dirty="0"/>
              <a:t>I/E</a:t>
            </a:r>
          </a:p>
          <a:p>
            <a:r>
              <a:rPr lang="fr-CA" sz="2000" dirty="0"/>
              <a:t>SV - T</a:t>
            </a:r>
          </a:p>
          <a:p>
            <a:r>
              <a:rPr lang="fr-CA" sz="2000" dirty="0" err="1"/>
              <a:t>Surv</a:t>
            </a:r>
            <a:r>
              <a:rPr lang="fr-CA" sz="2000" dirty="0"/>
              <a:t> PQRST</a:t>
            </a:r>
          </a:p>
        </p:txBody>
      </p:sp>
    </p:spTree>
    <p:extLst>
      <p:ext uri="{BB962C8B-B14F-4D97-AF65-F5344CB8AC3E}">
        <p14:creationId xmlns:p14="http://schemas.microsoft.com/office/powerpoint/2010/main" val="67235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CHOLÉCYSTITE ET CHOLÉLITHIASES 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A" dirty="0"/>
          </a:p>
          <a:p>
            <a:r>
              <a:rPr lang="fr-CA" sz="3200" dirty="0"/>
              <a:t>COMPLICATIONS</a:t>
            </a:r>
          </a:p>
          <a:p>
            <a:endParaRPr lang="fr-CA" sz="3200" dirty="0"/>
          </a:p>
          <a:p>
            <a:pPr lvl="1" algn="ctr"/>
            <a:r>
              <a:rPr lang="fr-CA" sz="3200" dirty="0"/>
              <a:t>Pancréatite</a:t>
            </a:r>
          </a:p>
          <a:p>
            <a:pPr lvl="1" algn="ctr"/>
            <a:endParaRPr lang="fr-CA" sz="3200" b="1" i="1" u="sng" dirty="0"/>
          </a:p>
          <a:p>
            <a:pPr marL="454914" lvl="1" indent="0" algn="ctr">
              <a:buNone/>
            </a:pPr>
            <a:endParaRPr lang="fr-CA" b="1" i="1" u="sng" dirty="0"/>
          </a:p>
        </p:txBody>
      </p:sp>
    </p:spTree>
    <p:extLst>
      <p:ext uri="{BB962C8B-B14F-4D97-AF65-F5344CB8AC3E}">
        <p14:creationId xmlns:p14="http://schemas.microsoft.com/office/powerpoint/2010/main" val="206348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/>
              <a:t>COURS #7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4824"/>
            <a:ext cx="3456384" cy="4674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4170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CHOLÉCYSTITE ET CHOLÉLITHIASES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83560"/>
            <a:ext cx="8748464" cy="5074440"/>
          </a:xfrm>
        </p:spPr>
        <p:txBody>
          <a:bodyPr>
            <a:normAutofit/>
          </a:bodyPr>
          <a:lstStyle/>
          <a:p>
            <a:pPr algn="ctr"/>
            <a:r>
              <a:rPr lang="fr-CA" sz="2800" dirty="0"/>
              <a:t>Si les selles deviennent  </a:t>
            </a:r>
          </a:p>
          <a:p>
            <a:pPr marL="68580" indent="0" algn="ctr">
              <a:buNone/>
            </a:pPr>
            <a:r>
              <a:rPr lang="fr-CA" sz="2800" dirty="0"/>
              <a:t>blanche mastic = </a:t>
            </a:r>
            <a:r>
              <a:rPr lang="fr-CA" sz="2800" dirty="0">
                <a:solidFill>
                  <a:srgbClr val="FF0000"/>
                </a:solidFill>
              </a:rPr>
              <a:t>urgence</a:t>
            </a:r>
            <a:r>
              <a:rPr lang="fr-CA" sz="2800" dirty="0"/>
              <a:t> </a:t>
            </a:r>
            <a:r>
              <a:rPr lang="fr-CA" sz="2800" dirty="0">
                <a:latin typeface="Calibri"/>
              </a:rPr>
              <a:t>→ canal cholédoque 100% obstrué</a:t>
            </a:r>
          </a:p>
          <a:p>
            <a:endParaRPr lang="fr-CA" sz="2800" dirty="0">
              <a:latin typeface="Calibri"/>
            </a:endParaRPr>
          </a:p>
          <a:p>
            <a:pPr marL="68580" indent="0" algn="ctr">
              <a:buNone/>
            </a:pPr>
            <a:r>
              <a:rPr lang="fr-CA" sz="2800" dirty="0">
                <a:latin typeface="Calibri"/>
              </a:rPr>
              <a:t>LITHOTRIPSIE EXTRACORPORELLE </a:t>
            </a:r>
          </a:p>
          <a:p>
            <a:pPr marL="68580" indent="0" algn="ctr">
              <a:buNone/>
            </a:pPr>
            <a:r>
              <a:rPr lang="fr-CA" sz="2800" dirty="0">
                <a:latin typeface="Calibri"/>
              </a:rPr>
              <a:t>Pulvériser les calculs avec une onde de choc pour faciliter l’élimination</a:t>
            </a:r>
          </a:p>
          <a:p>
            <a:pPr marL="68580" indent="0" algn="ctr">
              <a:buNone/>
            </a:pPr>
            <a:endParaRPr lang="fr-CA" sz="2800" dirty="0">
              <a:latin typeface="Calibri"/>
            </a:endParaRPr>
          </a:p>
          <a:p>
            <a:pPr marL="68580" indent="0" algn="ctr">
              <a:buNone/>
            </a:pPr>
            <a:r>
              <a:rPr lang="fr-CA" sz="2800" dirty="0">
                <a:latin typeface="Calibri"/>
              </a:rPr>
              <a:t>Chirurgie … 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697377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/>
              <a:t>CHOLÉCYSTECTOMIE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fr-CA" sz="2800" dirty="0"/>
              <a:t>Ablation de la vésicule biliaire</a:t>
            </a:r>
          </a:p>
          <a:p>
            <a:pPr marL="68580" indent="0">
              <a:buNone/>
            </a:pPr>
            <a:endParaRPr lang="fr-CA" sz="2800" dirty="0"/>
          </a:p>
          <a:p>
            <a:pPr marL="68580" indent="0">
              <a:buNone/>
            </a:pPr>
            <a:r>
              <a:rPr lang="fr-CA" sz="2800" dirty="0">
                <a:hlinkClick r:id="rId2"/>
              </a:rPr>
              <a:t>https://www.youtube.com/watch?v=8GP7rI7mqfc</a:t>
            </a:r>
            <a:r>
              <a:rPr lang="fr-CA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520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ACTIVITÉ</a:t>
            </a:r>
            <a:br>
              <a:rPr lang="fr-CA" dirty="0"/>
            </a:br>
            <a:r>
              <a:rPr lang="fr-CA" dirty="0"/>
              <a:t>Compléter l’activité organes annexes sur le foie, pancréas et vésicule p. 6 et 7 de votre guide d’apprentissage. </a:t>
            </a:r>
            <a:br>
              <a:rPr lang="fr-CA" dirty="0"/>
            </a:br>
            <a:r>
              <a:rPr lang="fr-CA" dirty="0"/>
              <a:t>Compléter section pathologies p.21 et 22 de votre guide d’apprentissage.</a:t>
            </a:r>
            <a:br>
              <a:rPr lang="fr-CA" dirty="0"/>
            </a:br>
            <a:r>
              <a:rPr lang="fr-CA" dirty="0"/>
              <a:t>Compléter l’exercice #8 p. 55 à 60 de votre guide d’apprentissage.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42814"/>
            <a:ext cx="2900326" cy="331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576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91264" cy="836712"/>
          </a:xfrm>
        </p:spPr>
        <p:txBody>
          <a:bodyPr/>
          <a:lstStyle/>
          <a:p>
            <a:pPr algn="ctr"/>
            <a:r>
              <a:rPr lang="fr-CA" b="1" dirty="0"/>
              <a:t>LES ORGANES ANNEXES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3744" y="620688"/>
            <a:ext cx="8820472" cy="6237312"/>
          </a:xfrm>
        </p:spPr>
        <p:txBody>
          <a:bodyPr>
            <a:normAutofit/>
          </a:bodyPr>
          <a:lstStyle/>
          <a:p>
            <a:endParaRPr lang="fr-CA" dirty="0"/>
          </a:p>
          <a:p>
            <a:pPr marL="68580" indent="0" algn="ctr">
              <a:buNone/>
            </a:pPr>
            <a:r>
              <a:rPr lang="fr-CA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p.25</a:t>
            </a:r>
          </a:p>
          <a:p>
            <a:pPr marL="68580" indent="0" algn="ctr">
              <a:buNone/>
            </a:pPr>
            <a:endParaRPr lang="fr-CA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algn="ctr">
              <a:buNone/>
            </a:pPr>
            <a:r>
              <a:rPr lang="fr-CA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PANCRÉAS</a:t>
            </a:r>
          </a:p>
          <a:p>
            <a:pPr marL="68580" indent="0" algn="ctr">
              <a:buNone/>
            </a:pPr>
            <a:r>
              <a:rPr lang="fr-CA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FOIE</a:t>
            </a:r>
          </a:p>
          <a:p>
            <a:pPr marL="68580" indent="0" algn="ctr">
              <a:buNone/>
            </a:pPr>
            <a:r>
              <a:rPr lang="fr-CA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VÉSICULE BILIAIRE</a:t>
            </a:r>
          </a:p>
          <a:p>
            <a:pPr marL="68580" indent="0">
              <a:buNone/>
            </a:pPr>
            <a:endParaRPr lang="fr-CA" dirty="0"/>
          </a:p>
          <a:p>
            <a:r>
              <a:rPr lang="fr-CA" sz="2400" dirty="0"/>
              <a:t>Ils ne sont dans le trajet des aliments, mais ils déversent leurs sécrétions dans le tube digestif au niveau du DUODÉNUM.</a:t>
            </a:r>
          </a:p>
        </p:txBody>
      </p:sp>
    </p:spTree>
    <p:extLst>
      <p:ext uri="{BB962C8B-B14F-4D97-AF65-F5344CB8AC3E}">
        <p14:creationId xmlns:p14="http://schemas.microsoft.com/office/powerpoint/2010/main" val="299315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347864" y="404664"/>
            <a:ext cx="2448272" cy="548680"/>
          </a:xfrm>
        </p:spPr>
        <p:txBody>
          <a:bodyPr>
            <a:normAutofit fontScale="90000"/>
          </a:bodyPr>
          <a:lstStyle/>
          <a:p>
            <a:pPr marL="411480" lvl="0" indent="-342900">
              <a:spcBef>
                <a:spcPts val="700"/>
              </a:spcBef>
            </a:pPr>
            <a:r>
              <a:rPr lang="fr-CA" sz="3000" b="1" spc="0" dirty="0">
                <a:solidFill>
                  <a:srgbClr val="FF0000"/>
                </a:solidFill>
                <a:latin typeface="Corbel"/>
                <a:ea typeface="+mn-ea"/>
                <a:cs typeface="+mn-cs"/>
              </a:rPr>
              <a:t>PANCRÉAS</a:t>
            </a:r>
            <a:br>
              <a:rPr lang="fr-CA" sz="3000" b="1" spc="0" dirty="0">
                <a:solidFill>
                  <a:srgbClr val="FFFF00"/>
                </a:solidFill>
                <a:latin typeface="Corbel"/>
                <a:ea typeface="+mn-ea"/>
                <a:cs typeface="+mn-cs"/>
              </a:rPr>
            </a:br>
            <a:endParaRPr lang="fr-CA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/>
          <a:lstStyle/>
          <a:p>
            <a:endParaRPr lang="fr-CA" dirty="0"/>
          </a:p>
          <a:p>
            <a:endParaRPr lang="fr-CA" dirty="0"/>
          </a:p>
          <a:p>
            <a:r>
              <a:rPr lang="fr-CA" sz="2800" dirty="0"/>
              <a:t>Situé derrière l’estomac</a:t>
            </a:r>
          </a:p>
          <a:p>
            <a:endParaRPr lang="fr-CA" sz="2800" dirty="0"/>
          </a:p>
          <a:p>
            <a:r>
              <a:rPr lang="fr-CA" sz="2800" dirty="0"/>
              <a:t>Joue un rôle important dans l’équilibre glycémique (compétence 13)</a:t>
            </a:r>
          </a:p>
          <a:p>
            <a:endParaRPr lang="fr-CA" sz="2800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1187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648072"/>
          </a:xfrm>
        </p:spPr>
        <p:txBody>
          <a:bodyPr/>
          <a:lstStyle/>
          <a:p>
            <a:r>
              <a:rPr lang="fr-CA" b="1" dirty="0"/>
              <a:t>FOIE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676456" cy="6093296"/>
          </a:xfrm>
        </p:spPr>
        <p:txBody>
          <a:bodyPr/>
          <a:lstStyle/>
          <a:p>
            <a:r>
              <a:rPr lang="fr-CA" sz="2800" dirty="0"/>
              <a:t>Sécrète la bile</a:t>
            </a:r>
          </a:p>
          <a:p>
            <a:r>
              <a:rPr lang="fr-CA" sz="2800" dirty="0"/>
              <a:t>Excrète la bilirubine</a:t>
            </a:r>
          </a:p>
          <a:p>
            <a:pPr marL="68580" indent="0">
              <a:buNone/>
            </a:pPr>
            <a:r>
              <a:rPr lang="fr-CA" sz="2800" dirty="0"/>
              <a:t>     (destruction de vieux globule rouge.  Elle est </a:t>
            </a:r>
          </a:p>
          <a:p>
            <a:pPr marL="68580" indent="0">
              <a:buNone/>
            </a:pPr>
            <a:r>
              <a:rPr lang="fr-CA" sz="2800" dirty="0"/>
              <a:t>        éliminée par les selles. )</a:t>
            </a:r>
          </a:p>
          <a:p>
            <a:r>
              <a:rPr lang="fr-CA" sz="2800" dirty="0"/>
              <a:t>La STERCOBILINE, dérivé de la bilirubine, donne la couleur des selles.</a:t>
            </a:r>
          </a:p>
          <a:p>
            <a:endParaRPr lang="fr-CA" sz="2800" dirty="0"/>
          </a:p>
          <a:p>
            <a:r>
              <a:rPr lang="fr-CA" sz="2800" dirty="0"/>
              <a:t>Le foie est irrigué par 2 sources de sang</a:t>
            </a:r>
          </a:p>
          <a:p>
            <a:pPr lvl="1"/>
            <a:r>
              <a:rPr lang="fr-CA" sz="2800" dirty="0"/>
              <a:t>Artère hépatique (sang oxygéné)</a:t>
            </a:r>
          </a:p>
          <a:p>
            <a:pPr lvl="1"/>
            <a:r>
              <a:rPr lang="fr-CA" sz="2800" dirty="0"/>
              <a:t>Veine porte hépatique (sang riche en nutriments</a:t>
            </a:r>
            <a:r>
              <a:rPr lang="fr-CA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4293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008112"/>
          </a:xfrm>
        </p:spPr>
        <p:txBody>
          <a:bodyPr/>
          <a:lstStyle/>
          <a:p>
            <a:pPr algn="ctr"/>
            <a:r>
              <a:rPr lang="fr-CA" b="1" dirty="0"/>
              <a:t>FOIE p.28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764704"/>
            <a:ext cx="8568952" cy="5976664"/>
          </a:xfrm>
        </p:spPr>
        <p:txBody>
          <a:bodyPr>
            <a:normAutofit/>
          </a:bodyPr>
          <a:lstStyle/>
          <a:p>
            <a:r>
              <a:rPr lang="fr-CA" sz="2400" dirty="0">
                <a:solidFill>
                  <a:srgbClr val="FF0000"/>
                </a:solidFill>
              </a:rPr>
              <a:t>RÔLES</a:t>
            </a:r>
          </a:p>
          <a:p>
            <a:pPr lvl="1"/>
            <a:r>
              <a:rPr lang="fr-CA" sz="2400" dirty="0"/>
              <a:t>Transforme les protéines</a:t>
            </a:r>
          </a:p>
          <a:p>
            <a:pPr lvl="1"/>
            <a:r>
              <a:rPr lang="fr-CA" sz="2400" dirty="0"/>
              <a:t>Transformes les déchets des protéines en urée</a:t>
            </a:r>
          </a:p>
          <a:p>
            <a:pPr lvl="1"/>
            <a:r>
              <a:rPr lang="fr-CA" sz="2400" dirty="0"/>
              <a:t>Emmagasine acides gras et glycérol</a:t>
            </a:r>
          </a:p>
          <a:p>
            <a:pPr lvl="1"/>
            <a:r>
              <a:rPr lang="fr-CA" sz="2400" dirty="0"/>
              <a:t>Emmagasine vit ADEK (liposolubles)</a:t>
            </a:r>
          </a:p>
          <a:p>
            <a:pPr lvl="1"/>
            <a:r>
              <a:rPr lang="fr-CA" sz="2400" dirty="0"/>
              <a:t> Emmagasine  vit B-12 (hydrosoluble)</a:t>
            </a:r>
          </a:p>
          <a:p>
            <a:pPr lvl="1"/>
            <a:r>
              <a:rPr lang="fr-CA" sz="2400" dirty="0"/>
              <a:t>Excrète dans la bile certains RX</a:t>
            </a:r>
          </a:p>
          <a:p>
            <a:pPr lvl="1"/>
            <a:r>
              <a:rPr lang="fr-CA" sz="2400" dirty="0"/>
              <a:t>Transforme drogue et alcool pour </a:t>
            </a:r>
            <a:r>
              <a:rPr lang="fr-CA" sz="2400" dirty="0">
                <a:sym typeface="Wingdings"/>
              </a:rPr>
              <a:t> la toxicité</a:t>
            </a:r>
          </a:p>
          <a:p>
            <a:pPr lvl="1"/>
            <a:r>
              <a:rPr lang="fr-CA" sz="2400" dirty="0">
                <a:sym typeface="Wingdings"/>
              </a:rPr>
              <a:t>Défend l’organisme (phagocytes </a:t>
            </a:r>
            <a:r>
              <a:rPr lang="fr-CA" sz="2400" dirty="0" err="1">
                <a:sym typeface="Wingdings"/>
              </a:rPr>
              <a:t>vieu</a:t>
            </a:r>
            <a:r>
              <a:rPr lang="fr-CA" sz="2400" dirty="0">
                <a:sym typeface="Wingdings"/>
              </a:rPr>
              <a:t> GR, GB et Bactérie)</a:t>
            </a:r>
          </a:p>
          <a:p>
            <a:pPr lvl="1"/>
            <a:r>
              <a:rPr lang="fr-CA" sz="2400" dirty="0">
                <a:sym typeface="Wingdings"/>
              </a:rPr>
              <a:t>Participe à la coagulation (fibrinogène et prothrombine)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4245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864096"/>
          </a:xfrm>
        </p:spPr>
        <p:txBody>
          <a:bodyPr/>
          <a:lstStyle/>
          <a:p>
            <a:pPr algn="ctr"/>
            <a:r>
              <a:rPr lang="fr-CA" b="1" dirty="0"/>
              <a:t>VÉSICULE BILIAIRE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748464" cy="5904656"/>
          </a:xfrm>
        </p:spPr>
        <p:txBody>
          <a:bodyPr/>
          <a:lstStyle/>
          <a:p>
            <a:endParaRPr lang="fr-CA" dirty="0"/>
          </a:p>
          <a:p>
            <a:r>
              <a:rPr lang="fr-CA" dirty="0"/>
              <a:t>Réservoir qui met en réserve la bile</a:t>
            </a:r>
          </a:p>
          <a:p>
            <a:pPr lvl="1"/>
            <a:r>
              <a:rPr lang="fr-CA" sz="4000" dirty="0">
                <a:solidFill>
                  <a:srgbClr val="FF0000"/>
                </a:solidFill>
              </a:rPr>
              <a:t>BILE</a:t>
            </a:r>
          </a:p>
          <a:p>
            <a:pPr lvl="2"/>
            <a:r>
              <a:rPr lang="fr-CA" sz="4000" dirty="0">
                <a:solidFill>
                  <a:srgbClr val="FF0000"/>
                </a:solidFill>
              </a:rPr>
              <a:t>Rôle</a:t>
            </a:r>
          </a:p>
          <a:p>
            <a:pPr lvl="3"/>
            <a:r>
              <a:rPr lang="fr-CA" sz="3600" dirty="0">
                <a:solidFill>
                  <a:srgbClr val="FF0000"/>
                </a:solidFill>
              </a:rPr>
              <a:t>Émulsionne les graisses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078" t="17058" r="44475"/>
          <a:stretch/>
        </p:blipFill>
        <p:spPr>
          <a:xfrm rot="715626">
            <a:off x="6600329" y="3739111"/>
            <a:ext cx="2277548" cy="29150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1187624" y="5085184"/>
            <a:ext cx="3722712" cy="1197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/>
              <a:t>Mélange de 2  substances liquides non miscible comme l'eau et l'huile.</a:t>
            </a:r>
          </a:p>
        </p:txBody>
      </p:sp>
      <p:sp>
        <p:nvSpPr>
          <p:cNvPr id="6" name="Flèche vers le bas 5"/>
          <p:cNvSpPr/>
          <p:nvPr/>
        </p:nvSpPr>
        <p:spPr>
          <a:xfrm>
            <a:off x="2564348" y="4106776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6793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47248" cy="1309832"/>
          </a:xfrm>
        </p:spPr>
        <p:txBody>
          <a:bodyPr/>
          <a:lstStyle/>
          <a:p>
            <a:pPr algn="ctr"/>
            <a:r>
              <a:rPr lang="fr-CA" b="1" dirty="0"/>
              <a:t>ALTÉRATIONS DES ORGANES ANNEXES P. 92 @ 99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44" t="10125" r="32689" b="54054"/>
          <a:stretch/>
        </p:blipFill>
        <p:spPr>
          <a:xfrm rot="1207539">
            <a:off x="2185454" y="2569807"/>
            <a:ext cx="4800245" cy="33033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38978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1"/>
                </a:solidFill>
              </a:rPr>
              <a:t>HÉPATITE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412776"/>
            <a:ext cx="7772400" cy="4942784"/>
          </a:xfrm>
        </p:spPr>
        <p:txBody>
          <a:bodyPr/>
          <a:lstStyle/>
          <a:p>
            <a:r>
              <a:rPr lang="fr-CA" sz="2800" u="sng" dirty="0">
                <a:hlinkClick r:id="rId2"/>
              </a:rPr>
              <a:t>http://www.youtube.com/watch?v=MZcl0wtKFYU</a:t>
            </a:r>
            <a:endParaRPr lang="fr-CA" sz="2800" u="sng" dirty="0"/>
          </a:p>
          <a:p>
            <a:endParaRPr lang="fr-CA" sz="2800" dirty="0"/>
          </a:p>
          <a:p>
            <a:r>
              <a:rPr lang="fr-CA" sz="2800" dirty="0"/>
              <a:t>Inflammation du foie causée par un virus</a:t>
            </a:r>
          </a:p>
          <a:p>
            <a:pPr lvl="1" algn="ctr"/>
            <a:r>
              <a:rPr lang="fr-CA" sz="2800" dirty="0"/>
              <a:t>A-E  transmet par voir </a:t>
            </a:r>
            <a:r>
              <a:rPr lang="fr-CA" sz="2800" dirty="0" err="1"/>
              <a:t>orofécales</a:t>
            </a:r>
            <a:endParaRPr lang="fr-CA" sz="2800" dirty="0"/>
          </a:p>
          <a:p>
            <a:pPr lvl="1" algn="ctr"/>
            <a:r>
              <a:rPr lang="fr-CA" sz="2800" dirty="0"/>
              <a:t>B-D  transmet par voie parentérale, seringues, contacts sexuels</a:t>
            </a:r>
          </a:p>
          <a:p>
            <a:pPr lvl="1" algn="ctr"/>
            <a:r>
              <a:rPr lang="fr-CA" sz="2800" dirty="0"/>
              <a:t>C-G transmet par voie parentérale, seringues, </a:t>
            </a:r>
          </a:p>
          <a:p>
            <a:pPr lvl="1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916802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16589</TotalTime>
  <Words>696</Words>
  <Application>Microsoft Office PowerPoint</Application>
  <PresentationFormat>Affichage à l'écran (4:3)</PresentationFormat>
  <Paragraphs>192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Corbel</vt:lpstr>
      <vt:lpstr>Trebuchet MS</vt:lpstr>
      <vt:lpstr>Wingdings 3</vt:lpstr>
      <vt:lpstr>Facette</vt:lpstr>
      <vt:lpstr>SYSTÈME DIGESTIF</vt:lpstr>
      <vt:lpstr>COURS #7</vt:lpstr>
      <vt:lpstr>LES ORGANES ANNEXES</vt:lpstr>
      <vt:lpstr>PANCRÉAS </vt:lpstr>
      <vt:lpstr>FOIE</vt:lpstr>
      <vt:lpstr>FOIE p.28</vt:lpstr>
      <vt:lpstr>VÉSICULE BILIAIRE</vt:lpstr>
      <vt:lpstr>ALTÉRATIONS DES ORGANES ANNEXES P. 92 @ 99</vt:lpstr>
      <vt:lpstr>HÉPATITE </vt:lpstr>
      <vt:lpstr>HÉPATITE</vt:lpstr>
      <vt:lpstr>HÉPATITE </vt:lpstr>
      <vt:lpstr>CIRRHOSE </vt:lpstr>
      <vt:lpstr>CIRRHOSE </vt:lpstr>
      <vt:lpstr>CIRRHOSE </vt:lpstr>
      <vt:lpstr>CIRRHOSE</vt:lpstr>
      <vt:lpstr>CHOLÉCYSTITE ET CHOLÉLITHIASES </vt:lpstr>
      <vt:lpstr>CHOLÉCYSTITE ET CHOLÉLITHIASES </vt:lpstr>
      <vt:lpstr>CHOLÉCYSTITE ET CHOLÉLITHIASES</vt:lpstr>
      <vt:lpstr>CHOLÉCYSTITE ET CHOLÉLITHIASES </vt:lpstr>
      <vt:lpstr>CHOLÉCYSTITE ET CHOLÉLITHIASES </vt:lpstr>
      <vt:lpstr>CHOLÉCYSTECTOMIE</vt:lpstr>
      <vt:lpstr>ACTIVITÉ Compléter l’activité organes annexes sur le foie, pancréas et vésicule p. 6 et 7 de votre guide d’apprentissage.  Compléter section pathologies p.21 et 22 de votre guide d’apprentissage. Compléter l’exercice #8 p. 55 à 60 de votre guide d’apprentissage.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SYSTÈME DIGESTIF</dc:title>
  <dc:creator>Mireille</dc:creator>
  <cp:lastModifiedBy>Beaulieu, France</cp:lastModifiedBy>
  <cp:revision>215</cp:revision>
  <cp:lastPrinted>2023-04-03T23:47:40Z</cp:lastPrinted>
  <dcterms:created xsi:type="dcterms:W3CDTF">2013-02-19T00:45:12Z</dcterms:created>
  <dcterms:modified xsi:type="dcterms:W3CDTF">2024-05-09T15:11:27Z</dcterms:modified>
</cp:coreProperties>
</file>