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embeddedFontLst>
    <p:embeddedFont>
      <p:font typeface="Exo 2 SemiBold"/>
      <p:regular r:id="rId33"/>
      <p:bold r:id="rId34"/>
      <p:italic r:id="rId35"/>
      <p:boldItalic r:id="rId36"/>
    </p:embeddedFont>
    <p:embeddedFont>
      <p:font typeface="Exo 2"/>
      <p:regular r:id="rId37"/>
      <p:bold r:id="rId38"/>
      <p:italic r:id="rId39"/>
      <p:boldItalic r:id="rId40"/>
    </p:embeddedFont>
    <p:embeddedFont>
      <p:font typeface="Oswald"/>
      <p:regular r:id="rId41"/>
      <p:bold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Éric Chartrand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Exo2-boldItalic.fntdata"/><Relationship Id="rId20" Type="http://schemas.openxmlformats.org/officeDocument/2006/relationships/slide" Target="slides/slide14.xml"/><Relationship Id="rId42" Type="http://schemas.openxmlformats.org/officeDocument/2006/relationships/font" Target="fonts/Oswald-bold.fntdata"/><Relationship Id="rId41" Type="http://schemas.openxmlformats.org/officeDocument/2006/relationships/font" Target="fonts/Oswald-regular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Exo2SemiBold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Exo2SemiBold-italic.fntdata"/><Relationship Id="rId12" Type="http://schemas.openxmlformats.org/officeDocument/2006/relationships/slide" Target="slides/slide6.xml"/><Relationship Id="rId34" Type="http://schemas.openxmlformats.org/officeDocument/2006/relationships/font" Target="fonts/Exo2SemiBold-bold.fntdata"/><Relationship Id="rId15" Type="http://schemas.openxmlformats.org/officeDocument/2006/relationships/slide" Target="slides/slide9.xml"/><Relationship Id="rId37" Type="http://schemas.openxmlformats.org/officeDocument/2006/relationships/font" Target="fonts/Exo2-regular.fntdata"/><Relationship Id="rId14" Type="http://schemas.openxmlformats.org/officeDocument/2006/relationships/slide" Target="slides/slide8.xml"/><Relationship Id="rId36" Type="http://schemas.openxmlformats.org/officeDocument/2006/relationships/font" Target="fonts/Exo2SemiBold-boldItalic.fntdata"/><Relationship Id="rId17" Type="http://schemas.openxmlformats.org/officeDocument/2006/relationships/slide" Target="slides/slide11.xml"/><Relationship Id="rId39" Type="http://schemas.openxmlformats.org/officeDocument/2006/relationships/font" Target="fonts/Exo2-italic.fntdata"/><Relationship Id="rId16" Type="http://schemas.openxmlformats.org/officeDocument/2006/relationships/slide" Target="slides/slide10.xml"/><Relationship Id="rId38" Type="http://schemas.openxmlformats.org/officeDocument/2006/relationships/font" Target="fonts/Exo2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09-28T17:53:27.289">
    <p:pos x="6000" y="0"/>
    <p:text>Diapo # 13 le car arrier est vraiment une semi-remorque tel que le cahier de l'élève. La semi-remorque est attellée sur une selette d'attelage.</p:text>
  </p:cm>
  <p:cm authorId="0" idx="2" dt="2023-09-28T17:53:27.289">
    <p:pos x="6000" y="0"/>
    <p:text>lamothe@cssrdn.gouv.qc.ca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47c94205e3_1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47c94205e3_1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🍐 This is a Pear Deck Text Slide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🍐 To edit the type of question, go back to the "Ask Students a Question" in the Pear Deck sidebar.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66841062e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766841062e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766841062e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766841062e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c65f6625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7c65f6625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c65f6625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7c65f6625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303cb6ae02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303cb6ae0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303cb6ae0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303cb6ae0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303cb6ae0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303cb6ae0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303cb6ae02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303cb6ae0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54811e5396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54811e539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303cb6ae02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303cb6ae02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2c10106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2c10106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🍐 This is a Pear Deck Multiple Choice Slide. Your current options are: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🍐  To edit the type of question or choices, go back to the "Ask Students a Question" in the Pear Deck sidebar.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303cb6ae02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303cb6ae02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7c65f66258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7c65f66258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MENTION T POUR LE CHAUFFEUR EXIGÉE; PERMIS DE CIRCULATION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2edae10ae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2edae10ae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7c65f66258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7c65f66258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303cb6ae02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303cb6ae02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303cb6ae02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303cb6ae02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46d7ac1b3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46d7ac1b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247fbc19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4247fbc19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766841062e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766841062e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Rappelez que la conduite d’un véhicule lourd nécessite la classe de permis 3. La classe de permis 1 elle, est nécessaire à la conduite d’un véhicule lourd articulé avec une remorque dont la masse nette est de plus de 2000 kg. </a:t>
            </a:r>
            <a:r>
              <a:rPr lang="fr"/>
              <a:t>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ec68c63ac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ec68c63ac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66841062e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766841062e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766841062e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766841062e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66841062e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66841062e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66841062e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766841062e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4.jp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4.jp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4.jp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4.jp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4.jp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4.jp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Présentation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27933" t="0"/>
          <a:stretch/>
        </p:blipFill>
        <p:spPr>
          <a:xfrm>
            <a:off x="-53150" y="425300"/>
            <a:ext cx="9214800" cy="47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 rot="10800000">
            <a:off x="-58250" y="-106150"/>
            <a:ext cx="9225000" cy="1297575"/>
          </a:xfrm>
          <a:prstGeom prst="flowChartManualInpu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6200" y="76204"/>
            <a:ext cx="2449718" cy="819858"/>
            <a:chOff x="-58250" y="-38001"/>
            <a:chExt cx="3035209" cy="1148421"/>
          </a:xfrm>
        </p:grpSpPr>
        <p:pic>
          <p:nvPicPr>
            <p:cNvPr id="14" name="Google Shape;14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58250" y="-38001"/>
              <a:ext cx="2324650" cy="1020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 txBox="1"/>
            <p:nvPr/>
          </p:nvSpPr>
          <p:spPr>
            <a:xfrm>
              <a:off x="652259" y="596220"/>
              <a:ext cx="2324700" cy="51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CENTRE DE FORMATION 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DU TRANSPORT ROUTIER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DE SAINT-JÉRÔME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</p:grpSp>
      <p:sp>
        <p:nvSpPr>
          <p:cNvPr id="16" name="Google Shape;16;p2"/>
          <p:cNvSpPr txBox="1"/>
          <p:nvPr/>
        </p:nvSpPr>
        <p:spPr>
          <a:xfrm>
            <a:off x="3665700" y="4288500"/>
            <a:ext cx="2612400" cy="8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" name="Google Shape;17;p2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None/>
              <a:defRPr b="1" sz="36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18" name="Google Shape;1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2538" y="38950"/>
            <a:ext cx="1995038" cy="85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2" name="Google Shape;22;p3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24" name="Google Shape;24;p3"/>
          <p:cNvSpPr/>
          <p:nvPr/>
        </p:nvSpPr>
        <p:spPr>
          <a:xfrm>
            <a:off x="-9712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3"/>
          <p:cNvSpPr txBox="1"/>
          <p:nvPr/>
        </p:nvSpPr>
        <p:spPr>
          <a:xfrm>
            <a:off x="7312830" y="4643843"/>
            <a:ext cx="1159500" cy="2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" name="Google Shape;2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0682" y="4508088"/>
            <a:ext cx="1271164" cy="54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2" name="Google Shape;32;p4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34" name="Google Shape;34;p4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" name="Google Shape;3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"/>
          <p:cNvSpPr txBox="1"/>
          <p:nvPr/>
        </p:nvSpPr>
        <p:spPr>
          <a:xfrm>
            <a:off x="586991" y="4795225"/>
            <a:ext cx="736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600">
              <a:solidFill>
                <a:srgbClr val="FFFFFF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0682" y="4508088"/>
            <a:ext cx="1271164" cy="54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1" name="Google Shape;41;p5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42" name="Google Shape;42;p5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43" name="Google Shape;43;p5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" name="Google Shape;4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0682" y="4508088"/>
            <a:ext cx="1271164" cy="54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9" name="Google Shape;49;p6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50" name="Google Shape;50;p6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51" name="Google Shape;51;p6"/>
          <p:cNvSpPr txBox="1"/>
          <p:nvPr>
            <p:ph idx="4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52" name="Google Shape;52;p6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53" name="Google Shape;53;p6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" name="Google Shape;5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6"/>
          <p:cNvSpPr txBox="1"/>
          <p:nvPr/>
        </p:nvSpPr>
        <p:spPr>
          <a:xfrm>
            <a:off x="586991" y="4795225"/>
            <a:ext cx="736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600">
              <a:solidFill>
                <a:srgbClr val="FFFFFF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  <p:pic>
        <p:nvPicPr>
          <p:cNvPr id="56" name="Google Shape;56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0682" y="4508088"/>
            <a:ext cx="1271164" cy="54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0" name="Google Shape;60;p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1" name="Google Shape;61;p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3" name="Google Shape;63;p7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64" name="Google Shape;64;p7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65" name="Google Shape;65;p7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7"/>
          <p:cNvSpPr txBox="1"/>
          <p:nvPr/>
        </p:nvSpPr>
        <p:spPr>
          <a:xfrm>
            <a:off x="586991" y="4795225"/>
            <a:ext cx="736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600">
              <a:solidFill>
                <a:srgbClr val="FFFFFF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  <p:pic>
        <p:nvPicPr>
          <p:cNvPr id="68" name="Google Shape;6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0682" y="4508088"/>
            <a:ext cx="1271164" cy="54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71" name="Google Shape;71;p8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72" name="Google Shape;72;p8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73" name="Google Shape;73;p8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0682" y="4508088"/>
            <a:ext cx="1271164" cy="54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 2">
  <p:cSld name="CUSTOM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dontchangethislink.peardeckmagic.zone?eyJ0eXBlIjoiZ29vZ2xlLXNsaWRlcy1hZGRvbi1yZXNwb25zZS1mb290ZXIiLCJsYXN0RWRpdGVkQnkiOiIxMTQxOTcxODkwNTUyMzI4MTU5MzciLCJwcmVzZW50YXRpb25JZCI6IjFIM3kzb1p5TjFCVXlhTlZ0M21ucXUyaWlXREozb1BBbExlQ1RYRklOMnBFIiwiY29udGVudElkIjoiY3VzdG9tLXJlc3BvbnNlLWZyZWVSZXNwb25zZS10ZXh0Iiwic2xpZGVJZCI6Imc0N2M5NDIwNWUzXzExXzAiLCJjb250ZW50SW5zdGFuY2VJZCI6IjFIM3kzb1p5TjFCVXlhTlZ0M21ucXUyaWlXREozb1BBbExlQ1RYRklOMnBFLzFkY2UzNTFhLTE1NWEtNGU3Mi1hMjhiLWY5ZmRjNGU4MjdkZSJ9pearId=magic-pear-metadata-identifier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jpg"/><Relationship Id="rId4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png"/><Relationship Id="rId4" Type="http://schemas.openxmlformats.org/officeDocument/2006/relationships/image" Target="../media/image6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comments" Target="../comments/comment1.xml"/><Relationship Id="rId4" Type="http://schemas.openxmlformats.org/officeDocument/2006/relationships/image" Target="../media/image40.png"/><Relationship Id="rId5" Type="http://schemas.openxmlformats.org/officeDocument/2006/relationships/image" Target="../media/image35.png"/><Relationship Id="rId6" Type="http://schemas.openxmlformats.org/officeDocument/2006/relationships/image" Target="../media/image63.png"/><Relationship Id="rId7" Type="http://schemas.openxmlformats.org/officeDocument/2006/relationships/image" Target="../media/image4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9.png"/><Relationship Id="rId4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2.png"/><Relationship Id="rId4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png"/><Relationship Id="rId4" Type="http://schemas.openxmlformats.org/officeDocument/2006/relationships/image" Target="../media/image38.png"/><Relationship Id="rId5" Type="http://schemas.openxmlformats.org/officeDocument/2006/relationships/image" Target="../media/image4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8.png"/><Relationship Id="rId4" Type="http://schemas.openxmlformats.org/officeDocument/2006/relationships/image" Target="../media/image43.png"/><Relationship Id="rId5" Type="http://schemas.openxmlformats.org/officeDocument/2006/relationships/image" Target="../media/image4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youtube.com/watch?v=5MAQRA5vKcQ" TargetMode="External"/><Relationship Id="rId4" Type="http://schemas.openxmlformats.org/officeDocument/2006/relationships/image" Target="../media/image5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6.png"/><Relationship Id="rId4" Type="http://schemas.openxmlformats.org/officeDocument/2006/relationships/image" Target="../media/image46.png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36.png"/><Relationship Id="rId11" Type="http://schemas.openxmlformats.org/officeDocument/2006/relationships/image" Target="../media/image10.png"/><Relationship Id="rId10" Type="http://schemas.openxmlformats.org/officeDocument/2006/relationships/image" Target="../media/image11.png"/><Relationship Id="rId13" Type="http://schemas.openxmlformats.org/officeDocument/2006/relationships/image" Target="../media/image16.jp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dontchangethislink.peardeckmagic.zone?eyJ0eXBlIjoiZ29vZ2xlLXNsaWRlcy1hZGRvbi1yZXNwb25zZS1mb290ZXIiLCJsYXN0RWRpdGVkQnkiOiIxMTQxOTcxODkwNTUyMzI4MTU5MzciLCJwcmVzZW50YXRpb25JZCI6IjFIM3kzb1p5TjFCVXlhTlZ0M21ucXUyaWlXREozb1BBbExlQ1RYRklOMnBFIiwiY29udGVudElkIjoiY3VzdG9tLXJlc3BvbnNlLW11bHRpcGxlQ2hvaWNlIiwic2xpZGVJZCI6Imc0MmMxMDEwNjI5XzBfMCIsImNvbnRlbnRJbnN0YW5jZUlkIjoiMUgzeTNvWnlOMUJVeWFOVnQzbW5xdTJpaVdESjNvUEFsTGVDVFhGSU4ycEUvZGFhNjE2ZDAtZjA5ZS00YjE2LThmM2ItOWY3ZTA0NGY3MDkwIn0=pearId=magic-pear-metadata-identifier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3.png"/><Relationship Id="rId15" Type="http://schemas.openxmlformats.org/officeDocument/2006/relationships/image" Target="../media/image21.png"/><Relationship Id="rId14" Type="http://schemas.openxmlformats.org/officeDocument/2006/relationships/image" Target="../media/image15.png"/><Relationship Id="rId17" Type="http://schemas.openxmlformats.org/officeDocument/2006/relationships/image" Target="../media/image13.jpg"/><Relationship Id="rId16" Type="http://schemas.openxmlformats.org/officeDocument/2006/relationships/image" Target="../media/image9.png"/><Relationship Id="rId5" Type="http://schemas.openxmlformats.org/officeDocument/2006/relationships/image" Target="../media/image6.png"/><Relationship Id="rId19" Type="http://schemas.openxmlformats.org/officeDocument/2006/relationships/image" Target="../media/image14.jpg"/><Relationship Id="rId6" Type="http://schemas.openxmlformats.org/officeDocument/2006/relationships/image" Target="../media/image29.png"/><Relationship Id="rId18" Type="http://schemas.openxmlformats.org/officeDocument/2006/relationships/image" Target="../media/image17.png"/><Relationship Id="rId7" Type="http://schemas.openxmlformats.org/officeDocument/2006/relationships/image" Target="../media/image8.png"/><Relationship Id="rId8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Relationship Id="rId4" Type="http://schemas.openxmlformats.org/officeDocument/2006/relationships/image" Target="../media/image5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7.png"/><Relationship Id="rId4" Type="http://schemas.openxmlformats.org/officeDocument/2006/relationships/image" Target="../media/image57.png"/><Relationship Id="rId5" Type="http://schemas.openxmlformats.org/officeDocument/2006/relationships/image" Target="../media/image5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1.png"/><Relationship Id="rId4" Type="http://schemas.openxmlformats.org/officeDocument/2006/relationships/image" Target="../media/image56.jpg"/><Relationship Id="rId5" Type="http://schemas.openxmlformats.org/officeDocument/2006/relationships/image" Target="../media/image61.png"/><Relationship Id="rId6" Type="http://schemas.openxmlformats.org/officeDocument/2006/relationships/image" Target="../media/image5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Relationship Id="rId6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9.png"/><Relationship Id="rId4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Leçon 2.1.1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Particularité des équipements</a:t>
            </a:r>
            <a:endParaRPr/>
          </a:p>
        </p:txBody>
      </p:sp>
      <p:sp>
        <p:nvSpPr>
          <p:cNvPr id="83" name="Google Shape;83;p10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0" y="990600"/>
            <a:ext cx="111442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5225" y="76200"/>
            <a:ext cx="5389425" cy="413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9"/>
          <p:cNvSpPr txBox="1"/>
          <p:nvPr/>
        </p:nvSpPr>
        <p:spPr>
          <a:xfrm>
            <a:off x="76200" y="2005445"/>
            <a:ext cx="35718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Volvo </a:t>
            </a:r>
            <a:r>
              <a:rPr lang="fr">
                <a:solidFill>
                  <a:schemeClr val="dk1"/>
                </a:solidFill>
              </a:rPr>
              <a:t>est une société du groupe AB Volvo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4125" y="76200"/>
            <a:ext cx="5536751" cy="413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6800" y="1066800"/>
            <a:ext cx="13335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0"/>
          <p:cNvSpPr txBox="1"/>
          <p:nvPr/>
        </p:nvSpPr>
        <p:spPr>
          <a:xfrm>
            <a:off x="1725" y="1981200"/>
            <a:ext cx="35223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Mack est une société du groupe AB Volvo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732" y="1066800"/>
            <a:ext cx="1009650" cy="110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1"/>
          <p:cNvSpPr txBox="1"/>
          <p:nvPr/>
        </p:nvSpPr>
        <p:spPr>
          <a:xfrm>
            <a:off x="298750" y="2299000"/>
            <a:ext cx="32211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1"/>
          <p:cNvSpPr txBox="1"/>
          <p:nvPr/>
        </p:nvSpPr>
        <p:spPr>
          <a:xfrm>
            <a:off x="228600" y="2133600"/>
            <a:ext cx="22728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Navistar est fabricant des camions International</a:t>
            </a:r>
            <a:endParaRPr/>
          </a:p>
        </p:txBody>
      </p:sp>
      <p:pic>
        <p:nvPicPr>
          <p:cNvPr id="181" name="Google Shape;18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5550" y="88925"/>
            <a:ext cx="6489125" cy="413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 txBox="1"/>
          <p:nvPr/>
        </p:nvSpPr>
        <p:spPr>
          <a:xfrm>
            <a:off x="0" y="0"/>
            <a:ext cx="26682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Les types de camions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9000" y="159000"/>
            <a:ext cx="2428875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7475" y="152400"/>
            <a:ext cx="2486025" cy="10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2"/>
          <p:cNvSpPr txBox="1"/>
          <p:nvPr/>
        </p:nvSpPr>
        <p:spPr>
          <a:xfrm>
            <a:off x="3234425" y="1160775"/>
            <a:ext cx="30981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À benne pour le transport de</a:t>
            </a:r>
            <a:r>
              <a:rPr b="1" lang="fr"/>
              <a:t> vrac</a:t>
            </a:r>
            <a:endParaRPr b="1"/>
          </a:p>
        </p:txBody>
      </p:sp>
      <p:sp>
        <p:nvSpPr>
          <p:cNvPr id="190" name="Google Shape;190;p22"/>
          <p:cNvSpPr txBox="1"/>
          <p:nvPr/>
        </p:nvSpPr>
        <p:spPr>
          <a:xfrm>
            <a:off x="6242432" y="1172287"/>
            <a:ext cx="28794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Fourgon pour le transport </a:t>
            </a:r>
            <a:r>
              <a:rPr b="1" lang="fr"/>
              <a:t>général </a:t>
            </a:r>
            <a:endParaRPr b="1"/>
          </a:p>
        </p:txBody>
      </p:sp>
      <p:sp>
        <p:nvSpPr>
          <p:cNvPr id="191" name="Google Shape;191;p22"/>
          <p:cNvSpPr txBox="1"/>
          <p:nvPr/>
        </p:nvSpPr>
        <p:spPr>
          <a:xfrm>
            <a:off x="31732" y="3124200"/>
            <a:ext cx="32442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Tracteur, semi-remorque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3 </a:t>
            </a:r>
            <a:r>
              <a:rPr b="1" lang="fr">
                <a:solidFill>
                  <a:schemeClr val="dk1"/>
                </a:solidFill>
              </a:rPr>
              <a:t>essieux (tridem)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92" name="Google Shape;19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1800" y="1778400"/>
            <a:ext cx="5943600" cy="12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2"/>
          <p:cNvSpPr txBox="1"/>
          <p:nvPr/>
        </p:nvSpPr>
        <p:spPr>
          <a:xfrm>
            <a:off x="59325" y="1285900"/>
            <a:ext cx="3518100" cy="8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Porteur avec remorque</a:t>
            </a:r>
            <a:r>
              <a:rPr lang="fr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2 essieux (tandem)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Spécialisée</a:t>
            </a:r>
            <a:r>
              <a:rPr lang="fr"/>
              <a:t>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Transport </a:t>
            </a:r>
            <a:r>
              <a:rPr b="1" lang="fr"/>
              <a:t>d’automobiles</a:t>
            </a:r>
            <a:endParaRPr b="1"/>
          </a:p>
        </p:txBody>
      </p:sp>
      <p:sp>
        <p:nvSpPr>
          <p:cNvPr id="194" name="Google Shape;194;p22"/>
          <p:cNvSpPr txBox="1"/>
          <p:nvPr/>
        </p:nvSpPr>
        <p:spPr>
          <a:xfrm>
            <a:off x="39950" y="453500"/>
            <a:ext cx="2160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dk1"/>
                </a:solidFill>
              </a:rPr>
              <a:t>Camions porteurs</a:t>
            </a:r>
            <a:endParaRPr sz="2100"/>
          </a:p>
        </p:txBody>
      </p:sp>
      <p:pic>
        <p:nvPicPr>
          <p:cNvPr id="195" name="Google Shape;19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48000" y="3200400"/>
            <a:ext cx="594360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57200"/>
            <a:ext cx="5943600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3"/>
          <p:cNvSpPr txBox="1"/>
          <p:nvPr/>
        </p:nvSpPr>
        <p:spPr>
          <a:xfrm>
            <a:off x="6172200" y="334625"/>
            <a:ext cx="2840100" cy="14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Semi-remorque </a:t>
            </a:r>
            <a:r>
              <a:rPr b="1" lang="fr">
                <a:solidFill>
                  <a:schemeClr val="dk1"/>
                </a:solidFill>
              </a:rPr>
              <a:t>fardier; col de cygne</a:t>
            </a:r>
            <a:r>
              <a:rPr lang="fr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Transport de </a:t>
            </a:r>
            <a:r>
              <a:rPr b="1" lang="fr">
                <a:solidFill>
                  <a:schemeClr val="dk1"/>
                </a:solidFill>
              </a:rPr>
              <a:t>machineries lourdes</a:t>
            </a:r>
            <a:r>
              <a:rPr lang="fr">
                <a:solidFill>
                  <a:schemeClr val="dk1"/>
                </a:solidFill>
              </a:rPr>
              <a:t> ou de </a:t>
            </a:r>
            <a:r>
              <a:rPr b="1" lang="fr">
                <a:solidFill>
                  <a:schemeClr val="dk1"/>
                </a:solidFill>
              </a:rPr>
              <a:t>chargement hors normes</a:t>
            </a:r>
            <a:endParaRPr b="1"/>
          </a:p>
        </p:txBody>
      </p:sp>
      <p:pic>
        <p:nvPicPr>
          <p:cNvPr id="202" name="Google Shape;20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981200"/>
            <a:ext cx="8839200" cy="1641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 txBox="1"/>
          <p:nvPr/>
        </p:nvSpPr>
        <p:spPr>
          <a:xfrm>
            <a:off x="152400" y="177875"/>
            <a:ext cx="38100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Semi-remorque </a:t>
            </a:r>
            <a:r>
              <a:rPr b="1" lang="fr"/>
              <a:t>plate-forme Flatbed:</a:t>
            </a:r>
            <a:r>
              <a:rPr lang="fr"/>
              <a:t> Transport de bois ouvré, grumes, acier, aluminium, etc.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4 essieux</a:t>
            </a:r>
            <a:endParaRPr b="1"/>
          </a:p>
        </p:txBody>
      </p:sp>
      <p:pic>
        <p:nvPicPr>
          <p:cNvPr id="208" name="Google Shape;20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78377"/>
            <a:ext cx="4378025" cy="81388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4"/>
          <p:cNvSpPr txBox="1"/>
          <p:nvPr/>
        </p:nvSpPr>
        <p:spPr>
          <a:xfrm>
            <a:off x="7208700" y="1584625"/>
            <a:ext cx="16755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0600" y="1830450"/>
            <a:ext cx="7279926" cy="2335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4"/>
          <p:cNvSpPr txBox="1"/>
          <p:nvPr/>
        </p:nvSpPr>
        <p:spPr>
          <a:xfrm>
            <a:off x="285750" y="1256425"/>
            <a:ext cx="30912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Avec toiles conventionnelles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1525" y="76200"/>
            <a:ext cx="4725274" cy="84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5"/>
          <p:cNvSpPr txBox="1"/>
          <p:nvPr/>
        </p:nvSpPr>
        <p:spPr>
          <a:xfrm>
            <a:off x="256300" y="161050"/>
            <a:ext cx="35235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Semi-remorque </a:t>
            </a:r>
            <a:r>
              <a:rPr b="1" lang="fr"/>
              <a:t>citerne “Tanker”</a:t>
            </a:r>
            <a:r>
              <a:rPr lang="fr"/>
              <a:t>: Transport de</a:t>
            </a:r>
            <a:r>
              <a:rPr b="1" lang="fr"/>
              <a:t> liquide</a:t>
            </a:r>
            <a:r>
              <a:rPr lang="fr"/>
              <a:t>, de </a:t>
            </a:r>
            <a:r>
              <a:rPr b="1" lang="fr"/>
              <a:t>gaz</a:t>
            </a:r>
            <a:r>
              <a:rPr lang="fr"/>
              <a:t> ou de </a:t>
            </a:r>
            <a:r>
              <a:rPr b="1" lang="fr"/>
              <a:t>matière sèche en vrac</a:t>
            </a:r>
            <a:r>
              <a:rPr lang="fr"/>
              <a:t>.</a:t>
            </a:r>
            <a:endParaRPr/>
          </a:p>
        </p:txBody>
      </p:sp>
      <p:pic>
        <p:nvPicPr>
          <p:cNvPr id="218" name="Google Shape;21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1069150"/>
            <a:ext cx="4675900" cy="2184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8300" y="1928075"/>
            <a:ext cx="3845650" cy="22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5"/>
          <p:cNvSpPr txBox="1"/>
          <p:nvPr/>
        </p:nvSpPr>
        <p:spPr>
          <a:xfrm>
            <a:off x="5298200" y="945150"/>
            <a:ext cx="3618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Trois groupes d’essieux différents: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Double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Triple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Quadruple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8389" y="1815811"/>
            <a:ext cx="3602176" cy="6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6"/>
          <p:cNvSpPr txBox="1"/>
          <p:nvPr/>
        </p:nvSpPr>
        <p:spPr>
          <a:xfrm>
            <a:off x="5776475" y="594000"/>
            <a:ext cx="32211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Semi-remorque </a:t>
            </a:r>
            <a:r>
              <a:rPr b="1" lang="fr"/>
              <a:t>plate-forme surbaissée “Drop deck” et “Double drop deck”</a:t>
            </a:r>
            <a:r>
              <a:rPr lang="fr"/>
              <a:t>: Transport de chargement haut</a:t>
            </a:r>
            <a:endParaRPr/>
          </a:p>
        </p:txBody>
      </p:sp>
      <p:pic>
        <p:nvPicPr>
          <p:cNvPr id="227" name="Google Shape;22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536" y="2571750"/>
            <a:ext cx="8387464" cy="168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732" y="127286"/>
            <a:ext cx="5516501" cy="191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7" title="Conestoga XP Speed Comparison Tes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8800" y="173525"/>
            <a:ext cx="5483626" cy="411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200"/>
            <a:ext cx="4135501" cy="66937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8"/>
          <p:cNvSpPr txBox="1"/>
          <p:nvPr/>
        </p:nvSpPr>
        <p:spPr>
          <a:xfrm>
            <a:off x="4802575" y="135700"/>
            <a:ext cx="4135500" cy="5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Train</a:t>
            </a:r>
            <a:r>
              <a:rPr lang="fr"/>
              <a:t> </a:t>
            </a:r>
            <a:r>
              <a:rPr b="1" lang="fr"/>
              <a:t>double</a:t>
            </a:r>
            <a:r>
              <a:rPr lang="fr"/>
              <a:t> de </a:t>
            </a:r>
            <a:r>
              <a:rPr b="1" lang="fr"/>
              <a:t>type B</a:t>
            </a:r>
            <a:r>
              <a:rPr lang="fr"/>
              <a:t> </a:t>
            </a:r>
            <a:r>
              <a:rPr b="1" lang="fr"/>
              <a:t>“B-train”</a:t>
            </a:r>
            <a:r>
              <a:rPr lang="fr"/>
              <a:t>; longueur maximum de </a:t>
            </a:r>
            <a:r>
              <a:rPr b="1" lang="fr"/>
              <a:t>25 mètres</a:t>
            </a:r>
            <a:endParaRPr b="1"/>
          </a:p>
        </p:txBody>
      </p:sp>
      <p:pic>
        <p:nvPicPr>
          <p:cNvPr id="240" name="Google Shape;24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8446" y="790225"/>
            <a:ext cx="7199699" cy="343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8"/>
          <p:cNvSpPr/>
          <p:nvPr/>
        </p:nvSpPr>
        <p:spPr>
          <a:xfrm>
            <a:off x="2847975" y="857250"/>
            <a:ext cx="1440000" cy="152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8"/>
          <p:cNvSpPr/>
          <p:nvPr/>
        </p:nvSpPr>
        <p:spPr>
          <a:xfrm rot="10800000">
            <a:off x="180975" y="857250"/>
            <a:ext cx="1333500" cy="152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8"/>
          <p:cNvSpPr txBox="1"/>
          <p:nvPr/>
        </p:nvSpPr>
        <p:spPr>
          <a:xfrm>
            <a:off x="1685925" y="723900"/>
            <a:ext cx="108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0000"/>
                </a:solidFill>
              </a:rPr>
              <a:t>25 mètres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1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1"/>
          <p:cNvSpPr txBox="1"/>
          <p:nvPr/>
        </p:nvSpPr>
        <p:spPr>
          <a:xfrm>
            <a:off x="0" y="76200"/>
            <a:ext cx="6182700" cy="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Les particularités des équipements</a:t>
            </a:r>
            <a:endParaRPr/>
          </a:p>
        </p:txBody>
      </p:sp>
      <p:sp>
        <p:nvSpPr>
          <p:cNvPr id="90" name="Google Shape;90;p11"/>
          <p:cNvSpPr txBox="1"/>
          <p:nvPr/>
        </p:nvSpPr>
        <p:spPr>
          <a:xfrm>
            <a:off x="152400" y="381000"/>
            <a:ext cx="66276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chemeClr val="dk1"/>
                </a:solidFill>
              </a:rPr>
              <a:t>Objectif(s) de la leçon:</a:t>
            </a:r>
            <a:r>
              <a:rPr lang="fr" sz="1000">
                <a:solidFill>
                  <a:schemeClr val="dk1"/>
                </a:solidFill>
              </a:rPr>
              <a:t> </a:t>
            </a:r>
            <a:endParaRPr sz="1000">
              <a:solidFill>
                <a:schemeClr val="dk1"/>
              </a:solidFill>
            </a:endParaRPr>
          </a:p>
          <a:p>
            <a:pPr indent="-292100" lvl="0" marL="26999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fr" sz="1000">
                <a:solidFill>
                  <a:schemeClr val="dk1"/>
                </a:solidFill>
              </a:rPr>
              <a:t>Comprendre </a:t>
            </a:r>
            <a:r>
              <a:rPr b="1" lang="fr" sz="1000">
                <a:solidFill>
                  <a:schemeClr val="dk1"/>
                </a:solidFill>
              </a:rPr>
              <a:t>les éléments</a:t>
            </a:r>
            <a:r>
              <a:rPr lang="fr" sz="1000">
                <a:solidFill>
                  <a:schemeClr val="dk1"/>
                </a:solidFill>
              </a:rPr>
              <a:t> de la compétence </a:t>
            </a:r>
            <a:endParaRPr sz="1000">
              <a:solidFill>
                <a:schemeClr val="dk1"/>
              </a:solidFill>
            </a:endParaRPr>
          </a:p>
          <a:p>
            <a:pPr indent="-292100" lvl="0" marL="26999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fr" sz="1000">
                <a:solidFill>
                  <a:schemeClr val="dk1"/>
                </a:solidFill>
              </a:rPr>
              <a:t>Reconnaître </a:t>
            </a:r>
            <a:r>
              <a:rPr lang="fr" sz="1000">
                <a:solidFill>
                  <a:schemeClr val="dk1"/>
                </a:solidFill>
              </a:rPr>
              <a:t>les principales marques de camions utilisés. </a:t>
            </a:r>
            <a:endParaRPr sz="1000">
              <a:solidFill>
                <a:schemeClr val="dk1"/>
              </a:solidFill>
            </a:endParaRPr>
          </a:p>
          <a:p>
            <a:pPr indent="-292100" lvl="0" marL="26999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fr" sz="1000">
                <a:solidFill>
                  <a:schemeClr val="dk1"/>
                </a:solidFill>
              </a:rPr>
              <a:t>Associer</a:t>
            </a:r>
            <a:r>
              <a:rPr lang="fr" sz="1000">
                <a:solidFill>
                  <a:schemeClr val="dk1"/>
                </a:solidFill>
              </a:rPr>
              <a:t> les différents </a:t>
            </a:r>
            <a:r>
              <a:rPr b="1" lang="fr" sz="1000">
                <a:solidFill>
                  <a:schemeClr val="dk1"/>
                </a:solidFill>
              </a:rPr>
              <a:t>types de véhicules</a:t>
            </a:r>
            <a:r>
              <a:rPr lang="fr" sz="1000">
                <a:solidFill>
                  <a:schemeClr val="dk1"/>
                </a:solidFill>
              </a:rPr>
              <a:t> avec la </a:t>
            </a:r>
            <a:r>
              <a:rPr b="1" lang="fr" sz="1000">
                <a:solidFill>
                  <a:schemeClr val="dk1"/>
                </a:solidFill>
              </a:rPr>
              <a:t>catégorie de marchandises transportées.</a:t>
            </a:r>
            <a:endParaRPr b="1"/>
          </a:p>
        </p:txBody>
      </p:sp>
      <p:sp>
        <p:nvSpPr>
          <p:cNvPr id="91" name="Google Shape;91;p11"/>
          <p:cNvSpPr txBox="1"/>
          <p:nvPr/>
        </p:nvSpPr>
        <p:spPr>
          <a:xfrm>
            <a:off x="152400" y="1143000"/>
            <a:ext cx="7796700" cy="24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Énoncé de la compétence : </a:t>
            </a:r>
            <a:r>
              <a:rPr lang="fr" sz="1100">
                <a:solidFill>
                  <a:schemeClr val="dk1"/>
                </a:solidFill>
              </a:rPr>
              <a:t>Cerner les possibilités des systèmes d’un camion semi-remorque.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Introduction de tous les éléments de la compétence 2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fr" sz="1100">
                <a:solidFill>
                  <a:schemeClr val="dk1"/>
                </a:solidFill>
              </a:rPr>
              <a:t>Distinguer les particularités d’un camion.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fr" sz="1100">
                <a:solidFill>
                  <a:schemeClr val="dk1"/>
                </a:solidFill>
              </a:rPr>
              <a:t>Prendre connaissance des capacités du </a:t>
            </a:r>
            <a:r>
              <a:rPr b="1" lang="fr" sz="1100">
                <a:solidFill>
                  <a:schemeClr val="dk1"/>
                </a:solidFill>
              </a:rPr>
              <a:t>groupe moteur</a:t>
            </a:r>
            <a:r>
              <a:rPr lang="fr" sz="1100">
                <a:solidFill>
                  <a:schemeClr val="dk1"/>
                </a:solidFill>
              </a:rPr>
              <a:t>.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fr" sz="1100">
                <a:solidFill>
                  <a:schemeClr val="dk1"/>
                </a:solidFill>
              </a:rPr>
              <a:t>Choisir les modes d’utilisation du </a:t>
            </a:r>
            <a:r>
              <a:rPr b="1" lang="fr" sz="1100">
                <a:solidFill>
                  <a:schemeClr val="dk1"/>
                </a:solidFill>
              </a:rPr>
              <a:t>système de transmission du mouvement</a:t>
            </a:r>
            <a:r>
              <a:rPr lang="fr" sz="1100">
                <a:solidFill>
                  <a:schemeClr val="dk1"/>
                </a:solidFill>
              </a:rPr>
              <a:t>.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fr" sz="1100">
                <a:solidFill>
                  <a:schemeClr val="dk1"/>
                </a:solidFill>
              </a:rPr>
              <a:t>Choisir des moyens pour optimiser le rendement du </a:t>
            </a:r>
            <a:r>
              <a:rPr b="1" lang="fr" sz="1100">
                <a:solidFill>
                  <a:schemeClr val="dk1"/>
                </a:solidFill>
              </a:rPr>
              <a:t>système de freinage</a:t>
            </a:r>
            <a:r>
              <a:rPr lang="fr" sz="1100">
                <a:solidFill>
                  <a:schemeClr val="dk1"/>
                </a:solidFill>
              </a:rPr>
              <a:t>.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fr" sz="1100">
                <a:solidFill>
                  <a:schemeClr val="dk1"/>
                </a:solidFill>
              </a:rPr>
              <a:t>Prendre connaissance des capacités et des limites des </a:t>
            </a:r>
            <a:r>
              <a:rPr b="1" lang="fr" sz="1100">
                <a:solidFill>
                  <a:schemeClr val="dk1"/>
                </a:solidFill>
              </a:rPr>
              <a:t>systèmes de suspension </a:t>
            </a:r>
            <a:r>
              <a:rPr lang="fr" sz="1100">
                <a:solidFill>
                  <a:schemeClr val="dk1"/>
                </a:solidFill>
              </a:rPr>
              <a:t>et de</a:t>
            </a:r>
            <a:r>
              <a:rPr b="1" lang="fr" sz="1100">
                <a:solidFill>
                  <a:schemeClr val="dk1"/>
                </a:solidFill>
              </a:rPr>
              <a:t> direction, ainsi que des roues</a:t>
            </a:r>
            <a:r>
              <a:rPr lang="fr" sz="1100">
                <a:solidFill>
                  <a:schemeClr val="dk1"/>
                </a:solidFill>
              </a:rPr>
              <a:t>.</a:t>
            </a:r>
            <a:endParaRPr/>
          </a:p>
        </p:txBody>
      </p:sp>
      <p:pic>
        <p:nvPicPr>
          <p:cNvPr id="92" name="Google Shape;92;p11"/>
          <p:cNvPicPr preferRelativeResize="0"/>
          <p:nvPr/>
        </p:nvPicPr>
        <p:blipFill rotWithShape="1">
          <a:blip r:embed="rId4">
            <a:alphaModFix/>
          </a:blip>
          <a:srcRect b="0" l="-3594" r="0" t="6085"/>
          <a:stretch/>
        </p:blipFill>
        <p:spPr>
          <a:xfrm>
            <a:off x="7141650" y="76200"/>
            <a:ext cx="1772230" cy="134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6498" y="3642055"/>
            <a:ext cx="92392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2443" y="3744894"/>
            <a:ext cx="536375" cy="43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1"/>
          <p:cNvPicPr preferRelativeResize="0"/>
          <p:nvPr/>
        </p:nvPicPr>
        <p:blipFill rotWithShape="1">
          <a:blip r:embed="rId7">
            <a:alphaModFix/>
          </a:blip>
          <a:srcRect b="0" l="199" r="199" t="0"/>
          <a:stretch/>
        </p:blipFill>
        <p:spPr>
          <a:xfrm>
            <a:off x="2827682" y="3713057"/>
            <a:ext cx="536375" cy="47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66742" y="3789980"/>
            <a:ext cx="703500" cy="266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22148" y="3748561"/>
            <a:ext cx="552450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16653" y="3593186"/>
            <a:ext cx="703500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200" y="3742123"/>
            <a:ext cx="638175" cy="41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02425" y="2814549"/>
            <a:ext cx="471025" cy="57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748150" y="1396275"/>
            <a:ext cx="1196200" cy="119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1"/>
          <p:cNvPicPr preferRelativeResize="0"/>
          <p:nvPr/>
        </p:nvPicPr>
        <p:blipFill rotWithShape="1">
          <a:blip r:embed="rId14">
            <a:alphaModFix/>
          </a:blip>
          <a:srcRect b="0" l="8636" r="8636" t="0"/>
          <a:stretch/>
        </p:blipFill>
        <p:spPr>
          <a:xfrm>
            <a:off x="7111330" y="3609608"/>
            <a:ext cx="619492" cy="619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438034" y="3662841"/>
            <a:ext cx="642969" cy="52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401291" y="3687086"/>
            <a:ext cx="536373" cy="52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917623" y="3674097"/>
            <a:ext cx="529025" cy="52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320153" y="3656775"/>
            <a:ext cx="471023" cy="609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522891" y="3664572"/>
            <a:ext cx="529025" cy="52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316199" y="3669723"/>
            <a:ext cx="553021" cy="559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9"/>
          <p:cNvSpPr txBox="1"/>
          <p:nvPr/>
        </p:nvSpPr>
        <p:spPr>
          <a:xfrm>
            <a:off x="322450" y="197800"/>
            <a:ext cx="58107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Train</a:t>
            </a:r>
            <a:r>
              <a:rPr lang="fr" sz="1800">
                <a:solidFill>
                  <a:schemeClr val="dk1"/>
                </a:solidFill>
              </a:rPr>
              <a:t> </a:t>
            </a:r>
            <a:r>
              <a:rPr b="1" lang="fr" sz="1800">
                <a:solidFill>
                  <a:schemeClr val="dk1"/>
                </a:solidFill>
              </a:rPr>
              <a:t>double</a:t>
            </a:r>
            <a:r>
              <a:rPr lang="fr" sz="1800">
                <a:solidFill>
                  <a:schemeClr val="dk1"/>
                </a:solidFill>
              </a:rPr>
              <a:t> de </a:t>
            </a:r>
            <a:r>
              <a:rPr b="1" lang="fr" sz="1800">
                <a:solidFill>
                  <a:schemeClr val="dk1"/>
                </a:solidFill>
              </a:rPr>
              <a:t>type A</a:t>
            </a:r>
            <a:r>
              <a:rPr lang="fr" sz="1800">
                <a:solidFill>
                  <a:schemeClr val="dk1"/>
                </a:solidFill>
              </a:rPr>
              <a:t> </a:t>
            </a:r>
            <a:r>
              <a:rPr b="1" lang="fr" sz="1800">
                <a:solidFill>
                  <a:schemeClr val="dk1"/>
                </a:solidFill>
              </a:rPr>
              <a:t>“A-train”</a:t>
            </a:r>
            <a:r>
              <a:rPr lang="fr" sz="1800">
                <a:solidFill>
                  <a:schemeClr val="dk1"/>
                </a:solidFill>
              </a:rPr>
              <a:t>; (utilise un diabolo) longueur maximum de </a:t>
            </a:r>
            <a:r>
              <a:rPr b="1" lang="fr" sz="1800">
                <a:solidFill>
                  <a:schemeClr val="dk1"/>
                </a:solidFill>
              </a:rPr>
              <a:t>25 mètres</a:t>
            </a:r>
            <a:endParaRPr sz="1800"/>
          </a:p>
        </p:txBody>
      </p:sp>
      <p:pic>
        <p:nvPicPr>
          <p:cNvPr id="249" name="Google Shape;24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1164750"/>
            <a:ext cx="6624526" cy="301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9400" y="228600"/>
            <a:ext cx="2000250" cy="6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447800"/>
            <a:ext cx="5794675" cy="60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325950"/>
            <a:ext cx="8839201" cy="1983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2375" y="348403"/>
            <a:ext cx="3790325" cy="66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0"/>
          <p:cNvSpPr txBox="1"/>
          <p:nvPr/>
        </p:nvSpPr>
        <p:spPr>
          <a:xfrm>
            <a:off x="7225702" y="1225675"/>
            <a:ext cx="10092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Type A</a:t>
            </a:r>
            <a:endParaRPr b="1" sz="1800"/>
          </a:p>
        </p:txBody>
      </p:sp>
      <p:sp>
        <p:nvSpPr>
          <p:cNvPr id="259" name="Google Shape;259;p30"/>
          <p:cNvSpPr txBox="1"/>
          <p:nvPr/>
        </p:nvSpPr>
        <p:spPr>
          <a:xfrm>
            <a:off x="6384900" y="91025"/>
            <a:ext cx="1453500" cy="3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highlight>
                  <a:srgbClr val="FFBE00"/>
                </a:highlight>
              </a:rPr>
              <a:t>Hors normes</a:t>
            </a:r>
            <a:endParaRPr b="1" sz="1600">
              <a:highlight>
                <a:srgbClr val="FFBE00"/>
              </a:highlight>
            </a:endParaRPr>
          </a:p>
        </p:txBody>
      </p:sp>
      <p:sp>
        <p:nvSpPr>
          <p:cNvPr id="260" name="Google Shape;260;p30"/>
          <p:cNvSpPr txBox="1"/>
          <p:nvPr/>
        </p:nvSpPr>
        <p:spPr>
          <a:xfrm>
            <a:off x="0" y="91025"/>
            <a:ext cx="36687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LES TRAINS ROUTIERS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/>
              <a:t>Mention T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/>
              <a:t>Permis spécial de circulation</a:t>
            </a:r>
            <a:endParaRPr b="1" sz="15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1"/>
          <p:cNvSpPr txBox="1"/>
          <p:nvPr/>
        </p:nvSpPr>
        <p:spPr>
          <a:xfrm>
            <a:off x="3024125" y="1499675"/>
            <a:ext cx="713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1"/>
          <p:cNvSpPr txBox="1"/>
          <p:nvPr/>
        </p:nvSpPr>
        <p:spPr>
          <a:xfrm>
            <a:off x="3617450" y="1342600"/>
            <a:ext cx="56151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06060"/>
              </a:buClr>
              <a:buSzPts val="1200"/>
              <a:buChar char="●"/>
            </a:pPr>
            <a:r>
              <a:rPr lang="fr" sz="1200">
                <a:solidFill>
                  <a:srgbClr val="606060"/>
                </a:solidFill>
                <a:highlight>
                  <a:srgbClr val="FFFFFF"/>
                </a:highlight>
              </a:rPr>
              <a:t>vitesse maximale de 90 km/h;</a:t>
            </a:r>
            <a:endParaRPr sz="1200">
              <a:solidFill>
                <a:srgbClr val="606060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200"/>
              <a:buChar char="●"/>
            </a:pPr>
            <a:r>
              <a:rPr lang="fr" sz="1200">
                <a:solidFill>
                  <a:srgbClr val="606060"/>
                </a:solidFill>
                <a:highlight>
                  <a:srgbClr val="FFFFFF"/>
                </a:highlight>
              </a:rPr>
              <a:t>véhicule d’une masse brute maximale de 67 500 kg ou 148 812 livres;</a:t>
            </a:r>
            <a:endParaRPr sz="1200">
              <a:solidFill>
                <a:srgbClr val="606060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200"/>
              <a:buChar char="●"/>
            </a:pPr>
            <a:r>
              <a:rPr lang="fr" sz="1200">
                <a:solidFill>
                  <a:srgbClr val="606060"/>
                </a:solidFill>
                <a:highlight>
                  <a:srgbClr val="FFFFFF"/>
                </a:highlight>
              </a:rPr>
              <a:t>interdiction de transporter du bétail ou des marchandises dangereuses quelconques;</a:t>
            </a:r>
            <a:endParaRPr sz="1200">
              <a:solidFill>
                <a:srgbClr val="606060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200"/>
              <a:buChar char="●"/>
            </a:pPr>
            <a:r>
              <a:rPr lang="fr" sz="1200">
                <a:solidFill>
                  <a:srgbClr val="606060"/>
                </a:solidFill>
                <a:highlight>
                  <a:srgbClr val="FFFFFF"/>
                </a:highlight>
              </a:rPr>
              <a:t>des restrictions de déplacement les longues fins de semaine </a:t>
            </a:r>
            <a:r>
              <a:rPr lang="fr" sz="1200">
                <a:solidFill>
                  <a:srgbClr val="0000FF"/>
                </a:solidFill>
                <a:highlight>
                  <a:srgbClr val="FFFFFF"/>
                </a:highlight>
              </a:rPr>
              <a:t>(</a:t>
            </a:r>
            <a:r>
              <a:rPr lang="fr" sz="1200">
                <a:solidFill>
                  <a:srgbClr val="0000F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suspendues jusqu'en octobre 2023)</a:t>
            </a:r>
            <a:r>
              <a:rPr lang="fr" sz="12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;</a:t>
            </a:r>
            <a:endParaRPr sz="1200">
              <a:solidFill>
                <a:srgbClr val="606060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200"/>
              <a:buChar char="●"/>
            </a:pPr>
            <a:r>
              <a:rPr lang="fr" sz="1200">
                <a:solidFill>
                  <a:srgbClr val="606060"/>
                </a:solidFill>
                <a:highlight>
                  <a:srgbClr val="FFFFFF"/>
                </a:highlight>
              </a:rPr>
              <a:t>des restrictions météorologiques; manteaux nuageux, neige, glace, visibilité, etc.</a:t>
            </a:r>
            <a:r>
              <a:rPr lang="fr" sz="800">
                <a:solidFill>
                  <a:srgbClr val="606060"/>
                </a:solidFill>
                <a:highlight>
                  <a:srgbClr val="FFFFFF"/>
                </a:highlight>
              </a:rPr>
              <a:t> </a:t>
            </a:r>
            <a:r>
              <a:rPr lang="fr" sz="600">
                <a:solidFill>
                  <a:srgbClr val="606060"/>
                </a:solidFill>
                <a:highlight>
                  <a:srgbClr val="FFFFFF"/>
                </a:highlight>
              </a:rPr>
              <a:t>( Source; Challenger )</a:t>
            </a:r>
            <a:endParaRPr sz="600">
              <a:solidFill>
                <a:srgbClr val="606060"/>
              </a:solidFill>
              <a:highlight>
                <a:srgbClr val="FFFFFF"/>
              </a:highlight>
            </a:endParaRPr>
          </a:p>
        </p:txBody>
      </p:sp>
      <p:sp>
        <p:nvSpPr>
          <p:cNvPr id="267" name="Google Shape;267;p31"/>
          <p:cNvSpPr txBox="1"/>
          <p:nvPr/>
        </p:nvSpPr>
        <p:spPr>
          <a:xfrm>
            <a:off x="0" y="198954"/>
            <a:ext cx="89916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606060"/>
                </a:solidFill>
                <a:highlight>
                  <a:srgbClr val="FFFFFF"/>
                </a:highlight>
              </a:rPr>
              <a:t>Les</a:t>
            </a:r>
            <a:r>
              <a:rPr b="1" lang="fr" sz="1200">
                <a:solidFill>
                  <a:srgbClr val="606060"/>
                </a:solidFill>
                <a:highlight>
                  <a:srgbClr val="FFFFFF"/>
                </a:highlight>
              </a:rPr>
              <a:t> </a:t>
            </a:r>
            <a:r>
              <a:rPr b="1" lang="fr" sz="1500">
                <a:solidFill>
                  <a:srgbClr val="606060"/>
                </a:solidFill>
                <a:highlight>
                  <a:srgbClr val="FFFF00"/>
                </a:highlight>
              </a:rPr>
              <a:t>trains routiers</a:t>
            </a:r>
            <a:r>
              <a:rPr lang="fr" sz="1200">
                <a:solidFill>
                  <a:srgbClr val="606060"/>
                </a:solidFill>
                <a:highlight>
                  <a:srgbClr val="FFFFFF"/>
                </a:highlight>
              </a:rPr>
              <a:t> ont moins d’accidents par nombre de kilomètres parcourus que les voitures personnelles ou tout autre mode de transport. Ils permettent aussi de réduire les coûts de carburant de 32 %. Ces avantages peuvent être atteints en se conformant aux exigences suivantes :</a:t>
            </a:r>
            <a:endParaRPr/>
          </a:p>
        </p:txBody>
      </p:sp>
      <p:pic>
        <p:nvPicPr>
          <p:cNvPr id="268" name="Google Shape;2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350" y="1111500"/>
            <a:ext cx="3727933" cy="279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9400" y="152400"/>
            <a:ext cx="20002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2"/>
          <p:cNvSpPr txBox="1"/>
          <p:nvPr/>
        </p:nvSpPr>
        <p:spPr>
          <a:xfrm>
            <a:off x="3174375" y="1435275"/>
            <a:ext cx="8598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Diabolo</a:t>
            </a:r>
            <a:endParaRPr/>
          </a:p>
        </p:txBody>
      </p:sp>
      <p:pic>
        <p:nvPicPr>
          <p:cNvPr id="275" name="Google Shape;27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8800" y="1085850"/>
            <a:ext cx="7267575" cy="318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08" y="68761"/>
            <a:ext cx="2628500" cy="191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2"/>
          <p:cNvSpPr txBox="1"/>
          <p:nvPr/>
        </p:nvSpPr>
        <p:spPr>
          <a:xfrm>
            <a:off x="3358300" y="237175"/>
            <a:ext cx="2655300" cy="6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Timon d’attelage</a:t>
            </a:r>
            <a:r>
              <a:rPr lang="fr"/>
              <a:t> et </a:t>
            </a:r>
            <a:r>
              <a:rPr b="1" lang="fr"/>
              <a:t>diabolo </a:t>
            </a:r>
            <a:r>
              <a:rPr lang="fr"/>
              <a:t>pour le train de </a:t>
            </a:r>
            <a:r>
              <a:rPr b="1" lang="fr"/>
              <a:t>type A</a:t>
            </a:r>
            <a:endParaRPr b="1"/>
          </a:p>
        </p:txBody>
      </p:sp>
      <p:pic>
        <p:nvPicPr>
          <p:cNvPr id="278" name="Google Shape;27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00" y="2762025"/>
            <a:ext cx="1936000" cy="160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3"/>
          <p:cNvSpPr txBox="1"/>
          <p:nvPr/>
        </p:nvSpPr>
        <p:spPr>
          <a:xfrm>
            <a:off x="6081275" y="1224150"/>
            <a:ext cx="30792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Semi-remorque fourgon</a:t>
            </a:r>
            <a:r>
              <a:rPr lang="fr">
                <a:solidFill>
                  <a:schemeClr val="dk1"/>
                </a:solidFill>
              </a:rPr>
              <a:t> </a:t>
            </a:r>
            <a:r>
              <a:rPr b="1" lang="fr">
                <a:solidFill>
                  <a:schemeClr val="dk1"/>
                </a:solidFill>
              </a:rPr>
              <a:t>“dry box”  </a:t>
            </a:r>
            <a:r>
              <a:rPr lang="fr">
                <a:solidFill>
                  <a:schemeClr val="dk1"/>
                </a:solidFill>
              </a:rPr>
              <a:t>Pour le transport </a:t>
            </a:r>
            <a:r>
              <a:rPr b="1" lang="fr">
                <a:solidFill>
                  <a:schemeClr val="dk1"/>
                </a:solidFill>
              </a:rPr>
              <a:t>général </a:t>
            </a:r>
            <a:r>
              <a:rPr lang="fr">
                <a:solidFill>
                  <a:schemeClr val="dk1"/>
                </a:solidFill>
              </a:rPr>
              <a:t>et/ou </a:t>
            </a:r>
            <a:r>
              <a:rPr b="1" lang="fr">
                <a:solidFill>
                  <a:schemeClr val="dk1"/>
                </a:solidFill>
              </a:rPr>
              <a:t>température contrôlée “Reefer”</a:t>
            </a:r>
            <a:endParaRPr/>
          </a:p>
        </p:txBody>
      </p:sp>
      <p:pic>
        <p:nvPicPr>
          <p:cNvPr id="284" name="Google Shape;28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23" y="323850"/>
            <a:ext cx="6085197" cy="367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5417" y="152400"/>
            <a:ext cx="4464283" cy="88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392325"/>
            <a:ext cx="4562475" cy="230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4875" y="96973"/>
            <a:ext cx="4346099" cy="3259574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4"/>
          <p:cNvSpPr txBox="1"/>
          <p:nvPr/>
        </p:nvSpPr>
        <p:spPr>
          <a:xfrm>
            <a:off x="960300" y="622600"/>
            <a:ext cx="28314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Avec système de toiles de type: </a:t>
            </a:r>
            <a:r>
              <a:rPr b="1" lang="fr"/>
              <a:t>Accordéon “Rolling tarp”</a:t>
            </a:r>
            <a:endParaRPr b="1"/>
          </a:p>
        </p:txBody>
      </p:sp>
      <p:sp>
        <p:nvSpPr>
          <p:cNvPr id="293" name="Google Shape;293;p34"/>
          <p:cNvSpPr txBox="1"/>
          <p:nvPr/>
        </p:nvSpPr>
        <p:spPr>
          <a:xfrm>
            <a:off x="5608500" y="3442000"/>
            <a:ext cx="28314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Avec système de toiles de type: </a:t>
            </a:r>
            <a:r>
              <a:rPr b="1" lang="fr"/>
              <a:t>Rideau “Curtain Side”</a:t>
            </a:r>
            <a:endParaRPr b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5"/>
          <p:cNvSpPr/>
          <p:nvPr/>
        </p:nvSpPr>
        <p:spPr>
          <a:xfrm>
            <a:off x="4483700" y="1132050"/>
            <a:ext cx="4609500" cy="2252400"/>
          </a:xfrm>
          <a:prstGeom prst="rect">
            <a:avLst/>
          </a:prstGeom>
          <a:solidFill>
            <a:srgbClr val="FFFFFF">
              <a:alpha val="259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5"/>
          <p:cNvSpPr txBox="1"/>
          <p:nvPr/>
        </p:nvSpPr>
        <p:spPr>
          <a:xfrm>
            <a:off x="4326550" y="1110400"/>
            <a:ext cx="49341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5291-Quest-02.1.1.ParticulCam (Les particularités des équipements)</a:t>
            </a:r>
            <a:endParaRPr b="1" sz="2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2"/>
          <p:cNvSpPr txBox="1"/>
          <p:nvPr/>
        </p:nvSpPr>
        <p:spPr>
          <a:xfrm>
            <a:off x="0" y="304800"/>
            <a:ext cx="8988000" cy="38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Description :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Ce module de connaissances pratiques consiste à vérifier si vous êtes en mesure de relever les caractéristiques du véhicule que vous conduisez pour la première fois et d’en tenir compte pour </a:t>
            </a:r>
            <a:r>
              <a:rPr b="1" lang="fr" sz="1100">
                <a:solidFill>
                  <a:schemeClr val="dk1"/>
                </a:solidFill>
              </a:rPr>
              <a:t>optimiser le rendement des systèmes</a:t>
            </a:r>
            <a:r>
              <a:rPr lang="fr" sz="1100">
                <a:solidFill>
                  <a:schemeClr val="dk1"/>
                </a:solidFill>
              </a:rPr>
              <a:t>, ainsi que de </a:t>
            </a:r>
            <a:r>
              <a:rPr b="1" lang="fr" sz="1100">
                <a:solidFill>
                  <a:schemeClr val="dk1"/>
                </a:solidFill>
              </a:rPr>
              <a:t>résoudre d’éventuels problèmes.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Évaluation :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L’épreuve est formulée sous la forme d’un questionnaire.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À partir des </a:t>
            </a:r>
            <a:r>
              <a:rPr b="1" lang="fr" sz="1100" u="sng">
                <a:solidFill>
                  <a:schemeClr val="dk1"/>
                </a:solidFill>
              </a:rPr>
              <a:t>fiches techniques</a:t>
            </a:r>
            <a:r>
              <a:rPr lang="fr" sz="1100">
                <a:solidFill>
                  <a:schemeClr val="dk1"/>
                </a:solidFill>
              </a:rPr>
              <a:t> des systèmes d’un camion semi-remorque, vous devrez reconnaître les capacités et les limites des différents systèmes selon leurs spécifications.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À partir de </a:t>
            </a:r>
            <a:r>
              <a:rPr b="1" lang="fr" sz="1100" u="sng">
                <a:solidFill>
                  <a:schemeClr val="dk1"/>
                </a:solidFill>
              </a:rPr>
              <a:t>mises en situation</a:t>
            </a:r>
            <a:r>
              <a:rPr lang="fr" sz="1100">
                <a:solidFill>
                  <a:schemeClr val="dk1"/>
                </a:solidFill>
              </a:rPr>
              <a:t>, vous devrez indiquer le mode d’utilisation optimal des systèmes et déterminer les problèmes potentiels et les mesures à prendre.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La durée de l’épreuve est de deux heures. </a:t>
            </a:r>
            <a:r>
              <a:rPr b="1" lang="fr" sz="1100" u="sng">
                <a:solidFill>
                  <a:srgbClr val="FF0000"/>
                </a:solidFill>
              </a:rPr>
              <a:t>Les notes de cours sont interdites.</a:t>
            </a:r>
            <a:endParaRPr b="1" sz="1100" u="sng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200" u="sng">
                <a:solidFill>
                  <a:schemeClr val="dk1"/>
                </a:solidFill>
              </a:rPr>
              <a:t>Il est primordial que vous fassiez des liens entre les notions vues en classe et celles traitées en pratique. </a:t>
            </a:r>
            <a:endParaRPr b="1" i="1" sz="1200" u="sng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200" u="sng">
                <a:solidFill>
                  <a:schemeClr val="dk1"/>
                </a:solidFill>
              </a:rPr>
              <a:t> Vous êtes responsable de vos apprentissages. Vous devez aviser l’enseignant de votre progression.</a:t>
            </a:r>
            <a:endParaRPr b="1" i="1" sz="1200" u="sng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200" u="sng">
                <a:solidFill>
                  <a:schemeClr val="dk1"/>
                </a:solidFill>
              </a:rPr>
              <a:t> Le succès de votre cheminement dépend de l’intérêt et de l’implication que vous y mettrez.</a:t>
            </a:r>
            <a:endParaRPr b="1" sz="1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3"/>
          <p:cNvSpPr txBox="1"/>
          <p:nvPr/>
        </p:nvSpPr>
        <p:spPr>
          <a:xfrm>
            <a:off x="0" y="0"/>
            <a:ext cx="6909900" cy="18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Terminologie des véhicules lourds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Véhicules lourds : </a:t>
            </a:r>
            <a:r>
              <a:rPr lang="fr" sz="1100">
                <a:solidFill>
                  <a:schemeClr val="dk1"/>
                </a:solidFill>
              </a:rPr>
              <a:t>Véhicules ayant un poids nominal brut (</a:t>
            </a:r>
            <a:r>
              <a:rPr b="1" lang="fr" sz="1100">
                <a:solidFill>
                  <a:schemeClr val="dk1"/>
                </a:solidFill>
              </a:rPr>
              <a:t>PNBV</a:t>
            </a:r>
            <a:r>
              <a:rPr lang="fr" sz="1100">
                <a:solidFill>
                  <a:schemeClr val="dk1"/>
                </a:solidFill>
              </a:rPr>
              <a:t> ou GVWR en anglais) de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4 500 kg ou plus</a:t>
            </a:r>
            <a:r>
              <a:rPr lang="fr" sz="1100">
                <a:solidFill>
                  <a:schemeClr val="dk1"/>
                </a:solidFill>
              </a:rPr>
              <a:t>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Le </a:t>
            </a:r>
            <a:r>
              <a:rPr b="1" lang="fr" sz="1100" u="sng">
                <a:solidFill>
                  <a:schemeClr val="dk1"/>
                </a:solidFill>
              </a:rPr>
              <a:t>PNBV</a:t>
            </a:r>
            <a:r>
              <a:rPr lang="fr" sz="1100">
                <a:solidFill>
                  <a:schemeClr val="dk1"/>
                </a:solidFill>
              </a:rPr>
              <a:t> se définit comme </a:t>
            </a:r>
            <a:r>
              <a:rPr lang="fr" sz="1100">
                <a:solidFill>
                  <a:schemeClr val="dk1"/>
                </a:solidFill>
              </a:rPr>
              <a:t>la</a:t>
            </a:r>
            <a:r>
              <a:rPr lang="fr" sz="1100">
                <a:solidFill>
                  <a:schemeClr val="dk1"/>
                </a:solidFill>
              </a:rPr>
              <a:t> </a:t>
            </a:r>
            <a:r>
              <a:rPr b="1" lang="fr" sz="1100" u="sng">
                <a:solidFill>
                  <a:schemeClr val="dk1"/>
                </a:solidFill>
              </a:rPr>
              <a:t>masse nette</a:t>
            </a:r>
            <a:r>
              <a:rPr lang="fr" sz="1100">
                <a:solidFill>
                  <a:schemeClr val="dk1"/>
                </a:solidFill>
              </a:rPr>
              <a:t> d’un véhicule, auquel </a:t>
            </a:r>
            <a:r>
              <a:rPr b="1" lang="fr" sz="1100" u="sng">
                <a:solidFill>
                  <a:schemeClr val="dk1"/>
                </a:solidFill>
              </a:rPr>
              <a:t>on additionne la charge maximale</a:t>
            </a:r>
            <a:r>
              <a:rPr lang="fr" sz="1100">
                <a:solidFill>
                  <a:schemeClr val="dk1"/>
                </a:solidFill>
              </a:rPr>
              <a:t> que celui-ci peut transporter, selon les indications du fabricant.</a:t>
            </a:r>
            <a:endParaRPr/>
          </a:p>
        </p:txBody>
      </p:sp>
      <p:pic>
        <p:nvPicPr>
          <p:cNvPr id="119" name="Google Shape;11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7891" y="114300"/>
            <a:ext cx="1159275" cy="115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3"/>
          <p:cNvSpPr txBox="1"/>
          <p:nvPr/>
        </p:nvSpPr>
        <p:spPr>
          <a:xfrm>
            <a:off x="152400" y="1905000"/>
            <a:ext cx="3354600" cy="16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Classes de camions: </a:t>
            </a:r>
            <a:r>
              <a:rPr lang="fr" sz="1100">
                <a:solidFill>
                  <a:schemeClr val="dk1"/>
                </a:solidFill>
              </a:rPr>
              <a:t>Les camions sont classés selon leurs poids nominaux bruts </a:t>
            </a:r>
            <a:r>
              <a:rPr b="1" lang="fr" sz="1100">
                <a:solidFill>
                  <a:schemeClr val="dk1"/>
                </a:solidFill>
              </a:rPr>
              <a:t>(PNBV)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Classe 3	 4 536 kg   à   6 350 kg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Classe 4	 6 351 kg   à   7 256 kg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Classe 5	 7 257 kg   à   8 834 kg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Classe 6	 8 844 kg   à 11 791 kg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Classe 7	11 792 kg  à 14 966 kg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Classe 8 	14 967 kg et plus</a:t>
            </a:r>
            <a:endParaRPr b="1"/>
          </a:p>
        </p:txBody>
      </p:sp>
      <p:pic>
        <p:nvPicPr>
          <p:cNvPr id="121" name="Google Shape;12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8200" y="2769600"/>
            <a:ext cx="2359600" cy="142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4275" y="1417250"/>
            <a:ext cx="2051749" cy="115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3"/>
          <p:cNvPicPr preferRelativeResize="0"/>
          <p:nvPr/>
        </p:nvPicPr>
        <p:blipFill rotWithShape="1">
          <a:blip r:embed="rId6">
            <a:alphaModFix/>
          </a:blip>
          <a:srcRect b="0" l="-3594" r="0" t="6085"/>
          <a:stretch/>
        </p:blipFill>
        <p:spPr>
          <a:xfrm>
            <a:off x="5737575" y="1360085"/>
            <a:ext cx="3330225" cy="2526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42950"/>
            <a:ext cx="8839200" cy="256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4"/>
          <p:cNvSpPr txBox="1"/>
          <p:nvPr/>
        </p:nvSpPr>
        <p:spPr>
          <a:xfrm>
            <a:off x="2213627" y="179000"/>
            <a:ext cx="475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Camions fabriqués à l’usine de Ste-Thérèse QC</a:t>
            </a:r>
            <a:endParaRPr b="1"/>
          </a:p>
        </p:txBody>
      </p:sp>
      <p:sp>
        <p:nvSpPr>
          <p:cNvPr id="130" name="Google Shape;130;p14"/>
          <p:cNvSpPr txBox="1"/>
          <p:nvPr/>
        </p:nvSpPr>
        <p:spPr>
          <a:xfrm>
            <a:off x="50725" y="3344075"/>
            <a:ext cx="899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50">
                <a:solidFill>
                  <a:schemeClr val="dk1"/>
                </a:solidFill>
                <a:highlight>
                  <a:srgbClr val="FFFFFF"/>
                </a:highlight>
              </a:rPr>
              <a:t>Les nouveaux modèles conventionnels à usage moyen sont les Kenworth T180 (classe 5), T280 (classe 6), T380 (classe 7) et T480 (classe 8 légère). </a:t>
            </a:r>
            <a:r>
              <a:rPr i="1" lang="fr" sz="850">
                <a:solidFill>
                  <a:schemeClr val="dk1"/>
                </a:solidFill>
                <a:highlight>
                  <a:srgbClr val="FFFFFF"/>
                </a:highlight>
              </a:rPr>
              <a:t>Transport magazine</a:t>
            </a:r>
            <a:endParaRPr i="1"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5"/>
          <p:cNvSpPr txBox="1"/>
          <p:nvPr/>
        </p:nvSpPr>
        <p:spPr>
          <a:xfrm>
            <a:off x="0" y="152400"/>
            <a:ext cx="3675900" cy="5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Les marques de camions:</a:t>
            </a:r>
            <a:r>
              <a:rPr lang="fr" sz="1100">
                <a:solidFill>
                  <a:schemeClr val="dk1"/>
                </a:solidFill>
              </a:rPr>
              <a:t> Il existe sept fabricants de camions de classes sept et huit en A</a:t>
            </a:r>
            <a:r>
              <a:rPr lang="fr" sz="1100">
                <a:solidFill>
                  <a:schemeClr val="dk1"/>
                </a:solidFill>
              </a:rPr>
              <a:t>mérique</a:t>
            </a:r>
            <a:r>
              <a:rPr lang="fr" sz="1100">
                <a:solidFill>
                  <a:schemeClr val="dk1"/>
                </a:solidFill>
              </a:rPr>
              <a:t> du Nord</a:t>
            </a:r>
            <a:endParaRPr/>
          </a:p>
        </p:txBody>
      </p:sp>
      <p:pic>
        <p:nvPicPr>
          <p:cNvPr id="136" name="Google Shape;13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600" y="1231200"/>
            <a:ext cx="177165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2439" y="76198"/>
            <a:ext cx="5247875" cy="411912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5"/>
          <p:cNvSpPr txBox="1"/>
          <p:nvPr/>
        </p:nvSpPr>
        <p:spPr>
          <a:xfrm>
            <a:off x="228600" y="1654750"/>
            <a:ext cx="3416100" cy="5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Freightliner est une branche de Daimler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045" y="1143000"/>
            <a:ext cx="1190625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5330" y="37234"/>
            <a:ext cx="5829701" cy="421612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6"/>
          <p:cNvSpPr txBox="1"/>
          <p:nvPr/>
        </p:nvSpPr>
        <p:spPr>
          <a:xfrm>
            <a:off x="228600" y="1676400"/>
            <a:ext cx="28056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Western Star</a:t>
            </a:r>
            <a:r>
              <a:rPr lang="fr">
                <a:solidFill>
                  <a:schemeClr val="dk1"/>
                </a:solidFill>
              </a:rPr>
              <a:t> est une branche de Daimler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491" y="1079789"/>
            <a:ext cx="1543050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1525" y="63211"/>
            <a:ext cx="5928800" cy="418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7"/>
          <p:cNvSpPr txBox="1"/>
          <p:nvPr/>
        </p:nvSpPr>
        <p:spPr>
          <a:xfrm>
            <a:off x="76200" y="1818400"/>
            <a:ext cx="30912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Peterbilt est une division de Paccar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223" y="1295400"/>
            <a:ext cx="2533650" cy="46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8"/>
          <p:cNvSpPr txBox="1"/>
          <p:nvPr/>
        </p:nvSpPr>
        <p:spPr>
          <a:xfrm>
            <a:off x="152400" y="1804555"/>
            <a:ext cx="30669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Kenworth </a:t>
            </a:r>
            <a:r>
              <a:rPr lang="fr">
                <a:solidFill>
                  <a:schemeClr val="dk1"/>
                </a:solidFill>
              </a:rPr>
              <a:t>est une division de Paccar</a:t>
            </a:r>
            <a:endParaRPr/>
          </a:p>
        </p:txBody>
      </p:sp>
      <p:pic>
        <p:nvPicPr>
          <p:cNvPr id="159" name="Google Shape;15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2714" y="63211"/>
            <a:ext cx="5708075" cy="415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