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Roboto"/>
      <p:regular r:id="rId33"/>
      <p:bold r:id="rId34"/>
      <p:italic r:id="rId35"/>
      <p:boldItalic r:id="rId36"/>
    </p:embeddedFont>
    <p:embeddedFont>
      <p:font typeface="Exo 2"/>
      <p:regular r:id="rId37"/>
      <p:bold r:id="rId38"/>
      <p:italic r:id="rId39"/>
      <p:boldItalic r:id="rId40"/>
    </p:embeddedFont>
    <p:embeddedFont>
      <p:font typeface="Oswald"/>
      <p:regular r:id="rId41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ry Pharand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xo2-boldItalic.fntdata"/><Relationship Id="rId20" Type="http://schemas.openxmlformats.org/officeDocument/2006/relationships/slide" Target="slides/slide14.xml"/><Relationship Id="rId42" Type="http://schemas.openxmlformats.org/officeDocument/2006/relationships/font" Target="fonts/Oswald-bold.fntdata"/><Relationship Id="rId41" Type="http://schemas.openxmlformats.org/officeDocument/2006/relationships/font" Target="fonts/Oswald-regular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oboto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oboto-italic.fntdata"/><Relationship Id="rId12" Type="http://schemas.openxmlformats.org/officeDocument/2006/relationships/slide" Target="slides/slide6.xml"/><Relationship Id="rId34" Type="http://schemas.openxmlformats.org/officeDocument/2006/relationships/font" Target="fonts/Roboto-bold.fntdata"/><Relationship Id="rId15" Type="http://schemas.openxmlformats.org/officeDocument/2006/relationships/slide" Target="slides/slide9.xml"/><Relationship Id="rId37" Type="http://schemas.openxmlformats.org/officeDocument/2006/relationships/font" Target="fonts/Exo2-regular.fntdata"/><Relationship Id="rId14" Type="http://schemas.openxmlformats.org/officeDocument/2006/relationships/slide" Target="slides/slide8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1.xml"/><Relationship Id="rId39" Type="http://schemas.openxmlformats.org/officeDocument/2006/relationships/font" Target="fonts/Exo2-italic.fntdata"/><Relationship Id="rId16" Type="http://schemas.openxmlformats.org/officeDocument/2006/relationships/slide" Target="slides/slide10.xml"/><Relationship Id="rId38" Type="http://schemas.openxmlformats.org/officeDocument/2006/relationships/font" Target="fonts/Exo2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12-21T18:49:39.334">
    <p:pos x="6000" y="0"/>
    <p:text>C'est fait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a962efe4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a962efe4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Tell students that they can take notes in their student notebook.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a962efe4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a962efe4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Tell students that they can take notes in their student notebook.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f5c78ed8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f5c78ed8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Tell students that they can take notes in their student notebook.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List the details of this assignment with the students.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highlight>
                  <a:srgbClr val="FFFF00"/>
                </a:highlight>
              </a:rPr>
              <a:t>Warn the students that they must be attentif because they will have to answer a short quiz </a:t>
            </a:r>
            <a:r>
              <a:rPr lang="fr">
                <a:highlight>
                  <a:srgbClr val="FFFF00"/>
                </a:highlight>
              </a:rPr>
              <a:t>after</a:t>
            </a:r>
            <a:r>
              <a:rPr lang="fr">
                <a:highlight>
                  <a:srgbClr val="FFFF00"/>
                </a:highlight>
              </a:rPr>
              <a:t> the video.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e319007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e319007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Answer:</a:t>
            </a:r>
            <a:r>
              <a:rPr lang="fr"/>
              <a:t> All of these answers are possible except MIKE.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e3190079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e3190079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Answer: </a:t>
            </a:r>
            <a:r>
              <a:rPr lang="fr"/>
              <a:t>Unl</a:t>
            </a:r>
            <a:r>
              <a:rPr lang="fr"/>
              <a:t>oaded at Consignee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e3190079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e3190079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Answer:</a:t>
            </a:r>
            <a:r>
              <a:rPr lang="fr"/>
              <a:t> </a:t>
            </a:r>
            <a:r>
              <a:rPr lang="fr" sz="1200">
                <a:solidFill>
                  <a:schemeClr val="dk1"/>
                </a:solidFill>
              </a:rPr>
              <a:t>Stokesdale NC</a:t>
            </a:r>
            <a:endParaRPr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e3190079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e3190079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Answer:</a:t>
            </a:r>
            <a:r>
              <a:rPr lang="fr"/>
              <a:t> 2 Trucks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e3190079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e3190079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Answer: </a:t>
            </a:r>
            <a:r>
              <a:rPr lang="fr"/>
              <a:t>7:00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247fbc1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247fbc1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highlight>
                  <a:srgbClr val="FFFF00"/>
                </a:highlight>
              </a:rPr>
              <a:t>Warn the students that they must be attentif because they will have to answer a short quiz after the video.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573ff9f9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573ff9f9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e3190079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e3190079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Answer:</a:t>
            </a:r>
            <a:r>
              <a:rPr lang="fr"/>
              <a:t> By telephone..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e3190079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e3190079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Answer:</a:t>
            </a:r>
            <a:r>
              <a:rPr lang="fr"/>
              <a:t> 3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e3190079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7e3190079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Answer:</a:t>
            </a:r>
            <a:r>
              <a:rPr lang="fr"/>
              <a:t> All of the above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e3190079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e3190079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55cf3c13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55cf3c13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PICTURE IN THE STUDENT’S NOTEBOOK (encourage them to take notes)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5d7bb4a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55d7bb4a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PICTURE IN THE STUDENT’S NOTEBOOK (encourage them to take notes)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b3866333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b3866333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573ff9f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573ff9f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573ff9f9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573ff9f9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573ff9f9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573ff9f9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573ff9f9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573ff9f9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a8ca6493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a8ca6493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a962efe4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a962efe4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9023" y="-11"/>
            <a:ext cx="1412128" cy="6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8723" y="4433464"/>
            <a:ext cx="1412128" cy="6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4225" y="4495824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4225" y="4495824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" name="Google Shape;46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8" name="Google Shape;48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4225" y="4495824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" name="Google Shape;56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9" name="Google Shape;59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4225" y="4495824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6" name="Google Shape;66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8" name="Google Shape;6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4225" y="4495824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MhPsMH1CGN3WRURlBuVGsNEN5uNmtUeI/view" TargetMode="External"/><Relationship Id="rId4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drive.google.com/file/d/15Sfk7n82JMN8icQMgKZkLze0DzsuISww/view" TargetMode="External"/><Relationship Id="rId4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4910050" y="1239725"/>
            <a:ext cx="3878400" cy="205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Competency 6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Lesson 6.1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Planning A Trip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9"/>
          <p:cNvGrpSpPr/>
          <p:nvPr/>
        </p:nvGrpSpPr>
        <p:grpSpPr>
          <a:xfrm>
            <a:off x="1436225" y="782050"/>
            <a:ext cx="7640051" cy="3442301"/>
            <a:chOff x="1436225" y="782050"/>
            <a:chExt cx="7640051" cy="3442301"/>
          </a:xfrm>
        </p:grpSpPr>
        <p:pic>
          <p:nvPicPr>
            <p:cNvPr id="132" name="Google Shape;132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36225" y="782050"/>
              <a:ext cx="7640051" cy="3442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19"/>
            <p:cNvSpPr txBox="1"/>
            <p:nvPr/>
          </p:nvSpPr>
          <p:spPr>
            <a:xfrm>
              <a:off x="1638300" y="1678929"/>
              <a:ext cx="2169600" cy="6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100"/>
                <a:t>Abitibi Consolidated</a:t>
              </a:r>
              <a:endParaRPr sz="11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100"/>
                <a:t>123 ave du papier</a:t>
              </a:r>
              <a:endParaRPr sz="11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100"/>
                <a:t>Saguenay, QC</a:t>
              </a:r>
              <a:endParaRPr sz="1100"/>
            </a:p>
          </p:txBody>
        </p:sp>
        <p:sp>
          <p:nvSpPr>
            <p:cNvPr id="134" name="Google Shape;134;p19"/>
            <p:cNvSpPr txBox="1"/>
            <p:nvPr/>
          </p:nvSpPr>
          <p:spPr>
            <a:xfrm>
              <a:off x="1638300" y="2340352"/>
              <a:ext cx="2169600" cy="6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100"/>
                <a:t>Midland Farms, Inc.</a:t>
              </a:r>
              <a:endParaRPr sz="11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375 Broadway, Menands, 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NY 12204, États-Unis</a:t>
              </a:r>
              <a:endParaRPr sz="1100"/>
            </a:p>
          </p:txBody>
        </p:sp>
        <p:sp>
          <p:nvSpPr>
            <p:cNvPr id="135" name="Google Shape;135;p19"/>
            <p:cNvSpPr txBox="1"/>
            <p:nvPr/>
          </p:nvSpPr>
          <p:spPr>
            <a:xfrm>
              <a:off x="6384750" y="1734151"/>
              <a:ext cx="10533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100"/>
                <a:t>2099-05-19</a:t>
              </a:r>
              <a:endParaRPr sz="1100"/>
            </a:p>
          </p:txBody>
        </p:sp>
      </p:grpSp>
      <p:sp>
        <p:nvSpPr>
          <p:cNvPr id="136" name="Google Shape;136;p19"/>
          <p:cNvSpPr txBox="1"/>
          <p:nvPr/>
        </p:nvSpPr>
        <p:spPr>
          <a:xfrm>
            <a:off x="472800" y="229150"/>
            <a:ext cx="23475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Point of Departure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(</a:t>
            </a:r>
            <a:r>
              <a:rPr b="1" lang="fr" sz="1800">
                <a:solidFill>
                  <a:srgbClr val="0000FF"/>
                </a:solidFill>
              </a:rPr>
              <a:t>Shipper</a:t>
            </a:r>
            <a:r>
              <a:rPr b="1" lang="fr" sz="1800"/>
              <a:t>)</a:t>
            </a:r>
            <a:endParaRPr b="1" sz="1800"/>
          </a:p>
        </p:txBody>
      </p:sp>
      <p:sp>
        <p:nvSpPr>
          <p:cNvPr id="137" name="Google Shape;137;p19"/>
          <p:cNvSpPr txBox="1"/>
          <p:nvPr/>
        </p:nvSpPr>
        <p:spPr>
          <a:xfrm>
            <a:off x="3860625" y="110700"/>
            <a:ext cx="19200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Point of Arrival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(</a:t>
            </a:r>
            <a:r>
              <a:rPr b="1" lang="fr" sz="1800">
                <a:solidFill>
                  <a:srgbClr val="0000FF"/>
                </a:solidFill>
              </a:rPr>
              <a:t>Consignee</a:t>
            </a:r>
            <a:r>
              <a:rPr b="1" lang="fr" sz="1800"/>
              <a:t>)</a:t>
            </a:r>
            <a:endParaRPr b="1" sz="1800"/>
          </a:p>
        </p:txBody>
      </p:sp>
      <p:grpSp>
        <p:nvGrpSpPr>
          <p:cNvPr id="138" name="Google Shape;138;p19"/>
          <p:cNvGrpSpPr/>
          <p:nvPr/>
        </p:nvGrpSpPr>
        <p:grpSpPr>
          <a:xfrm>
            <a:off x="1157658" y="895975"/>
            <a:ext cx="439500" cy="1149300"/>
            <a:chOff x="1157658" y="819775"/>
            <a:chExt cx="439500" cy="1149300"/>
          </a:xfrm>
        </p:grpSpPr>
        <p:cxnSp>
          <p:nvCxnSpPr>
            <p:cNvPr id="139" name="Google Shape;139;p19"/>
            <p:cNvCxnSpPr/>
            <p:nvPr/>
          </p:nvCxnSpPr>
          <p:spPr>
            <a:xfrm>
              <a:off x="1166250" y="819775"/>
              <a:ext cx="0" cy="114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" name="Google Shape;140;p19"/>
            <p:cNvCxnSpPr/>
            <p:nvPr/>
          </p:nvCxnSpPr>
          <p:spPr>
            <a:xfrm>
              <a:off x="1157658" y="1952032"/>
              <a:ext cx="4395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41" name="Google Shape;141;p19"/>
          <p:cNvGrpSpPr/>
          <p:nvPr/>
        </p:nvGrpSpPr>
        <p:grpSpPr>
          <a:xfrm>
            <a:off x="3388925" y="828351"/>
            <a:ext cx="1402800" cy="1749249"/>
            <a:chOff x="3388925" y="828351"/>
            <a:chExt cx="1402800" cy="1749249"/>
          </a:xfrm>
        </p:grpSpPr>
        <p:cxnSp>
          <p:nvCxnSpPr>
            <p:cNvPr id="142" name="Google Shape;142;p19"/>
            <p:cNvCxnSpPr/>
            <p:nvPr/>
          </p:nvCxnSpPr>
          <p:spPr>
            <a:xfrm flipH="1">
              <a:off x="3388925" y="1191600"/>
              <a:ext cx="1402800" cy="1386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3" name="Google Shape;143;p19"/>
            <p:cNvCxnSpPr/>
            <p:nvPr/>
          </p:nvCxnSpPr>
          <p:spPr>
            <a:xfrm>
              <a:off x="4783274" y="828351"/>
              <a:ext cx="8400" cy="3717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/>
        </p:nvSpPr>
        <p:spPr>
          <a:xfrm>
            <a:off x="406275" y="110700"/>
            <a:ext cx="27057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00FF"/>
                </a:solidFill>
              </a:rPr>
              <a:t>Appointment Time</a:t>
            </a:r>
            <a:endParaRPr b="1" sz="1800">
              <a:solidFill>
                <a:srgbClr val="0000FF"/>
              </a:solidFill>
            </a:endParaRPr>
          </a:p>
        </p:txBody>
      </p:sp>
      <p:grpSp>
        <p:nvGrpSpPr>
          <p:cNvPr id="149" name="Google Shape;149;p20"/>
          <p:cNvGrpSpPr/>
          <p:nvPr/>
        </p:nvGrpSpPr>
        <p:grpSpPr>
          <a:xfrm>
            <a:off x="1276100" y="507020"/>
            <a:ext cx="439500" cy="988858"/>
            <a:chOff x="1157658" y="819775"/>
            <a:chExt cx="439500" cy="1149300"/>
          </a:xfrm>
        </p:grpSpPr>
        <p:cxnSp>
          <p:nvCxnSpPr>
            <p:cNvPr id="150" name="Google Shape;150;p20"/>
            <p:cNvCxnSpPr/>
            <p:nvPr/>
          </p:nvCxnSpPr>
          <p:spPr>
            <a:xfrm>
              <a:off x="1166250" y="819775"/>
              <a:ext cx="0" cy="114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" name="Google Shape;151;p20"/>
            <p:cNvCxnSpPr/>
            <p:nvPr/>
          </p:nvCxnSpPr>
          <p:spPr>
            <a:xfrm>
              <a:off x="1157658" y="1952032"/>
              <a:ext cx="4395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52" name="Google Shape;152;p20"/>
          <p:cNvGrpSpPr/>
          <p:nvPr/>
        </p:nvGrpSpPr>
        <p:grpSpPr>
          <a:xfrm>
            <a:off x="1715584" y="499375"/>
            <a:ext cx="7295600" cy="3736150"/>
            <a:chOff x="1574375" y="499374"/>
            <a:chExt cx="7436901" cy="3736150"/>
          </a:xfrm>
        </p:grpSpPr>
        <p:pic>
          <p:nvPicPr>
            <p:cNvPr id="153" name="Google Shape;153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74375" y="499374"/>
              <a:ext cx="7436901" cy="3736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20"/>
            <p:cNvSpPr txBox="1"/>
            <p:nvPr/>
          </p:nvSpPr>
          <p:spPr>
            <a:xfrm>
              <a:off x="1836375" y="1256404"/>
              <a:ext cx="54522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800"/>
                <a:t>Delivery : 8:00 am, Monday May 21/ 2099</a:t>
              </a:r>
              <a:endParaRPr b="1" sz="1800"/>
            </a:p>
          </p:txBody>
        </p:sp>
      </p:grpSp>
      <p:grpSp>
        <p:nvGrpSpPr>
          <p:cNvPr id="155" name="Google Shape;155;p20"/>
          <p:cNvGrpSpPr/>
          <p:nvPr/>
        </p:nvGrpSpPr>
        <p:grpSpPr>
          <a:xfrm>
            <a:off x="44050" y="3035900"/>
            <a:ext cx="7651025" cy="706875"/>
            <a:chOff x="44050" y="3035900"/>
            <a:chExt cx="7651025" cy="706875"/>
          </a:xfrm>
        </p:grpSpPr>
        <p:sp>
          <p:nvSpPr>
            <p:cNvPr id="156" name="Google Shape;156;p20"/>
            <p:cNvSpPr txBox="1"/>
            <p:nvPr/>
          </p:nvSpPr>
          <p:spPr>
            <a:xfrm>
              <a:off x="3168975" y="3035900"/>
              <a:ext cx="4526100" cy="4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800"/>
                <a:t>Contact : John Smith 416-555-6666</a:t>
              </a:r>
              <a:endParaRPr b="1" sz="1800"/>
            </a:p>
          </p:txBody>
        </p:sp>
        <p:sp>
          <p:nvSpPr>
            <p:cNvPr id="157" name="Google Shape;157;p20"/>
            <p:cNvSpPr txBox="1"/>
            <p:nvPr/>
          </p:nvSpPr>
          <p:spPr>
            <a:xfrm>
              <a:off x="44050" y="3456875"/>
              <a:ext cx="26355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800">
                  <a:solidFill>
                    <a:srgbClr val="0000FF"/>
                  </a:solidFill>
                </a:rPr>
                <a:t>Contact Person</a:t>
              </a:r>
              <a:endParaRPr b="1" sz="1800">
                <a:solidFill>
                  <a:srgbClr val="0000FF"/>
                </a:solidFill>
              </a:endParaRPr>
            </a:p>
          </p:txBody>
        </p:sp>
        <p:cxnSp>
          <p:nvCxnSpPr>
            <p:cNvPr id="158" name="Google Shape;158;p20"/>
            <p:cNvCxnSpPr/>
            <p:nvPr/>
          </p:nvCxnSpPr>
          <p:spPr>
            <a:xfrm flipH="1" rot="10800000">
              <a:off x="1938500" y="3367275"/>
              <a:ext cx="1283100" cy="3288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59" name="Google Shape;159;p20"/>
          <p:cNvGrpSpPr/>
          <p:nvPr/>
        </p:nvGrpSpPr>
        <p:grpSpPr>
          <a:xfrm>
            <a:off x="17850" y="1745825"/>
            <a:ext cx="6511600" cy="1764600"/>
            <a:chOff x="17850" y="1745825"/>
            <a:chExt cx="6511600" cy="1764600"/>
          </a:xfrm>
        </p:grpSpPr>
        <p:sp>
          <p:nvSpPr>
            <p:cNvPr id="160" name="Google Shape;160;p20"/>
            <p:cNvSpPr txBox="1"/>
            <p:nvPr/>
          </p:nvSpPr>
          <p:spPr>
            <a:xfrm>
              <a:off x="1795750" y="1930825"/>
              <a:ext cx="4733700" cy="4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800"/>
                <a:t>12</a:t>
              </a:r>
              <a:r>
                <a:rPr b="1" lang="fr" sz="1800"/>
                <a:t>       Rolls of fine paper          42 320 lb</a:t>
              </a:r>
              <a:endParaRPr b="1" sz="1800"/>
            </a:p>
          </p:txBody>
        </p:sp>
        <p:sp>
          <p:nvSpPr>
            <p:cNvPr id="161" name="Google Shape;161;p20"/>
            <p:cNvSpPr txBox="1"/>
            <p:nvPr/>
          </p:nvSpPr>
          <p:spPr>
            <a:xfrm>
              <a:off x="17850" y="1745825"/>
              <a:ext cx="1765500" cy="176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800">
                  <a:solidFill>
                    <a:srgbClr val="0000FF"/>
                  </a:solidFill>
                </a:rPr>
                <a:t>Weight and description of merchandise</a:t>
              </a:r>
              <a:endParaRPr b="1" sz="1800">
                <a:solidFill>
                  <a:srgbClr val="0000FF"/>
                </a:solidFill>
              </a:endParaRPr>
            </a:p>
          </p:txBody>
        </p:sp>
      </p:grpSp>
      <p:grpSp>
        <p:nvGrpSpPr>
          <p:cNvPr id="162" name="Google Shape;162;p20"/>
          <p:cNvGrpSpPr/>
          <p:nvPr/>
        </p:nvGrpSpPr>
        <p:grpSpPr>
          <a:xfrm>
            <a:off x="26900" y="3725560"/>
            <a:ext cx="6631950" cy="530940"/>
            <a:chOff x="26900" y="3725560"/>
            <a:chExt cx="6631950" cy="530940"/>
          </a:xfrm>
        </p:grpSpPr>
        <p:sp>
          <p:nvSpPr>
            <p:cNvPr id="163" name="Google Shape;163;p20"/>
            <p:cNvSpPr txBox="1"/>
            <p:nvPr/>
          </p:nvSpPr>
          <p:spPr>
            <a:xfrm>
              <a:off x="26900" y="3889300"/>
              <a:ext cx="2040900" cy="36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800">
                  <a:solidFill>
                    <a:srgbClr val="0000FF"/>
                  </a:solidFill>
                </a:rPr>
                <a:t>US Port of Entry</a:t>
              </a:r>
              <a:endParaRPr b="1" sz="1800">
                <a:solidFill>
                  <a:srgbClr val="0000FF"/>
                </a:solidFill>
              </a:endParaRPr>
            </a:p>
          </p:txBody>
        </p:sp>
        <p:sp>
          <p:nvSpPr>
            <p:cNvPr id="164" name="Google Shape;164;p20"/>
            <p:cNvSpPr txBox="1"/>
            <p:nvPr/>
          </p:nvSpPr>
          <p:spPr>
            <a:xfrm>
              <a:off x="3221450" y="3725560"/>
              <a:ext cx="3437400" cy="36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800"/>
                <a:t>Port Of Entry: Champlain, NY</a:t>
              </a:r>
              <a:endParaRPr b="1" sz="1800"/>
            </a:p>
          </p:txBody>
        </p:sp>
        <p:cxnSp>
          <p:nvCxnSpPr>
            <p:cNvPr id="165" name="Google Shape;165;p20"/>
            <p:cNvCxnSpPr>
              <a:stCxn id="163" idx="3"/>
              <a:endCxn id="164" idx="1"/>
            </p:cNvCxnSpPr>
            <p:nvPr/>
          </p:nvCxnSpPr>
          <p:spPr>
            <a:xfrm flipH="1" rot="10800000">
              <a:off x="2067800" y="3909100"/>
              <a:ext cx="1153800" cy="1638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166" name="Google Shape;166;p20"/>
          <p:cNvCxnSpPr/>
          <p:nvPr/>
        </p:nvCxnSpPr>
        <p:spPr>
          <a:xfrm flipH="1" rot="10800000">
            <a:off x="1576650" y="2309925"/>
            <a:ext cx="1310700" cy="132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type="title"/>
          </p:nvPr>
        </p:nvSpPr>
        <p:spPr>
          <a:xfrm>
            <a:off x="311700" y="218125"/>
            <a:ext cx="8520600" cy="6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Find information on trip documents from a fleet management system (ISAAC)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72" name="Google Shape;17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909638"/>
            <a:ext cx="5943600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>
            <p:ph type="title"/>
          </p:nvPr>
        </p:nvSpPr>
        <p:spPr>
          <a:xfrm>
            <a:off x="1987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Interview with a Dispatch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2"/>
          <p:cNvSpPr txBox="1"/>
          <p:nvPr>
            <p:ph idx="1" type="body"/>
          </p:nvPr>
        </p:nvSpPr>
        <p:spPr>
          <a:xfrm>
            <a:off x="4443150" y="1152475"/>
            <a:ext cx="44337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600">
                <a:solidFill>
                  <a:schemeClr val="dk1"/>
                </a:solidFill>
              </a:rPr>
              <a:t>Accurate interpretation of the dispatcher’s instructions.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79" name="Google Shape;179;p22" title="Entrevue Dany Legaul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725" y="1221650"/>
            <a:ext cx="3833150" cy="287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/>
          <p:nvPr/>
        </p:nvSpPr>
        <p:spPr>
          <a:xfrm>
            <a:off x="39250" y="144550"/>
            <a:ext cx="91440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 u="sng">
                <a:solidFill>
                  <a:schemeClr val="dk1"/>
                </a:solidFill>
              </a:rPr>
              <a:t>Questionnaire to be answer during/after viewing the video with the Dispatch.</a:t>
            </a:r>
            <a:endParaRPr b="1" sz="1800" u="sng">
              <a:solidFill>
                <a:schemeClr val="dk1"/>
              </a:solidFill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39250" y="1287550"/>
            <a:ext cx="9144000" cy="18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AutoNum type="arabicPeriod"/>
            </a:pPr>
            <a:r>
              <a:rPr b="1" lang="fr">
                <a:solidFill>
                  <a:srgbClr val="0000FF"/>
                </a:solidFill>
              </a:rPr>
              <a:t>What system(s) does the Dispatch use to communicate with long haul drivers? </a:t>
            </a:r>
            <a:r>
              <a:rPr b="1" lang="fr">
                <a:solidFill>
                  <a:srgbClr val="FF0000"/>
                </a:solidFill>
              </a:rPr>
              <a:t>(check the correct answer(s) </a:t>
            </a:r>
            <a:r>
              <a:rPr b="1" lang="fr">
                <a:solidFill>
                  <a:srgbClr val="FF0000"/>
                </a:solidFill>
              </a:rPr>
              <a:t>below</a:t>
            </a:r>
            <a:r>
              <a:rPr b="1" lang="fr">
                <a:solidFill>
                  <a:srgbClr val="FF0000"/>
                </a:solidFill>
              </a:rPr>
              <a:t>)</a:t>
            </a:r>
            <a:endParaRPr b="1">
              <a:solidFill>
                <a:srgbClr val="FF0000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ISAAC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MIKE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Telephone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In Person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/>
          <p:nvPr/>
        </p:nvSpPr>
        <p:spPr>
          <a:xfrm>
            <a:off x="1207200" y="1219200"/>
            <a:ext cx="6729600" cy="21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AutoNum type="arabicPeriod" startAt="2"/>
            </a:pPr>
            <a:r>
              <a:rPr b="1" lang="fr">
                <a:solidFill>
                  <a:srgbClr val="0000FF"/>
                </a:solidFill>
              </a:rPr>
              <a:t>What macro does a driver send to the Dispatch once his delivery has been made? </a:t>
            </a:r>
            <a:r>
              <a:rPr b="1" lang="fr">
                <a:solidFill>
                  <a:srgbClr val="FF0000"/>
                </a:solidFill>
              </a:rPr>
              <a:t>(select the correct answer)</a:t>
            </a:r>
            <a:endParaRPr b="1">
              <a:solidFill>
                <a:srgbClr val="FF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Arrived At Customs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Loaded At Shipper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Arrived At Consignee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Unloaded At Consignee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Arrived At Shipper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/>
          <p:nvPr/>
        </p:nvSpPr>
        <p:spPr>
          <a:xfrm>
            <a:off x="429450" y="990600"/>
            <a:ext cx="8285100" cy="20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AutoNum type="arabicPeriod" startAt="3"/>
            </a:pPr>
            <a:r>
              <a:rPr b="1" lang="fr">
                <a:solidFill>
                  <a:srgbClr val="0000FF"/>
                </a:solidFill>
              </a:rPr>
              <a:t>Where (City and State) should Alain the driver make the delivery according to the assignment received by the Dispatch?</a:t>
            </a:r>
            <a:r>
              <a:rPr lang="fr">
                <a:solidFill>
                  <a:srgbClr val="FF0000"/>
                </a:solidFill>
              </a:rPr>
              <a:t> </a:t>
            </a:r>
            <a:r>
              <a:rPr b="1" lang="fr">
                <a:solidFill>
                  <a:srgbClr val="FF0000"/>
                </a:solidFill>
              </a:rPr>
              <a:t>(select the correct answer)</a:t>
            </a:r>
            <a:r>
              <a:rPr lang="fr">
                <a:solidFill>
                  <a:srgbClr val="FF0000"/>
                </a:solidFill>
              </a:rPr>
              <a:t> </a:t>
            </a:r>
            <a:endParaRPr>
              <a:solidFill>
                <a:srgbClr val="FF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Archdale NC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Glendale AZ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Allandale PA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Allentown PA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Stokesdale NC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/>
        </p:nvSpPr>
        <p:spPr>
          <a:xfrm>
            <a:off x="393625" y="1221250"/>
            <a:ext cx="8208000" cy="20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AutoNum type="arabicPeriod" startAt="4"/>
            </a:pPr>
            <a:r>
              <a:rPr b="1" lang="fr">
                <a:solidFill>
                  <a:srgbClr val="0000FF"/>
                </a:solidFill>
              </a:rPr>
              <a:t>How many trucks will deliver to the customer at the same time?</a:t>
            </a:r>
            <a:r>
              <a:rPr b="1" lang="fr">
                <a:solidFill>
                  <a:srgbClr val="FF0000"/>
                </a:solidFill>
              </a:rPr>
              <a:t> (select the correct answer)</a:t>
            </a:r>
            <a:endParaRPr b="1">
              <a:solidFill>
                <a:srgbClr val="FF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He is the only one</a:t>
            </a:r>
            <a:endParaRPr>
              <a:solidFill>
                <a:schemeClr val="dk1"/>
              </a:solidFill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2 Trucks</a:t>
            </a:r>
            <a:endParaRPr>
              <a:solidFill>
                <a:schemeClr val="dk1"/>
              </a:solidFill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3 Trucks</a:t>
            </a:r>
            <a:endParaRPr>
              <a:solidFill>
                <a:schemeClr val="dk1"/>
              </a:solidFill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4 Trucks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/>
        </p:nvSpPr>
        <p:spPr>
          <a:xfrm>
            <a:off x="775950" y="1016375"/>
            <a:ext cx="7592100" cy="16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AutoNum type="arabicPeriod" startAt="5"/>
            </a:pPr>
            <a:r>
              <a:rPr b="1" lang="fr">
                <a:solidFill>
                  <a:srgbClr val="0000FF"/>
                </a:solidFill>
              </a:rPr>
              <a:t>What is the appointment time for the delivery on Monday?</a:t>
            </a:r>
            <a:endParaRPr b="1">
              <a:solidFill>
                <a:srgbClr val="0000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  7:00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  8:00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  9:00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10:00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>
            <p:ph type="title"/>
          </p:nvPr>
        </p:nvSpPr>
        <p:spPr>
          <a:xfrm>
            <a:off x="341825" y="437500"/>
            <a:ext cx="8520600" cy="9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u="sng"/>
              <a:t>Interview with a Driver</a:t>
            </a:r>
            <a:endParaRPr sz="3600" u="sng"/>
          </a:p>
        </p:txBody>
      </p:sp>
      <p:sp>
        <p:nvSpPr>
          <p:cNvPr id="211" name="Google Shape;211;p28"/>
          <p:cNvSpPr txBox="1"/>
          <p:nvPr>
            <p:ph idx="1" type="body"/>
          </p:nvPr>
        </p:nvSpPr>
        <p:spPr>
          <a:xfrm>
            <a:off x="3577125" y="1551325"/>
            <a:ext cx="5487900" cy="26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/>
              <a:t>Gather the appropriate data in travel documents.</a:t>
            </a:r>
            <a:endParaRPr b="1"/>
          </a:p>
        </p:txBody>
      </p:sp>
      <p:pic>
        <p:nvPicPr>
          <p:cNvPr id="212" name="Google Shape;212;p28" title="Entrevue Sylvain Laland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125" y="1592750"/>
            <a:ext cx="3178000" cy="25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311700" y="812400"/>
            <a:ext cx="8520600" cy="10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0000FF"/>
                </a:solidFill>
              </a:rPr>
              <a:t>Before seeing lesson 6.1</a:t>
            </a:r>
            <a:endParaRPr b="1" sz="30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253250" y="1486275"/>
            <a:ext cx="8520600" cy="267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fr" sz="3600">
                <a:solidFill>
                  <a:srgbClr val="000000"/>
                </a:solidFill>
              </a:rPr>
              <a:t>Here is a description of the lessons in C</a:t>
            </a:r>
            <a:r>
              <a:rPr b="1" lang="fr" sz="3600">
                <a:solidFill>
                  <a:srgbClr val="000000"/>
                </a:solidFill>
              </a:rPr>
              <a:t>ompetency 6</a:t>
            </a:r>
            <a:endParaRPr b="1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/>
          <p:nvPr/>
        </p:nvSpPr>
        <p:spPr>
          <a:xfrm>
            <a:off x="0" y="369600"/>
            <a:ext cx="91440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 u="sng">
                <a:solidFill>
                  <a:schemeClr val="dk1"/>
                </a:solidFill>
              </a:rPr>
              <a:t>Questionnaire to be answer during/after viewing the video with the Driver.</a:t>
            </a:r>
            <a:endParaRPr b="1" sz="1800" u="sng">
              <a:solidFill>
                <a:schemeClr val="dk1"/>
              </a:solidFill>
            </a:endParaRPr>
          </a:p>
        </p:txBody>
      </p:sp>
      <p:sp>
        <p:nvSpPr>
          <p:cNvPr id="218" name="Google Shape;218;p29"/>
          <p:cNvSpPr txBox="1"/>
          <p:nvPr/>
        </p:nvSpPr>
        <p:spPr>
          <a:xfrm>
            <a:off x="1062575" y="1368950"/>
            <a:ext cx="7361100" cy="19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AutoNum type="arabicPeriod"/>
            </a:pPr>
            <a:r>
              <a:rPr b="1" lang="fr">
                <a:solidFill>
                  <a:srgbClr val="0000FF"/>
                </a:solidFill>
              </a:rPr>
              <a:t>What contemporary tool does the Dispatch use to communicate with the Drivers on Fridays for the assignment? </a:t>
            </a:r>
            <a:r>
              <a:rPr b="1" lang="fr">
                <a:solidFill>
                  <a:srgbClr val="FF0000"/>
                </a:solidFill>
              </a:rPr>
              <a:t>(select the correct answer)</a:t>
            </a:r>
            <a:endParaRPr b="1">
              <a:solidFill>
                <a:srgbClr val="FF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▢"/>
            </a:pPr>
            <a:r>
              <a:rPr lang="fr">
                <a:solidFill>
                  <a:schemeClr val="dk1"/>
                </a:solidFill>
              </a:rPr>
              <a:t>Isaac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▢"/>
            </a:pPr>
            <a:r>
              <a:rPr lang="fr">
                <a:solidFill>
                  <a:schemeClr val="dk1"/>
                </a:solidFill>
              </a:rPr>
              <a:t>In Personne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▢"/>
            </a:pPr>
            <a:r>
              <a:rPr lang="fr">
                <a:solidFill>
                  <a:schemeClr val="dk1"/>
                </a:solidFill>
              </a:rPr>
              <a:t>By telephone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▢"/>
            </a:pPr>
            <a:r>
              <a:rPr lang="fr">
                <a:solidFill>
                  <a:schemeClr val="dk1"/>
                </a:solidFill>
              </a:rPr>
              <a:t>By Fax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/>
          <p:nvPr/>
        </p:nvSpPr>
        <p:spPr>
          <a:xfrm>
            <a:off x="0" y="800800"/>
            <a:ext cx="9144000" cy="20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AutoNum type="arabicPeriod" startAt="2"/>
            </a:pPr>
            <a:r>
              <a:rPr b="1" lang="fr">
                <a:solidFill>
                  <a:srgbClr val="0000FF"/>
                </a:solidFill>
              </a:rPr>
              <a:t>How many cities does the Driver list, explaining the travel choice allocation </a:t>
            </a:r>
            <a:r>
              <a:rPr b="1" lang="fr">
                <a:solidFill>
                  <a:srgbClr val="0000FF"/>
                </a:solidFill>
              </a:rPr>
              <a:t>procedure,</a:t>
            </a:r>
            <a:r>
              <a:rPr b="1" lang="fr">
                <a:solidFill>
                  <a:srgbClr val="0000FF"/>
                </a:solidFill>
              </a:rPr>
              <a:t> at the start of the week?</a:t>
            </a:r>
            <a:endParaRPr b="1">
              <a:solidFill>
                <a:srgbClr val="0000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▢"/>
            </a:pPr>
            <a:r>
              <a:rPr lang="fr">
                <a:solidFill>
                  <a:schemeClr val="dk1"/>
                </a:solidFill>
              </a:rPr>
              <a:t>1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▢"/>
            </a:pPr>
            <a:r>
              <a:rPr lang="fr">
                <a:solidFill>
                  <a:schemeClr val="dk1"/>
                </a:solidFill>
              </a:rPr>
              <a:t>2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▢"/>
            </a:pPr>
            <a:r>
              <a:rPr lang="fr">
                <a:solidFill>
                  <a:schemeClr val="dk1"/>
                </a:solidFill>
              </a:rPr>
              <a:t>3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▢"/>
            </a:pPr>
            <a:r>
              <a:rPr lang="fr">
                <a:solidFill>
                  <a:schemeClr val="dk1"/>
                </a:solidFill>
              </a:rPr>
              <a:t>4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▢"/>
            </a:pPr>
            <a:r>
              <a:rPr lang="fr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/>
        </p:nvSpPr>
        <p:spPr>
          <a:xfrm>
            <a:off x="36750" y="939375"/>
            <a:ext cx="9070500" cy="19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AutoNum type="arabicPeriod" startAt="3"/>
            </a:pPr>
            <a:r>
              <a:rPr b="1" lang="fr">
                <a:solidFill>
                  <a:srgbClr val="0000FF"/>
                </a:solidFill>
              </a:rPr>
              <a:t>When the Driver shows us his last trip on Isaac, what information was given to him?</a:t>
            </a:r>
            <a:r>
              <a:rPr b="1" lang="fr">
                <a:solidFill>
                  <a:srgbClr val="FF0000"/>
                </a:solidFill>
              </a:rPr>
              <a:t> (check one or more boxes)</a:t>
            </a:r>
            <a:endParaRPr b="1">
              <a:solidFill>
                <a:srgbClr val="FF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▢"/>
            </a:pPr>
            <a:r>
              <a:rPr lang="fr">
                <a:solidFill>
                  <a:schemeClr val="dk1"/>
                </a:solidFill>
              </a:rPr>
              <a:t>Shipper’s Address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▢"/>
            </a:pPr>
            <a:r>
              <a:rPr lang="fr">
                <a:solidFill>
                  <a:schemeClr val="dk1"/>
                </a:solidFill>
              </a:rPr>
              <a:t>Custom Information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▢"/>
            </a:pPr>
            <a:r>
              <a:rPr lang="fr">
                <a:solidFill>
                  <a:schemeClr val="dk1"/>
                </a:solidFill>
              </a:rPr>
              <a:t>Directions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▢"/>
            </a:pPr>
            <a:r>
              <a:rPr lang="fr">
                <a:solidFill>
                  <a:schemeClr val="dk1"/>
                </a:solidFill>
              </a:rPr>
              <a:t>Consignee Address     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/>
          <p:nvPr/>
        </p:nvSpPr>
        <p:spPr>
          <a:xfrm>
            <a:off x="0" y="646650"/>
            <a:ext cx="9144000" cy="32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00FF"/>
                </a:solidFill>
              </a:rPr>
              <a:t>During your training at CFTR, your teachers will have the same role as a company Dispatch.</a:t>
            </a:r>
            <a:endParaRPr b="1" sz="1800">
              <a:solidFill>
                <a:srgbClr val="0000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FF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It will be </a:t>
            </a:r>
            <a:r>
              <a:rPr b="1" lang="fr" sz="1800"/>
              <a:t>extremely</a:t>
            </a:r>
            <a:r>
              <a:rPr b="1" lang="fr" sz="1800"/>
              <a:t> important </a:t>
            </a:r>
            <a:r>
              <a:rPr b="1" lang="fr" sz="1800">
                <a:solidFill>
                  <a:srgbClr val="FF0000"/>
                </a:solidFill>
              </a:rPr>
              <a:t>(as important as working for the company) </a:t>
            </a:r>
            <a:r>
              <a:rPr b="1" lang="fr" sz="1800"/>
              <a:t>to listen, interpret and remember all the instructions provided by them. Whether it’s for a delivery trip or for training purposes</a:t>
            </a:r>
            <a:r>
              <a:rPr b="1" lang="fr" sz="1800"/>
              <a:t>, t</a:t>
            </a:r>
            <a:r>
              <a:rPr b="1" lang="fr" sz="1800"/>
              <a:t>hese instructions are part of being a </a:t>
            </a:r>
            <a:r>
              <a:rPr b="1" lang="fr" sz="1800">
                <a:highlight>
                  <a:srgbClr val="FFFF00"/>
                </a:highlight>
              </a:rPr>
              <a:t>professional truck driver.</a:t>
            </a:r>
            <a:endParaRPr b="1" sz="1800">
              <a:highlight>
                <a:srgbClr val="FFFF00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0000"/>
                </a:solidFill>
              </a:rPr>
              <a:t>Your teachers represent your future!</a:t>
            </a:r>
            <a:endParaRPr b="1" sz="18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0000"/>
                </a:solidFill>
              </a:rPr>
              <a:t>“LISTEN AND LEARN”</a:t>
            </a:r>
            <a:endParaRPr b="1" sz="18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Thank You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for Your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attention!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9912" y="140825"/>
            <a:ext cx="3864174" cy="50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4"/>
          <p:cNvSpPr txBox="1"/>
          <p:nvPr/>
        </p:nvSpPr>
        <p:spPr>
          <a:xfrm>
            <a:off x="2686025" y="578775"/>
            <a:ext cx="9762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500"/>
              <a:t>Abitibi Consolidated</a:t>
            </a:r>
            <a:endParaRPr sz="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500"/>
              <a:t>123 ave du papier</a:t>
            </a:r>
            <a:endParaRPr sz="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500"/>
              <a:t>Saguenay, QC</a:t>
            </a:r>
            <a:endParaRPr sz="500"/>
          </a:p>
        </p:txBody>
      </p:sp>
      <p:sp>
        <p:nvSpPr>
          <p:cNvPr id="245" name="Google Shape;245;p34"/>
          <p:cNvSpPr txBox="1"/>
          <p:nvPr/>
        </p:nvSpPr>
        <p:spPr>
          <a:xfrm>
            <a:off x="2705125" y="887788"/>
            <a:ext cx="12858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/>
              <a:t>Midland Farms, Inc.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375 Broadway, Menands, 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NY 12204, États-Unis</a:t>
            </a:r>
            <a:endParaRPr sz="600"/>
          </a:p>
        </p:txBody>
      </p:sp>
      <p:sp>
        <p:nvSpPr>
          <p:cNvPr id="246" name="Google Shape;246;p34"/>
          <p:cNvSpPr/>
          <p:nvPr/>
        </p:nvSpPr>
        <p:spPr>
          <a:xfrm>
            <a:off x="2747975" y="2274475"/>
            <a:ext cx="1728900" cy="9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7" name="Google Shape;247;p34"/>
          <p:cNvGrpSpPr/>
          <p:nvPr/>
        </p:nvGrpSpPr>
        <p:grpSpPr>
          <a:xfrm>
            <a:off x="3728150" y="574850"/>
            <a:ext cx="2975700" cy="540747"/>
            <a:chOff x="3728150" y="574850"/>
            <a:chExt cx="2975700" cy="540747"/>
          </a:xfrm>
        </p:grpSpPr>
        <p:cxnSp>
          <p:nvCxnSpPr>
            <p:cNvPr id="248" name="Google Shape;248;p34"/>
            <p:cNvCxnSpPr/>
            <p:nvPr/>
          </p:nvCxnSpPr>
          <p:spPr>
            <a:xfrm flipH="1">
              <a:off x="3728150" y="812597"/>
              <a:ext cx="2975700" cy="303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49" name="Google Shape;249;p34"/>
            <p:cNvCxnSpPr/>
            <p:nvPr/>
          </p:nvCxnSpPr>
          <p:spPr>
            <a:xfrm>
              <a:off x="6682225" y="574850"/>
              <a:ext cx="10800" cy="2532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50" name="Google Shape;250;p34"/>
          <p:cNvCxnSpPr/>
          <p:nvPr/>
        </p:nvCxnSpPr>
        <p:spPr>
          <a:xfrm>
            <a:off x="6219575" y="578763"/>
            <a:ext cx="9288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51" name="Google Shape;251;p34"/>
          <p:cNvGrpSpPr/>
          <p:nvPr/>
        </p:nvGrpSpPr>
        <p:grpSpPr>
          <a:xfrm>
            <a:off x="2401013" y="438146"/>
            <a:ext cx="297000" cy="392026"/>
            <a:chOff x="2401013" y="438146"/>
            <a:chExt cx="297000" cy="392026"/>
          </a:xfrm>
        </p:grpSpPr>
        <p:cxnSp>
          <p:nvCxnSpPr>
            <p:cNvPr id="252" name="Google Shape;252;p34"/>
            <p:cNvCxnSpPr/>
            <p:nvPr/>
          </p:nvCxnSpPr>
          <p:spPr>
            <a:xfrm>
              <a:off x="2413962" y="438146"/>
              <a:ext cx="0" cy="392026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3" name="Google Shape;253;p34"/>
            <p:cNvCxnSpPr/>
            <p:nvPr/>
          </p:nvCxnSpPr>
          <p:spPr>
            <a:xfrm>
              <a:off x="2401013" y="824359"/>
              <a:ext cx="2970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254" name="Google Shape;254;p34"/>
          <p:cNvCxnSpPr/>
          <p:nvPr/>
        </p:nvCxnSpPr>
        <p:spPr>
          <a:xfrm>
            <a:off x="2057400" y="438163"/>
            <a:ext cx="9288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5" name="Google Shape;255;p34"/>
          <p:cNvSpPr txBox="1"/>
          <p:nvPr/>
        </p:nvSpPr>
        <p:spPr>
          <a:xfrm>
            <a:off x="2705125" y="2208875"/>
            <a:ext cx="25404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/>
              <a:t>Delivery</a:t>
            </a:r>
            <a:r>
              <a:rPr b="1" lang="fr" sz="800"/>
              <a:t> : 8:00 am, Monday 21 May 2099</a:t>
            </a:r>
            <a:endParaRPr b="1" sz="800"/>
          </a:p>
        </p:txBody>
      </p:sp>
      <p:grpSp>
        <p:nvGrpSpPr>
          <p:cNvPr id="256" name="Google Shape;256;p34"/>
          <p:cNvGrpSpPr/>
          <p:nvPr/>
        </p:nvGrpSpPr>
        <p:grpSpPr>
          <a:xfrm>
            <a:off x="2405775" y="1962146"/>
            <a:ext cx="297000" cy="392026"/>
            <a:chOff x="2405775" y="1962146"/>
            <a:chExt cx="297000" cy="392026"/>
          </a:xfrm>
        </p:grpSpPr>
        <p:cxnSp>
          <p:nvCxnSpPr>
            <p:cNvPr id="257" name="Google Shape;257;p34"/>
            <p:cNvCxnSpPr/>
            <p:nvPr/>
          </p:nvCxnSpPr>
          <p:spPr>
            <a:xfrm>
              <a:off x="2413962" y="1962146"/>
              <a:ext cx="0" cy="392026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8" name="Google Shape;258;p34"/>
            <p:cNvCxnSpPr/>
            <p:nvPr/>
          </p:nvCxnSpPr>
          <p:spPr>
            <a:xfrm>
              <a:off x="2405775" y="2343596"/>
              <a:ext cx="2970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259" name="Google Shape;259;p34"/>
          <p:cNvCxnSpPr/>
          <p:nvPr/>
        </p:nvCxnSpPr>
        <p:spPr>
          <a:xfrm>
            <a:off x="2057400" y="1962163"/>
            <a:ext cx="9288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60" name="Google Shape;260;p34"/>
          <p:cNvGrpSpPr/>
          <p:nvPr/>
        </p:nvGrpSpPr>
        <p:grpSpPr>
          <a:xfrm>
            <a:off x="2336725" y="2514612"/>
            <a:ext cx="168300" cy="187221"/>
            <a:chOff x="2336725" y="2514612"/>
            <a:chExt cx="168300" cy="187221"/>
          </a:xfrm>
        </p:grpSpPr>
        <p:cxnSp>
          <p:nvCxnSpPr>
            <p:cNvPr id="261" name="Google Shape;261;p34"/>
            <p:cNvCxnSpPr/>
            <p:nvPr/>
          </p:nvCxnSpPr>
          <p:spPr>
            <a:xfrm>
              <a:off x="2349541" y="2514612"/>
              <a:ext cx="0" cy="187221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2" name="Google Shape;262;p34"/>
            <p:cNvCxnSpPr/>
            <p:nvPr/>
          </p:nvCxnSpPr>
          <p:spPr>
            <a:xfrm>
              <a:off x="2336725" y="2699056"/>
              <a:ext cx="1683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263" name="Google Shape;263;p34"/>
          <p:cNvCxnSpPr/>
          <p:nvPr/>
        </p:nvCxnSpPr>
        <p:spPr>
          <a:xfrm>
            <a:off x="2071688" y="2514600"/>
            <a:ext cx="9288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4" name="Google Shape;264;p34"/>
          <p:cNvSpPr txBox="1"/>
          <p:nvPr/>
        </p:nvSpPr>
        <p:spPr>
          <a:xfrm>
            <a:off x="2868756" y="2564238"/>
            <a:ext cx="19476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/>
              <a:t>26       Skids of fine paper   35 389 kg</a:t>
            </a:r>
            <a:endParaRPr b="1" sz="800"/>
          </a:p>
        </p:txBody>
      </p:sp>
      <p:sp>
        <p:nvSpPr>
          <p:cNvPr id="265" name="Google Shape;265;p34"/>
          <p:cNvSpPr txBox="1"/>
          <p:nvPr/>
        </p:nvSpPr>
        <p:spPr>
          <a:xfrm>
            <a:off x="3398650" y="3141000"/>
            <a:ext cx="22875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/>
              <a:t>Contact : John Smith 416-555-6666</a:t>
            </a:r>
            <a:endParaRPr b="1" sz="800"/>
          </a:p>
        </p:txBody>
      </p:sp>
      <p:grpSp>
        <p:nvGrpSpPr>
          <p:cNvPr id="266" name="Google Shape;266;p34"/>
          <p:cNvGrpSpPr/>
          <p:nvPr/>
        </p:nvGrpSpPr>
        <p:grpSpPr>
          <a:xfrm>
            <a:off x="5305947" y="2668874"/>
            <a:ext cx="1506091" cy="610492"/>
            <a:chOff x="3484381" y="438149"/>
            <a:chExt cx="483000" cy="610492"/>
          </a:xfrm>
        </p:grpSpPr>
        <p:cxnSp>
          <p:nvCxnSpPr>
            <p:cNvPr id="267" name="Google Shape;267;p34"/>
            <p:cNvCxnSpPr/>
            <p:nvPr/>
          </p:nvCxnSpPr>
          <p:spPr>
            <a:xfrm flipH="1">
              <a:off x="3484381" y="561141"/>
              <a:ext cx="483000" cy="4875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68" name="Google Shape;268;p34"/>
            <p:cNvCxnSpPr/>
            <p:nvPr/>
          </p:nvCxnSpPr>
          <p:spPr>
            <a:xfrm>
              <a:off x="3959708" y="438149"/>
              <a:ext cx="3000" cy="1308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69" name="Google Shape;269;p34"/>
          <p:cNvCxnSpPr/>
          <p:nvPr/>
        </p:nvCxnSpPr>
        <p:spPr>
          <a:xfrm>
            <a:off x="6400341" y="2672498"/>
            <a:ext cx="9288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0" name="Google Shape;270;p34"/>
          <p:cNvSpPr txBox="1"/>
          <p:nvPr/>
        </p:nvSpPr>
        <p:spPr>
          <a:xfrm>
            <a:off x="2730686" y="3461241"/>
            <a:ext cx="19029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/>
              <a:t>US Port of Entry</a:t>
            </a:r>
            <a:r>
              <a:rPr lang="fr" sz="800"/>
              <a:t>: Champlain, NY</a:t>
            </a:r>
            <a:endParaRPr sz="800"/>
          </a:p>
        </p:txBody>
      </p:sp>
      <p:grpSp>
        <p:nvGrpSpPr>
          <p:cNvPr id="271" name="Google Shape;271;p34"/>
          <p:cNvGrpSpPr/>
          <p:nvPr/>
        </p:nvGrpSpPr>
        <p:grpSpPr>
          <a:xfrm>
            <a:off x="2336725" y="3429012"/>
            <a:ext cx="168300" cy="187200"/>
            <a:chOff x="2336725" y="2514612"/>
            <a:chExt cx="168300" cy="187200"/>
          </a:xfrm>
        </p:grpSpPr>
        <p:cxnSp>
          <p:nvCxnSpPr>
            <p:cNvPr id="272" name="Google Shape;272;p34"/>
            <p:cNvCxnSpPr/>
            <p:nvPr/>
          </p:nvCxnSpPr>
          <p:spPr>
            <a:xfrm>
              <a:off x="2349541" y="2514612"/>
              <a:ext cx="0" cy="1872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3" name="Google Shape;273;p34"/>
            <p:cNvCxnSpPr/>
            <p:nvPr/>
          </p:nvCxnSpPr>
          <p:spPr>
            <a:xfrm>
              <a:off x="2336725" y="2699056"/>
              <a:ext cx="1683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274" name="Google Shape;274;p34"/>
          <p:cNvCxnSpPr/>
          <p:nvPr/>
        </p:nvCxnSpPr>
        <p:spPr>
          <a:xfrm>
            <a:off x="2071688" y="3429000"/>
            <a:ext cx="9288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5" name="Google Shape;275;p34"/>
          <p:cNvSpPr txBox="1"/>
          <p:nvPr/>
        </p:nvSpPr>
        <p:spPr>
          <a:xfrm>
            <a:off x="2066925" y="195347"/>
            <a:ext cx="9381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/>
              <a:t>Shipper</a:t>
            </a:r>
            <a:endParaRPr sz="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3">
            <a:alphaModFix/>
          </a:blip>
          <a:srcRect b="7034" l="10366" r="6831" t="14711"/>
          <a:stretch/>
        </p:blipFill>
        <p:spPr>
          <a:xfrm>
            <a:off x="1900837" y="678600"/>
            <a:ext cx="5342326" cy="378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35"/>
          <p:cNvCxnSpPr/>
          <p:nvPr/>
        </p:nvCxnSpPr>
        <p:spPr>
          <a:xfrm>
            <a:off x="1419225" y="966800"/>
            <a:ext cx="1044300" cy="1349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2" name="Google Shape;282;p35"/>
          <p:cNvCxnSpPr/>
          <p:nvPr/>
        </p:nvCxnSpPr>
        <p:spPr>
          <a:xfrm>
            <a:off x="681926" y="909584"/>
            <a:ext cx="12189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35"/>
          <p:cNvCxnSpPr/>
          <p:nvPr/>
        </p:nvCxnSpPr>
        <p:spPr>
          <a:xfrm>
            <a:off x="681926" y="1759630"/>
            <a:ext cx="12189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35"/>
          <p:cNvCxnSpPr/>
          <p:nvPr/>
        </p:nvCxnSpPr>
        <p:spPr>
          <a:xfrm>
            <a:off x="1291366" y="1759624"/>
            <a:ext cx="0" cy="187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35"/>
          <p:cNvCxnSpPr/>
          <p:nvPr/>
        </p:nvCxnSpPr>
        <p:spPr>
          <a:xfrm>
            <a:off x="1285875" y="1943100"/>
            <a:ext cx="1209600" cy="662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6" name="Google Shape;286;p35"/>
          <p:cNvCxnSpPr/>
          <p:nvPr/>
        </p:nvCxnSpPr>
        <p:spPr>
          <a:xfrm>
            <a:off x="1785950" y="2728925"/>
            <a:ext cx="705000" cy="85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7" name="Google Shape;287;p35"/>
          <p:cNvCxnSpPr/>
          <p:nvPr/>
        </p:nvCxnSpPr>
        <p:spPr>
          <a:xfrm>
            <a:off x="605726" y="2779843"/>
            <a:ext cx="12189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35"/>
          <p:cNvCxnSpPr/>
          <p:nvPr/>
        </p:nvCxnSpPr>
        <p:spPr>
          <a:xfrm flipH="1" rot="10800000">
            <a:off x="1776425" y="2914550"/>
            <a:ext cx="714600" cy="52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9" name="Google Shape;289;p35"/>
          <p:cNvCxnSpPr/>
          <p:nvPr/>
        </p:nvCxnSpPr>
        <p:spPr>
          <a:xfrm>
            <a:off x="605726" y="3032255"/>
            <a:ext cx="12189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35"/>
          <p:cNvCxnSpPr/>
          <p:nvPr/>
        </p:nvCxnSpPr>
        <p:spPr>
          <a:xfrm flipH="1" rot="10800000">
            <a:off x="1790700" y="3038300"/>
            <a:ext cx="709800" cy="138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1" name="Google Shape;291;p35"/>
          <p:cNvCxnSpPr/>
          <p:nvPr/>
        </p:nvCxnSpPr>
        <p:spPr>
          <a:xfrm flipH="1" rot="10800000">
            <a:off x="1776425" y="3157100"/>
            <a:ext cx="724200" cy="286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2" name="Google Shape;292;p35"/>
          <p:cNvCxnSpPr/>
          <p:nvPr/>
        </p:nvCxnSpPr>
        <p:spPr>
          <a:xfrm flipH="1" rot="10800000">
            <a:off x="1795475" y="3461900"/>
            <a:ext cx="705300" cy="362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3" name="Google Shape;293;p35"/>
          <p:cNvCxnSpPr/>
          <p:nvPr/>
        </p:nvCxnSpPr>
        <p:spPr>
          <a:xfrm>
            <a:off x="605726" y="3260855"/>
            <a:ext cx="12189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4" name="Google Shape;294;p35"/>
          <p:cNvCxnSpPr/>
          <p:nvPr/>
        </p:nvCxnSpPr>
        <p:spPr>
          <a:xfrm>
            <a:off x="605726" y="3522793"/>
            <a:ext cx="12189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5" name="Google Shape;295;p35"/>
          <p:cNvCxnSpPr/>
          <p:nvPr/>
        </p:nvCxnSpPr>
        <p:spPr>
          <a:xfrm>
            <a:off x="591439" y="3913318"/>
            <a:ext cx="12189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FF"/>
                </a:solidFill>
              </a:rPr>
              <a:t>What is Competency 6?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89" name="Google Shape;89;p12"/>
          <p:cNvSpPr txBox="1"/>
          <p:nvPr>
            <p:ph idx="1" type="body"/>
          </p:nvPr>
        </p:nvSpPr>
        <p:spPr>
          <a:xfrm>
            <a:off x="311700" y="1487275"/>
            <a:ext cx="8520600" cy="24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fr" sz="2400"/>
              <a:t>You will learn how to plan the whole trip.</a:t>
            </a:r>
            <a:endParaRPr b="1" sz="2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600"/>
          </a:p>
          <a:p>
            <a:pPr indent="-381000" lvl="0" marL="457200" rtl="0" algn="just">
              <a:spcBef>
                <a:spcPts val="1600"/>
              </a:spcBef>
              <a:spcAft>
                <a:spcPts val="0"/>
              </a:spcAft>
              <a:buSzPts val="2400"/>
              <a:buAutoNum type="arabicPeriod"/>
            </a:pPr>
            <a:r>
              <a:rPr b="1" lang="fr" sz="2400"/>
              <a:t>You will be able to apply these learnings during different practices on the road in conjunction with this competency.</a:t>
            </a:r>
            <a:endParaRPr b="1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>
            <p:ph type="title"/>
          </p:nvPr>
        </p:nvSpPr>
        <p:spPr>
          <a:xfrm>
            <a:off x="311700" y="145825"/>
            <a:ext cx="8520600" cy="13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 u="sng"/>
              <a:t>Elements of the Competency: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fr" sz="1400"/>
              <a:t>Learn about the trip to be made.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fr" sz="1400"/>
              <a:t>Search for information on maps.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fr" sz="1400"/>
              <a:t>Make the calculations necessary for planning a trip.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fr" sz="1400"/>
              <a:t>Determine the itinerary.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5" name="Google Shape;95;p13"/>
          <p:cNvSpPr txBox="1"/>
          <p:nvPr>
            <p:ph idx="1" type="body"/>
          </p:nvPr>
        </p:nvSpPr>
        <p:spPr>
          <a:xfrm>
            <a:off x="311700" y="1641750"/>
            <a:ext cx="8520600" cy="28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0000FF"/>
                </a:solidFill>
              </a:rPr>
              <a:t>L</a:t>
            </a:r>
            <a:r>
              <a:rPr b="1" lang="fr" sz="1200">
                <a:solidFill>
                  <a:srgbClr val="0000FF"/>
                </a:solidFill>
              </a:rPr>
              <a:t>esson 06.02 </a:t>
            </a:r>
            <a:r>
              <a:rPr b="1" lang="fr" sz="1200">
                <a:solidFill>
                  <a:srgbClr val="0000FF"/>
                </a:solidFill>
              </a:rPr>
              <a:t>- Traditional provincial map and structure of the Quebec road network                   </a:t>
            </a:r>
            <a:r>
              <a:rPr b="1" lang="fr" sz="1200">
                <a:solidFill>
                  <a:srgbClr val="FF0000"/>
                </a:solidFill>
              </a:rPr>
              <a:t>3h00</a:t>
            </a:r>
            <a:endParaRPr b="1"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0000FF"/>
                </a:solidFill>
              </a:rPr>
              <a:t>Lesson 06.03 - Traditional municipal map    						                     </a:t>
            </a:r>
            <a:r>
              <a:rPr b="1" lang="fr" sz="1200">
                <a:solidFill>
                  <a:srgbClr val="FF0000"/>
                </a:solidFill>
              </a:rPr>
              <a:t>            2h00</a:t>
            </a:r>
            <a:endParaRPr b="1"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rgbClr val="0000FF"/>
                </a:solidFill>
              </a:rPr>
              <a:t>Lesson 06.04 - Traditional municipal map  (</a:t>
            </a:r>
            <a:r>
              <a:rPr b="1" i="1" lang="fr" sz="1200">
                <a:solidFill>
                  <a:srgbClr val="0000FF"/>
                </a:solidFill>
              </a:rPr>
              <a:t>prognosis)   </a:t>
            </a:r>
            <a:r>
              <a:rPr b="1" lang="fr" sz="1200">
                <a:solidFill>
                  <a:srgbClr val="0000FF"/>
                </a:solidFill>
              </a:rPr>
              <a:t>             		                      </a:t>
            </a:r>
            <a:r>
              <a:rPr b="1" lang="fr" sz="1200">
                <a:solidFill>
                  <a:srgbClr val="FF0000"/>
                </a:solidFill>
              </a:rPr>
              <a:t>30 minutes</a:t>
            </a:r>
            <a:endParaRPr b="1"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rgbClr val="0000FF"/>
                </a:solidFill>
              </a:rPr>
              <a:t>Lesson 06.05 - Possibilities of a GPS                            				                      </a:t>
            </a:r>
            <a:r>
              <a:rPr b="1" lang="fr" sz="1200">
                <a:solidFill>
                  <a:srgbClr val="FF0000"/>
                </a:solidFill>
              </a:rPr>
              <a:t>30 minutes</a:t>
            </a:r>
            <a:endParaRPr b="1"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rgbClr val="0000FF"/>
                </a:solidFill>
              </a:rPr>
              <a:t>Lesson 06.06 - Operation of an electronic road map                             		                                 </a:t>
            </a:r>
            <a:r>
              <a:rPr b="1" lang="fr" sz="1200">
                <a:solidFill>
                  <a:srgbClr val="FF0000"/>
                </a:solidFill>
              </a:rPr>
              <a:t>3h00 </a:t>
            </a:r>
            <a:r>
              <a:rPr b="1" lang="fr" sz="1200">
                <a:solidFill>
                  <a:srgbClr val="0000FF"/>
                </a:solidFill>
              </a:rPr>
              <a:t>                                                                                                     </a:t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rgbClr val="0000FF"/>
                </a:solidFill>
              </a:rPr>
              <a:t>Lesson 06.07 - Traditional national and international map, operation and information                  </a:t>
            </a:r>
            <a:r>
              <a:rPr b="1" lang="fr" sz="1200">
                <a:solidFill>
                  <a:srgbClr val="FF0000"/>
                </a:solidFill>
              </a:rPr>
              <a:t> 3h00</a:t>
            </a:r>
            <a:endParaRPr b="1"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rgbClr val="0000FF"/>
                </a:solidFill>
              </a:rPr>
              <a:t>Lesson 06.08 - Learning aid 1 (summary 6.02 to 6.07)	</a:t>
            </a:r>
            <a:r>
              <a:rPr b="1" lang="fr" sz="1200">
                <a:solidFill>
                  <a:schemeClr val="dk1"/>
                </a:solidFill>
              </a:rPr>
              <a:t>       </a:t>
            </a:r>
            <a:r>
              <a:rPr lang="fr" sz="1200">
                <a:solidFill>
                  <a:schemeClr val="dk1"/>
                </a:solidFill>
              </a:rPr>
              <a:t>                	   	                      </a:t>
            </a:r>
            <a:r>
              <a:rPr b="1" lang="fr" sz="1200">
                <a:solidFill>
                  <a:schemeClr val="dk1"/>
                </a:solidFill>
              </a:rPr>
              <a:t> </a:t>
            </a:r>
            <a:r>
              <a:rPr b="1" lang="fr" sz="1200">
                <a:solidFill>
                  <a:srgbClr val="FF0000"/>
                </a:solidFill>
              </a:rPr>
              <a:t>3h00</a:t>
            </a:r>
            <a:endParaRPr b="1"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type="title"/>
          </p:nvPr>
        </p:nvSpPr>
        <p:spPr>
          <a:xfrm>
            <a:off x="311700" y="263675"/>
            <a:ext cx="8520600" cy="13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500" u="sng"/>
              <a:t>Elements of the Competency: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fr" sz="1400"/>
              <a:t>Learn about the trip to be made.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fr" sz="1400"/>
              <a:t>Search for information on maps.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fr" sz="1400"/>
              <a:t>Make the calculations necessary for planning a trip.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fr" sz="1400"/>
              <a:t>Determine the itinerary.</a:t>
            </a:r>
            <a:endParaRPr/>
          </a:p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>
            <a:off x="311700" y="1582950"/>
            <a:ext cx="8520600" cy="27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rgbClr val="0000FF"/>
                </a:solidFill>
              </a:rPr>
              <a:t>Lesson 06.09 - Planning urban trips					                       </a:t>
            </a:r>
            <a:r>
              <a:rPr b="1" lang="fr" sz="1200">
                <a:solidFill>
                  <a:srgbClr val="FF0000"/>
                </a:solidFill>
              </a:rPr>
              <a:t>3h00</a:t>
            </a:r>
            <a:endParaRPr b="1"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rgbClr val="0000FF"/>
                </a:solidFill>
              </a:rPr>
              <a:t>                                                                                                      </a:t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rgbClr val="0000FF"/>
                </a:solidFill>
              </a:rPr>
              <a:t>Lesson 06.10 - Planning trips for competency 8				           </a:t>
            </a:r>
            <a:r>
              <a:rPr b="1" lang="fr" sz="1200">
                <a:solidFill>
                  <a:srgbClr val="FF0000"/>
                </a:solidFill>
              </a:rPr>
              <a:t> 3h00</a:t>
            </a:r>
            <a:endParaRPr b="1"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rgbClr val="0000FF"/>
                </a:solidFill>
              </a:rPr>
              <a:t>                                                                                                      </a:t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rgbClr val="0000FF"/>
                </a:solidFill>
              </a:rPr>
              <a:t>Lesson 06.11 - Planning trips for competency 9		 		            </a:t>
            </a:r>
            <a:r>
              <a:rPr b="1" lang="fr" sz="1200">
                <a:solidFill>
                  <a:srgbClr val="FF0000"/>
                </a:solidFill>
              </a:rPr>
              <a:t>3h00</a:t>
            </a:r>
            <a:endParaRPr b="1"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rgbClr val="0000FF"/>
                </a:solidFill>
              </a:rPr>
              <a:t>                                                                                                     </a:t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rgbClr val="0000FF"/>
                </a:solidFill>
              </a:rPr>
              <a:t>Lesson 06.12 - Planning national trips      					           </a:t>
            </a:r>
            <a:r>
              <a:rPr b="1" lang="fr" sz="1200">
                <a:solidFill>
                  <a:srgbClr val="FF0000"/>
                </a:solidFill>
              </a:rPr>
              <a:t> 3h00</a:t>
            </a:r>
            <a:endParaRPr b="1"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rgbClr val="0000FF"/>
                </a:solidFill>
              </a:rPr>
              <a:t>                                                                                                     </a:t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rgbClr val="0000FF"/>
                </a:solidFill>
              </a:rPr>
              <a:t>Lesson 06.13 - Planning international trips					</a:t>
            </a:r>
            <a:r>
              <a:rPr b="1" lang="fr" sz="1200">
                <a:solidFill>
                  <a:srgbClr val="FF0000"/>
                </a:solidFill>
              </a:rPr>
              <a:t>            3h00</a:t>
            </a:r>
            <a:endParaRPr b="1"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rgbClr val="0000FF"/>
                </a:solidFill>
              </a:rPr>
              <a:t>                                                                                                   </a:t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rgbClr val="0000FF"/>
                </a:solidFill>
              </a:rPr>
              <a:t>Lesson 06.14 - Learning aid 2 (summary 6.09 to 6.13)               		</a:t>
            </a:r>
            <a:r>
              <a:rPr b="1" lang="fr" sz="1200">
                <a:solidFill>
                  <a:srgbClr val="FF0000"/>
                </a:solidFill>
              </a:rPr>
              <a:t>            3h00</a:t>
            </a:r>
            <a:endParaRPr b="1"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rgbClr val="0000FF"/>
                </a:solidFill>
              </a:rPr>
              <a:t>Lesson 06.15 - Learning aid 3 (up to date 6.09 to 6.13 via exercises)      </a:t>
            </a:r>
            <a:r>
              <a:rPr lang="fr" sz="1200">
                <a:solidFill>
                  <a:schemeClr val="dk1"/>
                </a:solidFill>
              </a:rPr>
              <a:t>          </a:t>
            </a:r>
            <a:r>
              <a:rPr b="1" lang="fr" sz="1200">
                <a:solidFill>
                  <a:srgbClr val="FF0000"/>
                </a:solidFill>
              </a:rPr>
              <a:t>1h00</a:t>
            </a:r>
            <a:endParaRPr b="1"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Lesson 6.16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Evaluation for sanctioning purposes</a:t>
            </a:r>
            <a:r>
              <a:rPr lang="fr"/>
              <a:t>:</a:t>
            </a:r>
            <a:endParaRPr/>
          </a:p>
        </p:txBody>
      </p:sp>
      <p:sp>
        <p:nvSpPr>
          <p:cNvPr id="107" name="Google Shape;107;p15"/>
          <p:cNvSpPr txBox="1"/>
          <p:nvPr>
            <p:ph idx="1" type="body"/>
          </p:nvPr>
        </p:nvSpPr>
        <p:spPr>
          <a:xfrm>
            <a:off x="311700" y="1490675"/>
            <a:ext cx="8520600" cy="26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rgbClr val="0000FF"/>
                </a:solidFill>
              </a:rPr>
              <a:t>Type of test:</a:t>
            </a:r>
            <a:r>
              <a:rPr lang="fr" sz="2400">
                <a:solidFill>
                  <a:schemeClr val="dk1"/>
                </a:solidFill>
              </a:rPr>
              <a:t> </a:t>
            </a:r>
            <a:r>
              <a:rPr lang="fr" sz="2400">
                <a:solidFill>
                  <a:schemeClr val="dk1"/>
                </a:solidFill>
              </a:rPr>
              <a:t>Behavioral</a:t>
            </a:r>
            <a:r>
              <a:rPr lang="fr" sz="2400">
                <a:solidFill>
                  <a:schemeClr val="dk1"/>
                </a:solidFill>
              </a:rPr>
              <a:t> Objective (</a:t>
            </a:r>
            <a:r>
              <a:rPr b="1" lang="fr" sz="2400">
                <a:solidFill>
                  <a:schemeClr val="dk1"/>
                </a:solidFill>
              </a:rPr>
              <a:t>Theoretical</a:t>
            </a:r>
            <a:r>
              <a:rPr lang="fr" sz="2400">
                <a:solidFill>
                  <a:schemeClr val="dk1"/>
                </a:solidFill>
              </a:rPr>
              <a:t>).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rgbClr val="0000FF"/>
                </a:solidFill>
              </a:rPr>
              <a:t>Passing Mark:</a:t>
            </a:r>
            <a:r>
              <a:rPr lang="fr" sz="2400">
                <a:solidFill>
                  <a:schemeClr val="dk1"/>
                </a:solidFill>
              </a:rPr>
              <a:t> </a:t>
            </a:r>
            <a:r>
              <a:rPr b="1" lang="fr" sz="2400">
                <a:solidFill>
                  <a:schemeClr val="dk1"/>
                </a:solidFill>
              </a:rPr>
              <a:t>75%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rgbClr val="FF0000"/>
                </a:solidFill>
              </a:rPr>
              <a:t>Students have access to their notes and documents.</a:t>
            </a:r>
            <a:r>
              <a:rPr lang="fr" sz="2400">
                <a:solidFill>
                  <a:schemeClr val="dk1"/>
                </a:solidFill>
              </a:rPr>
              <a:t>    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/>
        </p:nvSpPr>
        <p:spPr>
          <a:xfrm>
            <a:off x="25" y="0"/>
            <a:ext cx="9144000" cy="42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0000FF"/>
                </a:solidFill>
              </a:rPr>
              <a:t>Lesson 06.17 - Crossing at US port of entry (border)      			    </a:t>
            </a:r>
            <a:r>
              <a:rPr b="1" lang="fr" sz="2000">
                <a:solidFill>
                  <a:srgbClr val="FF0000"/>
                </a:solidFill>
              </a:rPr>
              <a:t>1h00</a:t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0000FF"/>
                </a:solidFill>
              </a:rPr>
              <a:t>Lesson 06.18 - recuperation (in the event of failure)                           </a:t>
            </a:r>
            <a:r>
              <a:rPr b="1" lang="fr" sz="2000">
                <a:solidFill>
                  <a:srgbClr val="FF0000"/>
                </a:solidFill>
              </a:rPr>
              <a:t>3h00</a:t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0000FF"/>
                </a:solidFill>
              </a:rPr>
              <a:t>Lesson 06.19 - recuperation (cont’d) and resumption of evaluation</a:t>
            </a:r>
            <a:r>
              <a:rPr b="1" lang="fr" sz="2000"/>
              <a:t> </a:t>
            </a:r>
            <a:r>
              <a:rPr b="1" lang="fr" sz="2000">
                <a:solidFill>
                  <a:srgbClr val="FF0000"/>
                </a:solidFill>
              </a:rPr>
              <a:t>3h00</a:t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/>
              <a:t>		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1165375" y="864850"/>
            <a:ext cx="7011300" cy="21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Lesson 6.1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Find information on documents for the trip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277200" y="351375"/>
            <a:ext cx="4294800" cy="7713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/>
              <a:t>Bill Of Lading</a:t>
            </a:r>
            <a:endParaRPr b="1" sz="3600"/>
          </a:p>
        </p:txBody>
      </p:sp>
      <p:sp>
        <p:nvSpPr>
          <p:cNvPr id="123" name="Google Shape;123;p18"/>
          <p:cNvSpPr txBox="1"/>
          <p:nvPr/>
        </p:nvSpPr>
        <p:spPr>
          <a:xfrm>
            <a:off x="6776750" y="2315800"/>
            <a:ext cx="46803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2550" y="140825"/>
            <a:ext cx="3864174" cy="50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317100" y="2315800"/>
            <a:ext cx="44562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b="1" lang="fr" sz="1800">
                <a:solidFill>
                  <a:srgbClr val="0000FF"/>
                </a:solidFill>
              </a:rPr>
              <a:t>Shipper</a:t>
            </a:r>
            <a:endParaRPr b="1" sz="1800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b="1" lang="fr" sz="1800">
                <a:solidFill>
                  <a:srgbClr val="0000FF"/>
                </a:solidFill>
              </a:rPr>
              <a:t>Consignee</a:t>
            </a:r>
            <a:endParaRPr b="1" sz="1800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100" y="1285500"/>
            <a:ext cx="942716" cy="119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