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Exo 2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xo2-regular.fntdata"/><Relationship Id="rId21" Type="http://schemas.openxmlformats.org/officeDocument/2006/relationships/slide" Target="slides/slide16.xml"/><Relationship Id="rId24" Type="http://schemas.openxmlformats.org/officeDocument/2006/relationships/font" Target="fonts/Exo2-italic.fntdata"/><Relationship Id="rId23" Type="http://schemas.openxmlformats.org/officeDocument/2006/relationships/font" Target="fonts/Exo2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Exo2-boldItalic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5bdff427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5bdff427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76b15191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76b15191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916d001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916d001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L’épisode 3 sera présenté à la leçon 2.2.8.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a9485c2c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a9485c2c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Il faut se rappeler de toujours vérifier le FED durant la RDS. (2.2.</a:t>
            </a:r>
            <a:r>
              <a:rPr lang="fr"/>
              <a:t>5</a:t>
            </a:r>
            <a:r>
              <a:rPr lang="fr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Témoin jaune jaune allumé simplement faire un rapport mécanique, le plus tôt possible.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Suite à une défaillance grave du moteur, le conducteur peut utiliser l’override afin de se libérer de la voie, il </a:t>
            </a:r>
            <a:r>
              <a:rPr lang="fr"/>
              <a:t>aurait</a:t>
            </a:r>
            <a:r>
              <a:rPr lang="fr"/>
              <a:t> avantage à l’utiliser avant que le camion s’immobilise complètement.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29573b8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29573b8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Plus d’un “override” peut est possible en cas de besoin. Le ECM </a:t>
            </a:r>
            <a:r>
              <a:rPr lang="fr"/>
              <a:t>enregistre toutes les séquences...</a:t>
            </a:r>
            <a:r>
              <a:rPr lang="fr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29573b85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29573b85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Procédures pour les véhicules ne possédant </a:t>
            </a:r>
            <a:r>
              <a:rPr b="1" lang="fr"/>
              <a:t>pas d’interrupteur “Override”</a:t>
            </a:r>
            <a:r>
              <a:rPr lang="fr"/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a9485c2c7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a9485c2c7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6c219e8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6c219e8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587a0a9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587a0a9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Utilisation du HP : À l’ascension de pentes raides, dans le sable, lors de gradation avec un chargement très lourd, afin d’avoir une reprise en haut du début du couple et plusieurs autres situations similaires.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couple est transmis à la transmission, d’où il est augmenté dans les bas rapports, égalisé dans le rapport en prise directe et diminué dans le où les derniers rapports.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Il est ensuite dirigé aux ponts arrières et aux roues.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À haut régime le couple diminue significativement.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5bdff427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5bdff427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Notez que le couple est dans une plage d’opération de plusieurs RPM.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HP est plus souvent avec une pointe “peak”, donc il augmente graduellement et </a:t>
            </a:r>
            <a:r>
              <a:rPr lang="fr"/>
              <a:t>abaisse</a:t>
            </a:r>
            <a:r>
              <a:rPr lang="fr"/>
              <a:t> graduellement.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couleurs contenues dans la tachymètre reflète l’efficacité des tours/minute.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bdff427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bdff427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Due à l’augmentation importante du couple par la transmission en bas palier, il n’est pas nécessaire d’avoir une reprise au couple maximum. Une reprise à 800 RPM pourrait donc être acceptable en situation normale de conduite.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5bdff427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5bdff427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Dans certains types de transport, il pourrait être utile d’augmenter le RPM </a:t>
            </a:r>
            <a:r>
              <a:rPr lang="fr"/>
              <a:t>maximum afin d’augmenter la vitesse du camion dans un même rapport, dans le transport forestier, par exemple.</a:t>
            </a:r>
            <a:r>
              <a:rPr lang="fr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5bdff427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5bdff427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5bdff427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5bdff427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Le ralenti accéléré est utilisé lors de chargement ou déchargement par pompe avec l’utilisation d’un PTO, par exemple.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RÉGIME UTILISÉ POUR UNE COMPRESSION MOTEUR MAXIMUM LORS DE RALENTISSEMENT.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Accélération progressive, pour permettre le </a:t>
            </a:r>
            <a:r>
              <a:rPr lang="fr"/>
              <a:t>réchauffement</a:t>
            </a:r>
            <a:r>
              <a:rPr lang="fr"/>
              <a:t> du moteur.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5" name="Google Shape;35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7" name="Google Shape;37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2" name="Google Shape;42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" name="Google Shape;43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4" name="Google Shape;54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dI5aAn-fPds" TargetMode="External"/><Relationship Id="rId4" Type="http://schemas.openxmlformats.org/officeDocument/2006/relationships/hyperlink" Target="https://www.youtube.com/watch?v=a4I3SV3nBlI" TargetMode="External"/><Relationship Id="rId5" Type="http://schemas.openxmlformats.org/officeDocument/2006/relationships/hyperlink" Target="https://www.youtube.com/watch?v=V05SnGuDu3Q" TargetMode="External"/><Relationship Id="rId6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Relationship Id="rId7" Type="http://schemas.openxmlformats.org/officeDocument/2006/relationships/image" Target="../media/image24.png"/><Relationship Id="rId8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tb5BNsVO780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5237250" y="1239725"/>
            <a:ext cx="3235200" cy="188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Leçon 2.2.7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L’utilisation des moteurs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 txBox="1"/>
          <p:nvPr/>
        </p:nvSpPr>
        <p:spPr>
          <a:xfrm>
            <a:off x="9214475" y="57065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775" y="103600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909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3800550" y="201100"/>
            <a:ext cx="4955400" cy="4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Dans ce deuxième exemple, le moteur 16L</a:t>
            </a:r>
            <a:r>
              <a:rPr b="1" lang="fr">
                <a:solidFill>
                  <a:schemeClr val="dk1"/>
                </a:solidFill>
              </a:rPr>
              <a:t> </a:t>
            </a:r>
            <a:r>
              <a:rPr lang="fr">
                <a:solidFill>
                  <a:schemeClr val="dk1"/>
                </a:solidFill>
              </a:rPr>
              <a:t>développe</a:t>
            </a:r>
            <a:r>
              <a:rPr b="1" lang="fr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</a:rPr>
              <a:t>2050 lb/pi de couple @ 975 tr/min</a:t>
            </a:r>
            <a:r>
              <a:rPr lang="fr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Sur cette </a:t>
            </a:r>
            <a:r>
              <a:rPr b="1" lang="fr">
                <a:solidFill>
                  <a:schemeClr val="dk1"/>
                </a:solidFill>
              </a:rPr>
              <a:t>plage</a:t>
            </a:r>
            <a:r>
              <a:rPr lang="fr">
                <a:solidFill>
                  <a:schemeClr val="dk1"/>
                </a:solidFill>
              </a:rPr>
              <a:t> de couple qui s'étend sur </a:t>
            </a:r>
            <a:r>
              <a:rPr b="1" lang="fr">
                <a:solidFill>
                  <a:schemeClr val="dk1"/>
                </a:solidFill>
              </a:rPr>
              <a:t>environ 400 tr/min</a:t>
            </a:r>
            <a:r>
              <a:rPr lang="fr">
                <a:solidFill>
                  <a:schemeClr val="dk1"/>
                </a:solidFill>
              </a:rPr>
              <a:t>, le chiffre </a:t>
            </a:r>
            <a:r>
              <a:rPr b="1" lang="fr">
                <a:highlight>
                  <a:srgbClr val="FF0000"/>
                </a:highlight>
              </a:rPr>
              <a:t>975</a:t>
            </a:r>
            <a:r>
              <a:rPr lang="fr">
                <a:solidFill>
                  <a:schemeClr val="dk1"/>
                </a:solidFill>
              </a:rPr>
              <a:t> représente donc le régime </a:t>
            </a:r>
            <a:r>
              <a:rPr b="1" lang="fr">
                <a:solidFill>
                  <a:srgbClr val="FF0000"/>
                </a:solidFill>
              </a:rPr>
              <a:t>minimal</a:t>
            </a:r>
            <a:r>
              <a:rPr b="1" lang="fr">
                <a:solidFill>
                  <a:schemeClr val="dk1"/>
                </a:solidFill>
              </a:rPr>
              <a:t> </a:t>
            </a:r>
            <a:r>
              <a:rPr lang="fr">
                <a:solidFill>
                  <a:schemeClr val="dk1"/>
                </a:solidFill>
              </a:rPr>
              <a:t>à respecter sous charge.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De plus, ce moteur développe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</a:rPr>
              <a:t>600 HP @ 1800 tr/min</a:t>
            </a:r>
            <a:r>
              <a:rPr lang="fr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Le chiffre </a:t>
            </a:r>
            <a:r>
              <a:rPr b="1" lang="fr">
                <a:highlight>
                  <a:srgbClr val="FF0000"/>
                </a:highlight>
              </a:rPr>
              <a:t>1800</a:t>
            </a:r>
            <a:r>
              <a:rPr lang="fr">
                <a:solidFill>
                  <a:schemeClr val="dk1"/>
                </a:solidFill>
              </a:rPr>
              <a:t> représente donc le régime </a:t>
            </a:r>
            <a:r>
              <a:rPr b="1" lang="fr">
                <a:solidFill>
                  <a:srgbClr val="FF0000"/>
                </a:solidFill>
              </a:rPr>
              <a:t>maximal</a:t>
            </a:r>
            <a:r>
              <a:rPr lang="fr">
                <a:solidFill>
                  <a:schemeClr val="dk1"/>
                </a:solidFill>
              </a:rPr>
              <a:t> à atteindre pour obtenir le </a:t>
            </a:r>
            <a:r>
              <a:rPr b="1" lang="fr">
                <a:solidFill>
                  <a:schemeClr val="dk1"/>
                </a:solidFill>
              </a:rPr>
              <a:t>maximum de puissance</a:t>
            </a:r>
            <a:r>
              <a:rPr lang="fr">
                <a:solidFill>
                  <a:schemeClr val="dk1"/>
                </a:solidFill>
              </a:rPr>
              <a:t> de ce moteur.</a:t>
            </a:r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219200"/>
            <a:ext cx="5705475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3867150" y="4552950"/>
            <a:ext cx="1266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RPM (tr/min)</a:t>
            </a:r>
            <a:endParaRPr b="1"/>
          </a:p>
        </p:txBody>
      </p:sp>
      <p:sp>
        <p:nvSpPr>
          <p:cNvPr id="170" name="Google Shape;170;p20"/>
          <p:cNvSpPr txBox="1"/>
          <p:nvPr/>
        </p:nvSpPr>
        <p:spPr>
          <a:xfrm>
            <a:off x="7610475" y="1614450"/>
            <a:ext cx="10605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B9D821"/>
                </a:solidFill>
              </a:rPr>
              <a:t>COUPLE</a:t>
            </a:r>
            <a:endParaRPr b="1" sz="1600">
              <a:solidFill>
                <a:srgbClr val="B9D8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B9D821"/>
                </a:solidFill>
              </a:rPr>
              <a:t>   LB/PI</a:t>
            </a:r>
            <a:endParaRPr b="1" sz="1600">
              <a:solidFill>
                <a:srgbClr val="B9D821"/>
              </a:solidFill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380391" y="1288982"/>
            <a:ext cx="11415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117BA3"/>
                </a:solidFill>
              </a:rPr>
              <a:t>455    HP</a:t>
            </a:r>
            <a:endParaRPr b="1" sz="1600">
              <a:solidFill>
                <a:srgbClr val="117BA3"/>
              </a:solidFill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2972900" y="0"/>
            <a:ext cx="28377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COUPLE MULTIPLES</a:t>
            </a:r>
            <a:endParaRPr b="1" sz="2000"/>
          </a:p>
        </p:txBody>
      </p:sp>
      <p:sp>
        <p:nvSpPr>
          <p:cNvPr id="173" name="Google Shape;173;p20"/>
          <p:cNvSpPr txBox="1"/>
          <p:nvPr/>
        </p:nvSpPr>
        <p:spPr>
          <a:xfrm>
            <a:off x="147725" y="393843"/>
            <a:ext cx="88635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fabricants de moteurs offrent en option des configurations à couple multiples </a:t>
            </a:r>
            <a:r>
              <a:rPr lang="fr">
                <a:solidFill>
                  <a:schemeClr val="dk1"/>
                </a:solidFill>
              </a:rPr>
              <a:t>appelées </a:t>
            </a:r>
            <a:r>
              <a:rPr lang="fr"/>
              <a:t>“Multi-Torque”; “Eco-Torque”, etc. Habituellement, la courbe la plus élevée est programmée pour les derniers rapports de vitesses, alors que l’autre permet des économies </a:t>
            </a:r>
            <a:r>
              <a:rPr lang="fr"/>
              <a:t>lorsqu'un</a:t>
            </a:r>
            <a:r>
              <a:rPr lang="fr"/>
              <a:t> surplus de couple est moins nécessaire.      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191200" y="1082511"/>
            <a:ext cx="14784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600">
                <a:solidFill>
                  <a:srgbClr val="117BA3"/>
                </a:solidFill>
              </a:rPr>
              <a:t>PUISSANCE</a:t>
            </a:r>
            <a:endParaRPr sz="1600"/>
          </a:p>
        </p:txBody>
      </p:sp>
      <p:sp>
        <p:nvSpPr>
          <p:cNvPr id="175" name="Google Shape;175;p20"/>
          <p:cNvSpPr txBox="1"/>
          <p:nvPr/>
        </p:nvSpPr>
        <p:spPr>
          <a:xfrm>
            <a:off x="7744450" y="2314250"/>
            <a:ext cx="7788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B9D821"/>
                </a:solidFill>
              </a:rPr>
              <a:t>1850</a:t>
            </a:r>
            <a:endParaRPr b="1" sz="1600">
              <a:solidFill>
                <a:srgbClr val="B9D821"/>
              </a:solidFill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7739761" y="2672475"/>
            <a:ext cx="778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B9D821"/>
                </a:solidFill>
              </a:rPr>
              <a:t>1550</a:t>
            </a:r>
            <a:endParaRPr b="1" sz="1600">
              <a:solidFill>
                <a:srgbClr val="B9D821"/>
              </a:solidFill>
            </a:endParaRPr>
          </a:p>
        </p:txBody>
      </p:sp>
      <p:cxnSp>
        <p:nvCxnSpPr>
          <p:cNvPr id="177" name="Google Shape;177;p20"/>
          <p:cNvCxnSpPr/>
          <p:nvPr/>
        </p:nvCxnSpPr>
        <p:spPr>
          <a:xfrm flipH="1">
            <a:off x="4935075" y="2552700"/>
            <a:ext cx="2865900" cy="19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20"/>
          <p:cNvCxnSpPr/>
          <p:nvPr/>
        </p:nvCxnSpPr>
        <p:spPr>
          <a:xfrm rot="10800000">
            <a:off x="4948261" y="2853670"/>
            <a:ext cx="2791500" cy="20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20"/>
          <p:cNvCxnSpPr/>
          <p:nvPr/>
        </p:nvCxnSpPr>
        <p:spPr>
          <a:xfrm>
            <a:off x="1463825" y="1517525"/>
            <a:ext cx="2889000" cy="6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0" name="Google Shape;18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2455275" y="140225"/>
            <a:ext cx="3649800" cy="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/>
              <a:t>Vidéos explicatifs: 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186" name="Google Shape;186;p21"/>
          <p:cNvSpPr txBox="1"/>
          <p:nvPr/>
        </p:nvSpPr>
        <p:spPr>
          <a:xfrm>
            <a:off x="0" y="1219200"/>
            <a:ext cx="88818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</a:rPr>
              <a:t>DAF Eco training: </a:t>
            </a:r>
            <a:r>
              <a:rPr b="1" lang="fr" sz="1800">
                <a:solidFill>
                  <a:schemeClr val="dk1"/>
                </a:solidFill>
              </a:rPr>
              <a:t>Épisodes: 1, 2 et 3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https://www.youtube.com/watch?v=dI5aAn-fPds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https://www.youtube.com/watch?v=a4I3SV3nBlI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https://www.youtube.com/watch?v=V05SnGuDu3Q</a:t>
            </a:r>
            <a:endParaRPr sz="2100"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371550" y="22175"/>
            <a:ext cx="8400900" cy="6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/>
              <a:t>Les témoins lumineux et témoins d’alerte</a:t>
            </a:r>
            <a:endParaRPr sz="3000"/>
          </a:p>
        </p:txBody>
      </p:sp>
      <p:pic>
        <p:nvPicPr>
          <p:cNvPr id="193" name="Google Shape;19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225" y="1355350"/>
            <a:ext cx="9715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950" y="942741"/>
            <a:ext cx="9715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950" y="2113389"/>
            <a:ext cx="9715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50" y="3380430"/>
            <a:ext cx="9715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31425" y="3306525"/>
            <a:ext cx="97155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/>
          <p:nvPr/>
        </p:nvSpPr>
        <p:spPr>
          <a:xfrm>
            <a:off x="1194575" y="905216"/>
            <a:ext cx="38280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 u="sng">
                <a:solidFill>
                  <a:schemeClr val="dk1"/>
                </a:solidFill>
              </a:rPr>
              <a:t>Anomalie</a:t>
            </a:r>
            <a:r>
              <a:rPr lang="fr" sz="1500">
                <a:solidFill>
                  <a:schemeClr val="dk1"/>
                </a:solidFill>
              </a:rPr>
              <a:t> moteur. Vous devez vérifier vos cadrans. </a:t>
            </a:r>
            <a:r>
              <a:rPr b="1" lang="fr" sz="1500">
                <a:solidFill>
                  <a:schemeClr val="dk1"/>
                </a:solidFill>
                <a:highlight>
                  <a:srgbClr val="FFFF00"/>
                </a:highlight>
              </a:rPr>
              <a:t>Le véhicule peut-être conduit.</a:t>
            </a:r>
            <a:r>
              <a:rPr lang="fr" sz="1500">
                <a:solidFill>
                  <a:schemeClr val="dk1"/>
                </a:solidFill>
              </a:rPr>
              <a:t> </a:t>
            </a:r>
            <a:r>
              <a:rPr b="1" lang="fr" sz="1500">
                <a:solidFill>
                  <a:schemeClr val="dk1"/>
                </a:solidFill>
                <a:highlight>
                  <a:srgbClr val="FFFF00"/>
                </a:highlight>
              </a:rPr>
              <a:t>Aviser le mécanicien.</a:t>
            </a:r>
            <a:endParaRPr b="1" sz="1700">
              <a:highlight>
                <a:srgbClr val="FFFF00"/>
              </a:highlight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1252625" y="2111328"/>
            <a:ext cx="39579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</a:rPr>
              <a:t>S</a:t>
            </a:r>
            <a:r>
              <a:rPr lang="fr" sz="1500">
                <a:solidFill>
                  <a:schemeClr val="dk1"/>
                </a:solidFill>
              </a:rPr>
              <a:t>ystème d’aide au démarrage à froid. </a:t>
            </a:r>
            <a:r>
              <a:rPr lang="fr" sz="1500"/>
              <a:t>A</a:t>
            </a:r>
            <a:r>
              <a:rPr lang="fr" sz="1500"/>
              <a:t>ttendre qu’il </a:t>
            </a:r>
            <a:r>
              <a:rPr lang="fr" sz="1500"/>
              <a:t>s'éteigne</a:t>
            </a:r>
            <a:r>
              <a:rPr lang="fr" sz="1500"/>
              <a:t> avant de démarrer le moteur. </a:t>
            </a:r>
            <a:endParaRPr sz="1500"/>
          </a:p>
        </p:txBody>
      </p:sp>
      <p:sp>
        <p:nvSpPr>
          <p:cNvPr id="200" name="Google Shape;200;p22"/>
          <p:cNvSpPr txBox="1"/>
          <p:nvPr/>
        </p:nvSpPr>
        <p:spPr>
          <a:xfrm>
            <a:off x="1252625" y="3324608"/>
            <a:ext cx="36627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 u="sng"/>
              <a:t>Anomalie</a:t>
            </a:r>
            <a:r>
              <a:rPr lang="fr" sz="1500"/>
              <a:t> lié au système </a:t>
            </a:r>
            <a:r>
              <a:rPr lang="fr" sz="1500"/>
              <a:t>antipollution.</a:t>
            </a:r>
            <a:r>
              <a:rPr lang="fr" sz="1500"/>
              <a:t> </a:t>
            </a:r>
            <a:r>
              <a:rPr b="1" lang="fr" sz="1500">
                <a:solidFill>
                  <a:schemeClr val="dk1"/>
                </a:solidFill>
                <a:highlight>
                  <a:srgbClr val="FFFF00"/>
                </a:highlight>
              </a:rPr>
              <a:t>Le véhicule peut-être conduit.</a:t>
            </a:r>
            <a:r>
              <a:rPr lang="fr" sz="1500">
                <a:solidFill>
                  <a:schemeClr val="dk1"/>
                </a:solidFill>
              </a:rPr>
              <a:t> </a:t>
            </a:r>
            <a:r>
              <a:rPr b="1" lang="fr" sz="1500">
                <a:solidFill>
                  <a:schemeClr val="dk1"/>
                </a:solidFill>
                <a:highlight>
                  <a:srgbClr val="FFFF00"/>
                </a:highlight>
              </a:rPr>
              <a:t>Aviser le mécanicien.</a:t>
            </a:r>
            <a:endParaRPr sz="1500"/>
          </a:p>
        </p:txBody>
      </p:sp>
      <p:sp>
        <p:nvSpPr>
          <p:cNvPr id="201" name="Google Shape;201;p22"/>
          <p:cNvSpPr txBox="1"/>
          <p:nvPr/>
        </p:nvSpPr>
        <p:spPr>
          <a:xfrm>
            <a:off x="6221475" y="932075"/>
            <a:ext cx="2922600" cy="17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Ce témoin est lié avec un signal</a:t>
            </a:r>
            <a:r>
              <a:rPr lang="fr" sz="1500"/>
              <a:t> sonore. C</a:t>
            </a:r>
            <a:r>
              <a:rPr lang="fr" sz="1500"/>
              <a:t>ela</a:t>
            </a:r>
            <a:r>
              <a:rPr lang="fr" sz="1500"/>
              <a:t> indique une </a:t>
            </a:r>
            <a:r>
              <a:rPr b="1" lang="fr" sz="1500">
                <a:highlight>
                  <a:srgbClr val="FF0000"/>
                </a:highlight>
              </a:rPr>
              <a:t>défaillance grave du moteur.</a:t>
            </a:r>
            <a:endParaRPr b="1" sz="1500"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Vous devez vous arrêter sécuritairement et </a:t>
            </a:r>
            <a:r>
              <a:rPr b="1" lang="fr" sz="1500" u="sng">
                <a:highlight>
                  <a:srgbClr val="FF0000"/>
                </a:highlight>
              </a:rPr>
              <a:t>arrêter le moteur</a:t>
            </a:r>
            <a:r>
              <a:rPr b="1" lang="fr" sz="1500">
                <a:highlight>
                  <a:srgbClr val="FF0000"/>
                </a:highlight>
              </a:rPr>
              <a:t>.</a:t>
            </a:r>
            <a:endParaRPr b="1" sz="1500"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2"/>
          <p:cNvSpPr txBox="1"/>
          <p:nvPr/>
        </p:nvSpPr>
        <p:spPr>
          <a:xfrm>
            <a:off x="6767800" y="3153300"/>
            <a:ext cx="22197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témoin allumé indique que le </a:t>
            </a:r>
            <a:r>
              <a:rPr lang="fr"/>
              <a:t>ventilateur</a:t>
            </a:r>
            <a:r>
              <a:rPr lang="fr"/>
              <a:t> thermostatique est en marche.</a:t>
            </a:r>
            <a:endParaRPr/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6425" y="1128675"/>
            <a:ext cx="1954475" cy="15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94925"/>
            <a:ext cx="1381587" cy="25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1655900" y="1343850"/>
            <a:ext cx="50454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Lorsque le témoin d’arrêt du moteur </a:t>
            </a:r>
            <a:r>
              <a:rPr b="1" lang="fr" sz="1500">
                <a:highlight>
                  <a:srgbClr val="FF0000"/>
                </a:highlight>
              </a:rPr>
              <a:t>“engine shutdown”</a:t>
            </a:r>
            <a:r>
              <a:rPr lang="fr" sz="1500"/>
              <a:t> est allumé, il peut être nécessaire </a:t>
            </a:r>
            <a:r>
              <a:rPr lang="fr" sz="1500"/>
              <a:t>d'utiliser l'Interrupteur </a:t>
            </a:r>
            <a:r>
              <a:rPr b="1" lang="fr" sz="1500"/>
              <a:t>“</a:t>
            </a:r>
            <a:r>
              <a:rPr b="1" lang="fr" sz="1500"/>
              <a:t>Override”</a:t>
            </a:r>
            <a:r>
              <a:rPr lang="fr" sz="1500"/>
              <a:t> afin de déplacer le véhicule ou le remettre en marche. 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Cet interrupteur est habituellement associé au moteur Detroit Diesel (Ex:DD13).</a:t>
            </a:r>
            <a:endParaRPr sz="1500"/>
          </a:p>
        </p:txBody>
      </p:sp>
      <p:sp>
        <p:nvSpPr>
          <p:cNvPr id="211" name="Google Shape;211;p23"/>
          <p:cNvSpPr txBox="1"/>
          <p:nvPr/>
        </p:nvSpPr>
        <p:spPr>
          <a:xfrm>
            <a:off x="1655900" y="210200"/>
            <a:ext cx="58014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/>
              <a:t>Interrupteur “engine override”</a:t>
            </a:r>
            <a:endParaRPr b="1" sz="3000"/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23" y="80050"/>
            <a:ext cx="5635725" cy="42252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 txBox="1"/>
          <p:nvPr/>
        </p:nvSpPr>
        <p:spPr>
          <a:xfrm>
            <a:off x="6016425" y="577475"/>
            <a:ext cx="30081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/>
              <a:t>Cycle de redémarrage</a:t>
            </a:r>
            <a:endParaRPr b="1" sz="3600"/>
          </a:p>
        </p:txBody>
      </p:sp>
      <p:pic>
        <p:nvPicPr>
          <p:cNvPr id="219" name="Google Shape;21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>
            <p:ph type="title"/>
          </p:nvPr>
        </p:nvSpPr>
        <p:spPr>
          <a:xfrm>
            <a:off x="2227200" y="114475"/>
            <a:ext cx="4689600" cy="6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Écran numérique</a:t>
            </a:r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1292550" y="2825675"/>
            <a:ext cx="65589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Plusieurs autres icônes pourraient y </a:t>
            </a:r>
            <a:r>
              <a:rPr lang="fr" sz="2400"/>
              <a:t>apparaître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         </a:t>
            </a:r>
            <a:r>
              <a:rPr lang="fr" sz="1700" u="sng">
                <a:solidFill>
                  <a:schemeClr val="hlink"/>
                </a:solidFill>
                <a:hlinkClick r:id="rId3"/>
              </a:rPr>
              <a:t>https://www.youtube.com/watch?v=tb5BNsVO780</a:t>
            </a:r>
            <a:endParaRPr sz="1700"/>
          </a:p>
        </p:txBody>
      </p:sp>
      <p:grpSp>
        <p:nvGrpSpPr>
          <p:cNvPr id="226" name="Google Shape;226;p25"/>
          <p:cNvGrpSpPr/>
          <p:nvPr/>
        </p:nvGrpSpPr>
        <p:grpSpPr>
          <a:xfrm>
            <a:off x="1561513" y="874725"/>
            <a:ext cx="5943600" cy="1828800"/>
            <a:chOff x="1552375" y="1081425"/>
            <a:chExt cx="5943600" cy="1828800"/>
          </a:xfrm>
        </p:grpSpPr>
        <p:pic>
          <p:nvPicPr>
            <p:cNvPr id="227" name="Google Shape;227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52375" y="1081425"/>
              <a:ext cx="5943600" cy="182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25"/>
            <p:cNvSpPr/>
            <p:nvPr/>
          </p:nvSpPr>
          <p:spPr>
            <a:xfrm>
              <a:off x="2766875" y="2011375"/>
              <a:ext cx="82500" cy="145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5"/>
            <p:cNvSpPr txBox="1"/>
            <p:nvPr/>
          </p:nvSpPr>
          <p:spPr>
            <a:xfrm>
              <a:off x="2674361" y="1997473"/>
              <a:ext cx="220200" cy="16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solidFill>
                    <a:srgbClr val="FFFFFF"/>
                  </a:solidFill>
                </a:rPr>
                <a:t>u</a:t>
              </a:r>
              <a:endParaRPr sz="1200">
                <a:solidFill>
                  <a:srgbClr val="FFFFFF"/>
                </a:solidFill>
              </a:endParaRPr>
            </a:p>
          </p:txBody>
        </p:sp>
      </p:grpSp>
      <p:sp>
        <p:nvSpPr>
          <p:cNvPr id="230" name="Google Shape;230;p25"/>
          <p:cNvSpPr txBox="1"/>
          <p:nvPr/>
        </p:nvSpPr>
        <p:spPr>
          <a:xfrm>
            <a:off x="86200" y="3733800"/>
            <a:ext cx="8979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À noter que certains témoins d’alerte qui provoquent l’arrêt du moteur </a:t>
            </a:r>
            <a:r>
              <a:rPr i="1" lang="fr">
                <a:solidFill>
                  <a:schemeClr val="dk1"/>
                </a:solidFill>
              </a:rPr>
              <a:t>“shutdown”</a:t>
            </a:r>
            <a:r>
              <a:rPr lang="fr">
                <a:solidFill>
                  <a:schemeClr val="dk1"/>
                </a:solidFill>
              </a:rPr>
              <a:t> sont pré-programmés par défaut, pendant que d’autres peuvent l’être à la demande de l’acheteur.</a:t>
            </a: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231" name="Google Shape;23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7785" y="860358"/>
            <a:ext cx="1972514" cy="190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/>
        </p:nvSpPr>
        <p:spPr>
          <a:xfrm>
            <a:off x="103750" y="152400"/>
            <a:ext cx="3546900" cy="2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chemeClr val="dk1"/>
                </a:solidFill>
              </a:rPr>
              <a:t>Objectif de la leçon: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-3323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fr" sz="2400">
                <a:solidFill>
                  <a:schemeClr val="dk1"/>
                </a:solidFill>
              </a:rPr>
              <a:t>Associer l’utilisation du moteur selon ses capacités.</a:t>
            </a:r>
            <a:endParaRPr b="1" sz="2400"/>
          </a:p>
        </p:txBody>
      </p:sp>
      <p:pic>
        <p:nvPicPr>
          <p:cNvPr id="78" name="Google Shape;7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800" y="358200"/>
            <a:ext cx="5408849" cy="370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30" y="706701"/>
            <a:ext cx="3998038" cy="36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 txBox="1"/>
          <p:nvPr>
            <p:ph type="title"/>
          </p:nvPr>
        </p:nvSpPr>
        <p:spPr>
          <a:xfrm>
            <a:off x="4737525" y="604325"/>
            <a:ext cx="3823800" cy="30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Couple ou HP?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/>
              <a:t>Afin de tirer le maximum d’efficacité de son moteur, le chauffeur doit en comprendre le fonctionnement. </a:t>
            </a:r>
            <a:endParaRPr b="1" sz="1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/>
              <a:t>Il est préférable d’effectuer les opérations d’un camion en travaillant avec la</a:t>
            </a:r>
            <a:r>
              <a:rPr b="1" lang="fr" sz="1300"/>
              <a:t> force de couple</a:t>
            </a:r>
            <a:r>
              <a:rPr lang="fr" sz="1300"/>
              <a:t> plutôt qu’avec le </a:t>
            </a:r>
            <a:r>
              <a:rPr b="1" lang="fr" sz="1300"/>
              <a:t>HP</a:t>
            </a:r>
            <a:r>
              <a:rPr lang="fr" sz="1300"/>
              <a:t>.</a:t>
            </a:r>
            <a:endParaRPr sz="1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/>
              <a:t>D’une part les moteurs d’aujourd’hui sont conçus à cet effet et d’autre part, le gain écoénergétique est une résultante très importante. </a:t>
            </a:r>
            <a:endParaRPr sz="1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/>
              <a:t>Il existe tout de même certaines circonstances où le travail avec le </a:t>
            </a:r>
            <a:r>
              <a:rPr b="1" lang="fr" sz="1300"/>
              <a:t>HP</a:t>
            </a:r>
            <a:r>
              <a:rPr lang="fr" sz="1300"/>
              <a:t> peut être nécessaire.</a:t>
            </a:r>
            <a:endParaRPr sz="1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2868750" y="81225"/>
            <a:ext cx="34065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couple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00" y="152400"/>
            <a:ext cx="2416225" cy="191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00" y="2124800"/>
            <a:ext cx="2416216" cy="22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2629925" y="1833400"/>
            <a:ext cx="14772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 livres/pied</a:t>
            </a:r>
            <a:endParaRPr/>
          </a:p>
        </p:txBody>
      </p:sp>
      <p:pic>
        <p:nvPicPr>
          <p:cNvPr id="95" name="Google Shape;9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1625" y="1256150"/>
            <a:ext cx="4599550" cy="2812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3"/>
          <p:cNvCxnSpPr/>
          <p:nvPr/>
        </p:nvCxnSpPr>
        <p:spPr>
          <a:xfrm rot="10800000">
            <a:off x="2095950" y="587875"/>
            <a:ext cx="1152600" cy="1307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3"/>
          <p:cNvCxnSpPr/>
          <p:nvPr/>
        </p:nvCxnSpPr>
        <p:spPr>
          <a:xfrm flipH="1">
            <a:off x="2521325" y="2185500"/>
            <a:ext cx="727200" cy="1341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" name="Google Shape;98;p13"/>
          <p:cNvSpPr txBox="1"/>
          <p:nvPr/>
        </p:nvSpPr>
        <p:spPr>
          <a:xfrm>
            <a:off x="6535750" y="973025"/>
            <a:ext cx="24162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Le couple est: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augmenté: Ex; 1e rapport...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égalisé:      Ex; 7 Hi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diminué:     Ex; </a:t>
            </a:r>
            <a:r>
              <a:rPr lang="fr"/>
              <a:t>8 Lo</a:t>
            </a:r>
            <a:r>
              <a:rPr lang="fr"/>
              <a:t>-Hi</a:t>
            </a:r>
            <a:endParaRPr/>
          </a:p>
        </p:txBody>
      </p:sp>
      <p:cxnSp>
        <p:nvCxnSpPr>
          <p:cNvPr id="99" name="Google Shape;99;p13"/>
          <p:cNvCxnSpPr/>
          <p:nvPr/>
        </p:nvCxnSpPr>
        <p:spPr>
          <a:xfrm flipH="1">
            <a:off x="5901550" y="1413263"/>
            <a:ext cx="634200" cy="58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13"/>
          <p:cNvCxnSpPr/>
          <p:nvPr/>
        </p:nvCxnSpPr>
        <p:spPr>
          <a:xfrm flipH="1">
            <a:off x="5955625" y="1600825"/>
            <a:ext cx="603300" cy="40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3"/>
          <p:cNvCxnSpPr/>
          <p:nvPr/>
        </p:nvCxnSpPr>
        <p:spPr>
          <a:xfrm flipH="1">
            <a:off x="5947925" y="1814250"/>
            <a:ext cx="634200" cy="250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" name="Google Shape;102;p13"/>
          <p:cNvSpPr txBox="1"/>
          <p:nvPr/>
        </p:nvSpPr>
        <p:spPr>
          <a:xfrm>
            <a:off x="4973325" y="3720100"/>
            <a:ext cx="32715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Transmis aux roues</a:t>
            </a:r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flipH="1" rot="10800000">
            <a:off x="6388775" y="3573200"/>
            <a:ext cx="77100" cy="170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3"/>
          <p:cNvCxnSpPr/>
          <p:nvPr/>
        </p:nvCxnSpPr>
        <p:spPr>
          <a:xfrm flipH="1" rot="10800000">
            <a:off x="6837375" y="3820625"/>
            <a:ext cx="317100" cy="108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3"/>
          <p:cNvCxnSpPr/>
          <p:nvPr/>
        </p:nvCxnSpPr>
        <p:spPr>
          <a:xfrm>
            <a:off x="3944650" y="2123625"/>
            <a:ext cx="796800" cy="139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6" name="Google Shape;10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title"/>
          </p:nvPr>
        </p:nvSpPr>
        <p:spPr>
          <a:xfrm>
            <a:off x="1152000" y="212750"/>
            <a:ext cx="6840000" cy="7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Sur le RPM: couple et puissance</a:t>
            </a:r>
            <a:endParaRPr/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50" y="1070275"/>
            <a:ext cx="4132575" cy="2458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9200" y="1070275"/>
            <a:ext cx="3954225" cy="253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>
            <p:ph type="title"/>
          </p:nvPr>
        </p:nvSpPr>
        <p:spPr>
          <a:xfrm>
            <a:off x="3066450" y="112175"/>
            <a:ext cx="3011100" cy="7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Terminologie</a:t>
            </a:r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0" y="1277975"/>
            <a:ext cx="4198800" cy="25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4418300" y="827675"/>
            <a:ext cx="4545900" cy="3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fr" sz="1300">
                <a:solidFill>
                  <a:schemeClr val="dk1"/>
                </a:solidFill>
              </a:rPr>
              <a:t>Changements progressifs</a:t>
            </a:r>
            <a:r>
              <a:rPr b="1" lang="fr" sz="1100">
                <a:solidFill>
                  <a:schemeClr val="dk1"/>
                </a:solidFill>
              </a:rPr>
              <a:t> </a:t>
            </a:r>
            <a:r>
              <a:rPr b="1" lang="fr" sz="1300">
                <a:solidFill>
                  <a:srgbClr val="FF0000"/>
                </a:solidFill>
              </a:rPr>
              <a:t>(économique) </a:t>
            </a:r>
            <a:r>
              <a:rPr b="1" lang="fr" sz="1300">
                <a:solidFill>
                  <a:schemeClr val="dk1"/>
                </a:solidFill>
              </a:rPr>
              <a:t>des rapports de vitesses:</a:t>
            </a:r>
            <a:endParaRPr b="1" sz="13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Bas </a:t>
            </a:r>
            <a:r>
              <a:rPr lang="fr" sz="1300">
                <a:solidFill>
                  <a:schemeClr val="dk1"/>
                </a:solidFill>
              </a:rPr>
              <a:t>palier:</a:t>
            </a:r>
            <a:r>
              <a:rPr lang="fr" sz="1300">
                <a:solidFill>
                  <a:schemeClr val="dk1"/>
                </a:solidFill>
              </a:rPr>
              <a:t> </a:t>
            </a:r>
            <a:r>
              <a:rPr b="1" lang="fr" sz="1300">
                <a:solidFill>
                  <a:schemeClr val="dk1"/>
                </a:solidFill>
              </a:rPr>
              <a:t>la reprise</a:t>
            </a:r>
            <a:r>
              <a:rPr lang="fr" sz="1300">
                <a:solidFill>
                  <a:schemeClr val="dk1"/>
                </a:solidFill>
              </a:rPr>
              <a:t> peut être en dessous du couple</a:t>
            </a:r>
            <a:r>
              <a:rPr lang="fr" sz="1100">
                <a:solidFill>
                  <a:schemeClr val="dk1"/>
                </a:solidFill>
              </a:rPr>
              <a:t> </a:t>
            </a:r>
            <a:r>
              <a:rPr lang="fr" sz="1300">
                <a:solidFill>
                  <a:schemeClr val="dk1"/>
                </a:solidFill>
              </a:rPr>
              <a:t>maximal, à moins de 1000 RPM.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Haut palier: </a:t>
            </a:r>
            <a:r>
              <a:rPr b="1" lang="fr" sz="1300">
                <a:solidFill>
                  <a:schemeClr val="dk1"/>
                </a:solidFill>
              </a:rPr>
              <a:t>la reprise</a:t>
            </a:r>
            <a:r>
              <a:rPr lang="fr" sz="1300">
                <a:solidFill>
                  <a:schemeClr val="dk1"/>
                </a:solidFill>
              </a:rPr>
              <a:t> doit être au début du couple maximal, à 1000 RPM.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b="1" lang="fr" sz="1300">
                <a:solidFill>
                  <a:schemeClr val="dk1"/>
                </a:solidFill>
              </a:rPr>
              <a:t>Couple maximal:</a:t>
            </a:r>
            <a:endParaRPr b="1" sz="13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Utile lors des gradations en haut palier et lors des montées dans tous les rapports.</a:t>
            </a:r>
            <a:endParaRPr sz="1300">
              <a:solidFill>
                <a:schemeClr val="dk1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b="1" lang="fr" sz="1300">
                <a:solidFill>
                  <a:schemeClr val="dk1"/>
                </a:solidFill>
              </a:rPr>
              <a:t>Plage idéale:</a:t>
            </a:r>
            <a:endParaRPr b="1" sz="13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Plage de régimes, où le couple est à son maximum. Entre 1000 et 1425 tr/min  selon </a:t>
            </a:r>
            <a:r>
              <a:rPr b="1" lang="fr" sz="1300" u="sng">
                <a:solidFill>
                  <a:schemeClr val="dk1"/>
                </a:solidFill>
              </a:rPr>
              <a:t>ce </a:t>
            </a:r>
            <a:r>
              <a:rPr b="1" lang="fr" sz="1300" u="sng">
                <a:solidFill>
                  <a:schemeClr val="dk1"/>
                </a:solidFill>
              </a:rPr>
              <a:t>schéma</a:t>
            </a:r>
            <a:r>
              <a:rPr lang="fr" sz="1300">
                <a:solidFill>
                  <a:schemeClr val="dk1"/>
                </a:solidFill>
              </a:rPr>
              <a:t>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	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108275" y="471825"/>
            <a:ext cx="22353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Début du couple maximal</a:t>
            </a:r>
            <a:endParaRPr/>
          </a:p>
        </p:txBody>
      </p:sp>
      <p:cxnSp>
        <p:nvCxnSpPr>
          <p:cNvPr id="123" name="Google Shape;123;p15"/>
          <p:cNvCxnSpPr/>
          <p:nvPr/>
        </p:nvCxnSpPr>
        <p:spPr>
          <a:xfrm>
            <a:off x="1338075" y="889475"/>
            <a:ext cx="0" cy="564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" name="Google Shape;124;p15"/>
          <p:cNvSpPr txBox="1"/>
          <p:nvPr/>
        </p:nvSpPr>
        <p:spPr>
          <a:xfrm>
            <a:off x="2028838" y="827675"/>
            <a:ext cx="2235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Fin</a:t>
            </a:r>
            <a:r>
              <a:rPr lang="fr"/>
              <a:t> du couple maximal</a:t>
            </a:r>
            <a:endParaRPr/>
          </a:p>
        </p:txBody>
      </p:sp>
      <p:cxnSp>
        <p:nvCxnSpPr>
          <p:cNvPr id="125" name="Google Shape;125;p15"/>
          <p:cNvCxnSpPr/>
          <p:nvPr/>
        </p:nvCxnSpPr>
        <p:spPr>
          <a:xfrm>
            <a:off x="2160325" y="1167925"/>
            <a:ext cx="0" cy="363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6" name="Google Shape;12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2617800" y="205000"/>
            <a:ext cx="3908400" cy="5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Terminologie</a:t>
            </a:r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0" y="1627739"/>
            <a:ext cx="4198800" cy="25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4509275" y="2385064"/>
            <a:ext cx="44550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 startAt="4"/>
            </a:pPr>
            <a:r>
              <a:rPr b="1" lang="fr" sz="1300">
                <a:solidFill>
                  <a:schemeClr val="dk1"/>
                </a:solidFill>
              </a:rPr>
              <a:t>Puissance</a:t>
            </a:r>
            <a:r>
              <a:rPr b="1" lang="fr" sz="1300">
                <a:solidFill>
                  <a:schemeClr val="dk1"/>
                </a:solidFill>
              </a:rPr>
              <a:t>:</a:t>
            </a:r>
            <a:endParaRPr b="1" sz="13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Souvent utilisée lors de puissante accélération, en haut palier. </a:t>
            </a:r>
            <a:r>
              <a:rPr lang="fr" sz="1300">
                <a:solidFill>
                  <a:schemeClr val="dk1"/>
                </a:solidFill>
              </a:rPr>
              <a:t>Lors de montées </a:t>
            </a:r>
            <a:r>
              <a:rPr lang="fr" sz="1300">
                <a:solidFill>
                  <a:schemeClr val="dk1"/>
                </a:solidFill>
              </a:rPr>
              <a:t>abruptes</a:t>
            </a:r>
            <a:r>
              <a:rPr lang="fr" sz="1300">
                <a:solidFill>
                  <a:schemeClr val="dk1"/>
                </a:solidFill>
              </a:rPr>
              <a:t>.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 startAt="4"/>
            </a:pPr>
            <a:r>
              <a:rPr b="1" lang="fr" sz="1300">
                <a:solidFill>
                  <a:schemeClr val="dk1"/>
                </a:solidFill>
              </a:rPr>
              <a:t>Puissance maximale</a:t>
            </a:r>
            <a:r>
              <a:rPr b="1" lang="fr" sz="1300">
                <a:solidFill>
                  <a:schemeClr val="dk1"/>
                </a:solidFill>
              </a:rPr>
              <a:t>:</a:t>
            </a:r>
            <a:endParaRPr b="1" sz="13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Lorsque dépassée, il y a une baisse de la puissance et du couple. Donc, une perte de rendement.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 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134" name="Google Shape;13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300" y="798450"/>
            <a:ext cx="5277500" cy="1410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6"/>
          <p:cNvCxnSpPr/>
          <p:nvPr/>
        </p:nvCxnSpPr>
        <p:spPr>
          <a:xfrm rot="10800000">
            <a:off x="6291250" y="2095350"/>
            <a:ext cx="235500" cy="1248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16"/>
          <p:cNvCxnSpPr/>
          <p:nvPr/>
        </p:nvCxnSpPr>
        <p:spPr>
          <a:xfrm flipH="1" rot="10800000">
            <a:off x="5828407" y="2086052"/>
            <a:ext cx="105600" cy="420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7" name="Google Shape;13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type="title"/>
          </p:nvPr>
        </p:nvSpPr>
        <p:spPr>
          <a:xfrm>
            <a:off x="3058650" y="143125"/>
            <a:ext cx="3026700" cy="68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Terminologie</a:t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0" y="1120089"/>
            <a:ext cx="4455000" cy="274543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4517025" y="2757125"/>
            <a:ext cx="44550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 startAt="7"/>
            </a:pPr>
            <a:r>
              <a:rPr b="1" lang="fr" sz="1300">
                <a:solidFill>
                  <a:schemeClr val="dk1"/>
                </a:solidFill>
              </a:rPr>
              <a:t>Tachymètre</a:t>
            </a:r>
            <a:r>
              <a:rPr b="1" lang="fr" sz="1300">
                <a:solidFill>
                  <a:schemeClr val="dk1"/>
                </a:solidFill>
              </a:rPr>
              <a:t>:</a:t>
            </a:r>
            <a:endParaRPr b="1" sz="13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Habituellement gradué en 500 tours, certains Mack en 200 tours.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 startAt="7"/>
            </a:pPr>
            <a:r>
              <a:rPr b="1" lang="fr" sz="1300">
                <a:solidFill>
                  <a:schemeClr val="dk1"/>
                </a:solidFill>
              </a:rPr>
              <a:t>Ralenti</a:t>
            </a:r>
            <a:r>
              <a:rPr b="1" lang="fr" sz="1300">
                <a:solidFill>
                  <a:schemeClr val="dk1"/>
                </a:solidFill>
              </a:rPr>
              <a:t>:</a:t>
            </a:r>
            <a:endParaRPr b="1" sz="13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À éviter en vue d’une </a:t>
            </a:r>
            <a:r>
              <a:rPr lang="fr" sz="1300">
                <a:solidFill>
                  <a:schemeClr val="dk1"/>
                </a:solidFill>
              </a:rPr>
              <a:t>conduite</a:t>
            </a:r>
            <a:r>
              <a:rPr lang="fr" sz="1300">
                <a:solidFill>
                  <a:schemeClr val="dk1"/>
                </a:solidFill>
              </a:rPr>
              <a:t> </a:t>
            </a:r>
            <a:r>
              <a:rPr lang="fr" sz="1300">
                <a:solidFill>
                  <a:schemeClr val="dk1"/>
                </a:solidFill>
              </a:rPr>
              <a:t>écono</a:t>
            </a:r>
            <a:r>
              <a:rPr lang="fr" sz="1300">
                <a:solidFill>
                  <a:schemeClr val="dk1"/>
                </a:solidFill>
              </a:rPr>
              <a:t>mique</a:t>
            </a:r>
            <a:r>
              <a:rPr lang="fr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 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145" name="Google Shape;14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5825" y="1330625"/>
            <a:ext cx="1485900" cy="148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17"/>
          <p:cNvCxnSpPr/>
          <p:nvPr/>
        </p:nvCxnSpPr>
        <p:spPr>
          <a:xfrm flipH="1" rot="10800000">
            <a:off x="5893750" y="2438900"/>
            <a:ext cx="758100" cy="441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17"/>
          <p:cNvSpPr txBox="1"/>
          <p:nvPr/>
        </p:nvSpPr>
        <p:spPr>
          <a:xfrm>
            <a:off x="4565000" y="819425"/>
            <a:ext cx="44550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6.	</a:t>
            </a:r>
            <a:r>
              <a:rPr b="1" lang="fr" sz="1300">
                <a:solidFill>
                  <a:schemeClr val="dk1"/>
                </a:solidFill>
              </a:rPr>
              <a:t>Régime moteur: </a:t>
            </a:r>
            <a:r>
              <a:rPr lang="fr" sz="1300">
                <a:solidFill>
                  <a:schemeClr val="dk1"/>
                </a:solidFill>
              </a:rPr>
              <a:t>Terme commun RPM.</a:t>
            </a:r>
            <a:endParaRPr sz="1600"/>
          </a:p>
        </p:txBody>
      </p:sp>
      <p:pic>
        <p:nvPicPr>
          <p:cNvPr id="148" name="Google Shape;14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2996700" y="88975"/>
            <a:ext cx="3150600" cy="65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Terminologie</a:t>
            </a:r>
            <a:endParaRPr/>
          </a:p>
        </p:txBody>
      </p:sp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25" y="912900"/>
            <a:ext cx="4590054" cy="2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4153500" y="644475"/>
            <a:ext cx="4990500" cy="3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9.	</a:t>
            </a:r>
            <a:r>
              <a:rPr b="1" lang="fr" sz="1300">
                <a:solidFill>
                  <a:schemeClr val="dk1"/>
                </a:solidFill>
              </a:rPr>
              <a:t>Ralenti accéléré:</a:t>
            </a:r>
            <a:endParaRPr b="1" sz="1300">
              <a:solidFill>
                <a:schemeClr val="dk1"/>
              </a:solidFill>
            </a:endParaRPr>
          </a:p>
          <a:p>
            <a:pPr indent="457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En utilisant l’interrupteur du </a:t>
            </a:r>
            <a:r>
              <a:rPr lang="fr" sz="1300">
                <a:solidFill>
                  <a:schemeClr val="dk1"/>
                </a:solidFill>
              </a:rPr>
              <a:t>“cruise control”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 	10.	Régime maximum</a:t>
            </a:r>
            <a:r>
              <a:rPr b="1" lang="fr" sz="1300">
                <a:solidFill>
                  <a:schemeClr val="dk1"/>
                </a:solidFill>
              </a:rPr>
              <a:t>:</a:t>
            </a:r>
            <a:endParaRPr b="1" sz="1300">
              <a:solidFill>
                <a:schemeClr val="dk1"/>
              </a:solidFill>
            </a:endParaRPr>
          </a:p>
          <a:p>
            <a:pPr indent="457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Régime à ne </a:t>
            </a:r>
            <a:r>
              <a:rPr b="1" lang="fr" sz="1300" u="sng">
                <a:solidFill>
                  <a:schemeClr val="dk1"/>
                </a:solidFill>
              </a:rPr>
              <a:t>jamais</a:t>
            </a:r>
            <a:r>
              <a:rPr lang="fr" sz="1300">
                <a:solidFill>
                  <a:schemeClr val="dk1"/>
                </a:solidFill>
              </a:rPr>
              <a:t> dépasser</a:t>
            </a:r>
            <a:r>
              <a:rPr lang="fr" sz="1300">
                <a:solidFill>
                  <a:schemeClr val="dk1"/>
                </a:solidFill>
              </a:rPr>
              <a:t>.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11.	Moteur sous charge</a:t>
            </a:r>
            <a:r>
              <a:rPr b="1" lang="fr" sz="1300">
                <a:solidFill>
                  <a:schemeClr val="dk1"/>
                </a:solidFill>
              </a:rPr>
              <a:t>:</a:t>
            </a:r>
            <a:endParaRPr b="1" sz="1300">
              <a:solidFill>
                <a:schemeClr val="dk1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Lorsque que le camion tire une charge, le moteur devient sous </a:t>
            </a:r>
            <a:r>
              <a:rPr lang="fr" sz="1300">
                <a:solidFill>
                  <a:schemeClr val="dk1"/>
                </a:solidFill>
              </a:rPr>
              <a:t>charge</a:t>
            </a:r>
            <a:r>
              <a:rPr lang="fr" sz="1300">
                <a:solidFill>
                  <a:schemeClr val="dk1"/>
                </a:solidFill>
              </a:rPr>
              <a:t>. </a:t>
            </a:r>
            <a:r>
              <a:rPr b="1" lang="fr" sz="1300" u="sng">
                <a:solidFill>
                  <a:schemeClr val="dk1"/>
                </a:solidFill>
              </a:rPr>
              <a:t>Attention</a:t>
            </a:r>
            <a:r>
              <a:rPr lang="fr" sz="1300">
                <a:solidFill>
                  <a:schemeClr val="dk1"/>
                </a:solidFill>
              </a:rPr>
              <a:t> aux accélérations à </a:t>
            </a:r>
            <a:r>
              <a:rPr b="1" lang="fr" sz="1300" u="sng">
                <a:solidFill>
                  <a:schemeClr val="dk1"/>
                </a:solidFill>
              </a:rPr>
              <a:t>basse</a:t>
            </a:r>
            <a:r>
              <a:rPr lang="fr" sz="1300">
                <a:solidFill>
                  <a:schemeClr val="dk1"/>
                </a:solidFill>
              </a:rPr>
              <a:t> température.</a:t>
            </a:r>
            <a:r>
              <a:rPr lang="fr" sz="1300">
                <a:solidFill>
                  <a:schemeClr val="dk1"/>
                </a:solidFill>
              </a:rPr>
              <a:t> </a:t>
            </a:r>
            <a:endParaRPr sz="1300">
              <a:solidFill>
                <a:schemeClr val="dk1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	</a:t>
            </a:r>
            <a:r>
              <a:rPr b="1" lang="fr" sz="1300">
                <a:solidFill>
                  <a:schemeClr val="dk1"/>
                </a:solidFill>
              </a:rPr>
              <a:t>12. </a:t>
            </a:r>
            <a:r>
              <a:rPr lang="fr" sz="1300">
                <a:solidFill>
                  <a:schemeClr val="dk1"/>
                </a:solidFill>
              </a:rPr>
              <a:t>   </a:t>
            </a:r>
            <a:r>
              <a:rPr b="1" lang="fr" sz="1300">
                <a:solidFill>
                  <a:schemeClr val="dk1"/>
                </a:solidFill>
              </a:rPr>
              <a:t>Régime de croisière</a:t>
            </a:r>
            <a:endParaRPr b="1" sz="1300">
              <a:solidFill>
                <a:schemeClr val="dk1"/>
              </a:solidFill>
            </a:endParaRPr>
          </a:p>
          <a:p>
            <a:pPr indent="0" lvl="0" marL="8953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	</a:t>
            </a:r>
            <a:r>
              <a:rPr lang="fr" sz="1300">
                <a:solidFill>
                  <a:schemeClr val="dk1"/>
                </a:solidFill>
              </a:rPr>
              <a:t>Régime de révolution du moteur qui favorise l’économie  de carburant tout en tenant compte de ces applications. Ex: Entre 1100 et 1300 RPM.     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 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156" name="Google Shape;15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9575" y="4462625"/>
            <a:ext cx="1170074" cy="5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