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3" r:id="rId2"/>
    <p:sldId id="257" r:id="rId3"/>
    <p:sldId id="258" r:id="rId4"/>
    <p:sldId id="276" r:id="rId5"/>
    <p:sldId id="259" r:id="rId6"/>
    <p:sldId id="274" r:id="rId7"/>
    <p:sldId id="284" r:id="rId8"/>
    <p:sldId id="261" r:id="rId9"/>
    <p:sldId id="262" r:id="rId10"/>
    <p:sldId id="283" r:id="rId11"/>
    <p:sldId id="263" r:id="rId12"/>
    <p:sldId id="288" r:id="rId13"/>
    <p:sldId id="275" r:id="rId14"/>
    <p:sldId id="264" r:id="rId15"/>
    <p:sldId id="277" r:id="rId16"/>
    <p:sldId id="285" r:id="rId17"/>
    <p:sldId id="268" r:id="rId18"/>
    <p:sldId id="278" r:id="rId19"/>
    <p:sldId id="267" r:id="rId20"/>
    <p:sldId id="279" r:id="rId21"/>
    <p:sldId id="280" r:id="rId22"/>
    <p:sldId id="287" r:id="rId23"/>
    <p:sldId id="281" r:id="rId24"/>
    <p:sldId id="272" r:id="rId25"/>
    <p:sldId id="289" r:id="rId26"/>
    <p:sldId id="282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F7075F-9C7E-4369-B0EC-3C8697D3A597}" v="5" dt="2024-03-25T23:27:59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ulieu, France" userId="775102f9-63db-4f93-bf4c-ffd10f7f1482" providerId="ADAL" clId="{D0F7075F-9C7E-4369-B0EC-3C8697D3A597}"/>
    <pc:docChg chg="custSel addSld modSld">
      <pc:chgData name="Beaulieu, France" userId="775102f9-63db-4f93-bf4c-ffd10f7f1482" providerId="ADAL" clId="{D0F7075F-9C7E-4369-B0EC-3C8697D3A597}" dt="2024-03-25T23:34:31.146" v="481" actId="20577"/>
      <pc:docMkLst>
        <pc:docMk/>
      </pc:docMkLst>
      <pc:sldChg chg="modSp mod">
        <pc:chgData name="Beaulieu, France" userId="775102f9-63db-4f93-bf4c-ffd10f7f1482" providerId="ADAL" clId="{D0F7075F-9C7E-4369-B0EC-3C8697D3A597}" dt="2024-03-25T23:24:57.281" v="11" actId="20577"/>
        <pc:sldMkLst>
          <pc:docMk/>
          <pc:sldMk cId="2008152933" sldId="257"/>
        </pc:sldMkLst>
        <pc:spChg chg="mod">
          <ac:chgData name="Beaulieu, France" userId="775102f9-63db-4f93-bf4c-ffd10f7f1482" providerId="ADAL" clId="{D0F7075F-9C7E-4369-B0EC-3C8697D3A597}" dt="2024-03-25T23:24:57.281" v="11" actId="20577"/>
          <ac:spMkLst>
            <pc:docMk/>
            <pc:sldMk cId="2008152933" sldId="257"/>
            <ac:spMk id="2" creationId="{00000000-0000-0000-0000-000000000000}"/>
          </ac:spMkLst>
        </pc:spChg>
      </pc:sldChg>
      <pc:sldChg chg="modSp mod">
        <pc:chgData name="Beaulieu, France" userId="775102f9-63db-4f93-bf4c-ffd10f7f1482" providerId="ADAL" clId="{D0F7075F-9C7E-4369-B0EC-3C8697D3A597}" dt="2024-03-25T23:27:32.923" v="124" actId="20577"/>
        <pc:sldMkLst>
          <pc:docMk/>
          <pc:sldMk cId="1052115262" sldId="258"/>
        </pc:sldMkLst>
        <pc:spChg chg="mod">
          <ac:chgData name="Beaulieu, France" userId="775102f9-63db-4f93-bf4c-ffd10f7f1482" providerId="ADAL" clId="{D0F7075F-9C7E-4369-B0EC-3C8697D3A597}" dt="2024-03-25T23:25:09.658" v="22" actId="20577"/>
          <ac:spMkLst>
            <pc:docMk/>
            <pc:sldMk cId="1052115262" sldId="258"/>
            <ac:spMk id="2" creationId="{00000000-0000-0000-0000-000000000000}"/>
          </ac:spMkLst>
        </pc:spChg>
        <pc:spChg chg="mod">
          <ac:chgData name="Beaulieu, France" userId="775102f9-63db-4f93-bf4c-ffd10f7f1482" providerId="ADAL" clId="{D0F7075F-9C7E-4369-B0EC-3C8697D3A597}" dt="2024-03-25T23:27:32.923" v="124" actId="20577"/>
          <ac:spMkLst>
            <pc:docMk/>
            <pc:sldMk cId="1052115262" sldId="258"/>
            <ac:spMk id="3" creationId="{00000000-0000-0000-0000-000000000000}"/>
          </ac:spMkLst>
        </pc:spChg>
      </pc:sldChg>
      <pc:sldChg chg="modSp mod">
        <pc:chgData name="Beaulieu, France" userId="775102f9-63db-4f93-bf4c-ffd10f7f1482" providerId="ADAL" clId="{D0F7075F-9C7E-4369-B0EC-3C8697D3A597}" dt="2024-03-25T23:25:26.802" v="31" actId="20577"/>
        <pc:sldMkLst>
          <pc:docMk/>
          <pc:sldMk cId="1408584352" sldId="259"/>
        </pc:sldMkLst>
        <pc:spChg chg="mod">
          <ac:chgData name="Beaulieu, France" userId="775102f9-63db-4f93-bf4c-ffd10f7f1482" providerId="ADAL" clId="{D0F7075F-9C7E-4369-B0EC-3C8697D3A597}" dt="2024-03-25T23:25:26.802" v="31" actId="20577"/>
          <ac:spMkLst>
            <pc:docMk/>
            <pc:sldMk cId="1408584352" sldId="259"/>
            <ac:spMk id="2" creationId="{00000000-0000-0000-0000-000000000000}"/>
          </ac:spMkLst>
        </pc:spChg>
      </pc:sldChg>
      <pc:sldChg chg="modSp mod">
        <pc:chgData name="Beaulieu, France" userId="775102f9-63db-4f93-bf4c-ffd10f7f1482" providerId="ADAL" clId="{D0F7075F-9C7E-4369-B0EC-3C8697D3A597}" dt="2024-03-25T23:26:01.294" v="52" actId="14100"/>
        <pc:sldMkLst>
          <pc:docMk/>
          <pc:sldMk cId="4214963252" sldId="261"/>
        </pc:sldMkLst>
        <pc:spChg chg="mod">
          <ac:chgData name="Beaulieu, France" userId="775102f9-63db-4f93-bf4c-ffd10f7f1482" providerId="ADAL" clId="{D0F7075F-9C7E-4369-B0EC-3C8697D3A597}" dt="2024-03-25T23:26:01.294" v="52" actId="14100"/>
          <ac:spMkLst>
            <pc:docMk/>
            <pc:sldMk cId="4214963252" sldId="261"/>
            <ac:spMk id="51202" creationId="{00000000-0000-0000-0000-000000000000}"/>
          </ac:spMkLst>
        </pc:spChg>
      </pc:sldChg>
      <pc:sldChg chg="modSp mod modAnim">
        <pc:chgData name="Beaulieu, France" userId="775102f9-63db-4f93-bf4c-ffd10f7f1482" providerId="ADAL" clId="{D0F7075F-9C7E-4369-B0EC-3C8697D3A597}" dt="2024-03-25T23:26:20.905" v="63"/>
        <pc:sldMkLst>
          <pc:docMk/>
          <pc:sldMk cId="3656399493" sldId="262"/>
        </pc:sldMkLst>
        <pc:spChg chg="mod">
          <ac:chgData name="Beaulieu, France" userId="775102f9-63db-4f93-bf4c-ffd10f7f1482" providerId="ADAL" clId="{D0F7075F-9C7E-4369-B0EC-3C8697D3A597}" dt="2024-03-25T23:26:16.122" v="62" actId="14100"/>
          <ac:spMkLst>
            <pc:docMk/>
            <pc:sldMk cId="3656399493" sldId="262"/>
            <ac:spMk id="2" creationId="{00000000-0000-0000-0000-000000000000}"/>
          </ac:spMkLst>
        </pc:spChg>
      </pc:sldChg>
      <pc:sldChg chg="modSp mod">
        <pc:chgData name="Beaulieu, France" userId="775102f9-63db-4f93-bf4c-ffd10f7f1482" providerId="ADAL" clId="{D0F7075F-9C7E-4369-B0EC-3C8697D3A597}" dt="2024-03-25T23:29:55.218" v="234" actId="20577"/>
        <pc:sldMkLst>
          <pc:docMk/>
          <pc:sldMk cId="569860985" sldId="264"/>
        </pc:sldMkLst>
        <pc:spChg chg="mod">
          <ac:chgData name="Beaulieu, France" userId="775102f9-63db-4f93-bf4c-ffd10f7f1482" providerId="ADAL" clId="{D0F7075F-9C7E-4369-B0EC-3C8697D3A597}" dt="2024-03-25T23:29:55.218" v="234" actId="20577"/>
          <ac:spMkLst>
            <pc:docMk/>
            <pc:sldMk cId="569860985" sldId="264"/>
            <ac:spMk id="2" creationId="{00000000-0000-0000-0000-000000000000}"/>
          </ac:spMkLst>
        </pc:spChg>
      </pc:sldChg>
      <pc:sldChg chg="modSp mod">
        <pc:chgData name="Beaulieu, France" userId="775102f9-63db-4f93-bf4c-ffd10f7f1482" providerId="ADAL" clId="{D0F7075F-9C7E-4369-B0EC-3C8697D3A597}" dt="2024-03-25T23:27:05.952" v="88" actId="14100"/>
        <pc:sldMkLst>
          <pc:docMk/>
          <pc:sldMk cId="2073671550" sldId="275"/>
        </pc:sldMkLst>
        <pc:spChg chg="mod">
          <ac:chgData name="Beaulieu, France" userId="775102f9-63db-4f93-bf4c-ffd10f7f1482" providerId="ADAL" clId="{D0F7075F-9C7E-4369-B0EC-3C8697D3A597}" dt="2024-03-25T23:27:05.952" v="88" actId="14100"/>
          <ac:spMkLst>
            <pc:docMk/>
            <pc:sldMk cId="2073671550" sldId="275"/>
            <ac:spMk id="2" creationId="{09E771BA-1F6B-76ED-02F6-F708706C3F9E}"/>
          </ac:spMkLst>
        </pc:spChg>
      </pc:sldChg>
      <pc:sldChg chg="modSp mod">
        <pc:chgData name="Beaulieu, France" userId="775102f9-63db-4f93-bf4c-ffd10f7f1482" providerId="ADAL" clId="{D0F7075F-9C7E-4369-B0EC-3C8697D3A597}" dt="2024-03-25T23:30:54.852" v="252" actId="20577"/>
        <pc:sldMkLst>
          <pc:docMk/>
          <pc:sldMk cId="666002434" sldId="278"/>
        </pc:sldMkLst>
        <pc:spChg chg="mod">
          <ac:chgData name="Beaulieu, France" userId="775102f9-63db-4f93-bf4c-ffd10f7f1482" providerId="ADAL" clId="{D0F7075F-9C7E-4369-B0EC-3C8697D3A597}" dt="2024-03-25T23:30:54.852" v="252" actId="20577"/>
          <ac:spMkLst>
            <pc:docMk/>
            <pc:sldMk cId="666002434" sldId="278"/>
            <ac:spMk id="3" creationId="{E48B2C62-DC29-6B08-3999-AF8A9A6DA498}"/>
          </ac:spMkLst>
        </pc:spChg>
      </pc:sldChg>
      <pc:sldChg chg="modSp mod">
        <pc:chgData name="Beaulieu, France" userId="775102f9-63db-4f93-bf4c-ffd10f7f1482" providerId="ADAL" clId="{D0F7075F-9C7E-4369-B0EC-3C8697D3A597}" dt="2024-03-25T23:31:13.034" v="269" actId="20577"/>
        <pc:sldMkLst>
          <pc:docMk/>
          <pc:sldMk cId="529620339" sldId="279"/>
        </pc:sldMkLst>
        <pc:spChg chg="mod">
          <ac:chgData name="Beaulieu, France" userId="775102f9-63db-4f93-bf4c-ffd10f7f1482" providerId="ADAL" clId="{D0F7075F-9C7E-4369-B0EC-3C8697D3A597}" dt="2024-03-25T23:31:13.034" v="269" actId="20577"/>
          <ac:spMkLst>
            <pc:docMk/>
            <pc:sldMk cId="529620339" sldId="279"/>
            <ac:spMk id="2" creationId="{1B18E298-96B5-FE4C-0CD2-ED92A9A669F8}"/>
          </ac:spMkLst>
        </pc:spChg>
      </pc:sldChg>
      <pc:sldChg chg="modSp mod">
        <pc:chgData name="Beaulieu, France" userId="775102f9-63db-4f93-bf4c-ffd10f7f1482" providerId="ADAL" clId="{D0F7075F-9C7E-4369-B0EC-3C8697D3A597}" dt="2024-03-25T23:34:31.146" v="481" actId="20577"/>
        <pc:sldMkLst>
          <pc:docMk/>
          <pc:sldMk cId="1382162874" sldId="282"/>
        </pc:sldMkLst>
        <pc:spChg chg="mod">
          <ac:chgData name="Beaulieu, France" userId="775102f9-63db-4f93-bf4c-ffd10f7f1482" providerId="ADAL" clId="{D0F7075F-9C7E-4369-B0EC-3C8697D3A597}" dt="2024-03-25T23:34:31.146" v="481" actId="20577"/>
          <ac:spMkLst>
            <pc:docMk/>
            <pc:sldMk cId="1382162874" sldId="282"/>
            <ac:spMk id="2" creationId="{ED4686C1-B887-4896-736C-5DF605852DC0}"/>
          </ac:spMkLst>
        </pc:spChg>
      </pc:sldChg>
      <pc:sldChg chg="modSp mod">
        <pc:chgData name="Beaulieu, France" userId="775102f9-63db-4f93-bf4c-ffd10f7f1482" providerId="ADAL" clId="{D0F7075F-9C7E-4369-B0EC-3C8697D3A597}" dt="2024-03-25T23:26:30.719" v="72" actId="20577"/>
        <pc:sldMkLst>
          <pc:docMk/>
          <pc:sldMk cId="2524603850" sldId="283"/>
        </pc:sldMkLst>
        <pc:spChg chg="mod">
          <ac:chgData name="Beaulieu, France" userId="775102f9-63db-4f93-bf4c-ffd10f7f1482" providerId="ADAL" clId="{D0F7075F-9C7E-4369-B0EC-3C8697D3A597}" dt="2024-03-25T23:26:30.719" v="72" actId="20577"/>
          <ac:spMkLst>
            <pc:docMk/>
            <pc:sldMk cId="2524603850" sldId="283"/>
            <ac:spMk id="2" creationId="{BBC42CC9-112C-3E6B-8047-005249FD1DB3}"/>
          </ac:spMkLst>
        </pc:spChg>
      </pc:sldChg>
      <pc:sldChg chg="modSp mod">
        <pc:chgData name="Beaulieu, France" userId="775102f9-63db-4f93-bf4c-ffd10f7f1482" providerId="ADAL" clId="{D0F7075F-9C7E-4369-B0EC-3C8697D3A597}" dt="2024-03-25T23:25:48.590" v="42" actId="20577"/>
        <pc:sldMkLst>
          <pc:docMk/>
          <pc:sldMk cId="3704885502" sldId="284"/>
        </pc:sldMkLst>
        <pc:spChg chg="mod">
          <ac:chgData name="Beaulieu, France" userId="775102f9-63db-4f93-bf4c-ffd10f7f1482" providerId="ADAL" clId="{D0F7075F-9C7E-4369-B0EC-3C8697D3A597}" dt="2024-03-25T23:25:48.590" v="42" actId="20577"/>
          <ac:spMkLst>
            <pc:docMk/>
            <pc:sldMk cId="3704885502" sldId="284"/>
            <ac:spMk id="2" creationId="{372763D3-98AD-BFDC-CB2B-9E9D377D36BC}"/>
          </ac:spMkLst>
        </pc:spChg>
      </pc:sldChg>
      <pc:sldChg chg="modSp mod">
        <pc:chgData name="Beaulieu, France" userId="775102f9-63db-4f93-bf4c-ffd10f7f1482" providerId="ADAL" clId="{D0F7075F-9C7E-4369-B0EC-3C8697D3A597}" dt="2024-03-25T23:30:28.704" v="243" actId="20577"/>
        <pc:sldMkLst>
          <pc:docMk/>
          <pc:sldMk cId="1625196701" sldId="285"/>
        </pc:sldMkLst>
        <pc:spChg chg="mod">
          <ac:chgData name="Beaulieu, France" userId="775102f9-63db-4f93-bf4c-ffd10f7f1482" providerId="ADAL" clId="{D0F7075F-9C7E-4369-B0EC-3C8697D3A597}" dt="2024-03-25T23:30:28.704" v="243" actId="20577"/>
          <ac:spMkLst>
            <pc:docMk/>
            <pc:sldMk cId="1625196701" sldId="285"/>
            <ac:spMk id="2" creationId="{81E39261-0AE7-7133-614C-44CF94C43B7E}"/>
          </ac:spMkLst>
        </pc:spChg>
      </pc:sldChg>
      <pc:sldChg chg="addSp modSp new mod">
        <pc:chgData name="Beaulieu, France" userId="775102f9-63db-4f93-bf4c-ffd10f7f1482" providerId="ADAL" clId="{D0F7075F-9C7E-4369-B0EC-3C8697D3A597}" dt="2024-03-25T23:29:40.861" v="225" actId="20577"/>
        <pc:sldMkLst>
          <pc:docMk/>
          <pc:sldMk cId="3351947380" sldId="288"/>
        </pc:sldMkLst>
        <pc:spChg chg="add mod">
          <ac:chgData name="Beaulieu, France" userId="775102f9-63db-4f93-bf4c-ffd10f7f1482" providerId="ADAL" clId="{D0F7075F-9C7E-4369-B0EC-3C8697D3A597}" dt="2024-03-25T23:29:40.861" v="225" actId="20577"/>
          <ac:spMkLst>
            <pc:docMk/>
            <pc:sldMk cId="3351947380" sldId="288"/>
            <ac:spMk id="2" creationId="{A25F22C3-8F48-857D-D7E5-9B703DA1E6E0}"/>
          </ac:spMkLst>
        </pc:spChg>
      </pc:sldChg>
      <pc:sldChg chg="modSp new mod">
        <pc:chgData name="Beaulieu, France" userId="775102f9-63db-4f93-bf4c-ffd10f7f1482" providerId="ADAL" clId="{D0F7075F-9C7E-4369-B0EC-3C8697D3A597}" dt="2024-03-25T23:34:13.876" v="465" actId="20577"/>
        <pc:sldMkLst>
          <pc:docMk/>
          <pc:sldMk cId="3362277637" sldId="289"/>
        </pc:sldMkLst>
        <pc:spChg chg="mod">
          <ac:chgData name="Beaulieu, France" userId="775102f9-63db-4f93-bf4c-ffd10f7f1482" providerId="ADAL" clId="{D0F7075F-9C7E-4369-B0EC-3C8697D3A597}" dt="2024-03-25T23:32:19.033" v="279" actId="20577"/>
          <ac:spMkLst>
            <pc:docMk/>
            <pc:sldMk cId="3362277637" sldId="289"/>
            <ac:spMk id="2" creationId="{679877EF-F9D4-4150-B1C6-DBC25E1AB549}"/>
          </ac:spMkLst>
        </pc:spChg>
        <pc:spChg chg="mod">
          <ac:chgData name="Beaulieu, France" userId="775102f9-63db-4f93-bf4c-ffd10f7f1482" providerId="ADAL" clId="{D0F7075F-9C7E-4369-B0EC-3C8697D3A597}" dt="2024-03-25T23:34:13.876" v="465" actId="20577"/>
          <ac:spMkLst>
            <pc:docMk/>
            <pc:sldMk cId="3362277637" sldId="289"/>
            <ac:spMk id="3" creationId="{4286811D-867A-0280-052C-ABF67549610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8A0C3-0BB9-4088-9FE2-2501121027FA}" type="datetimeFigureOut">
              <a:rPr lang="fr-CA" smtClean="0"/>
              <a:t>2024-03-25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A8879-1989-4A5E-9528-83A9E9E7D93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031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8879-1989-4A5E-9528-83A9E9E7D93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50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2196" y="2967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9144000" cy="25144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54781" y="2419511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1804" y="152797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266903" y="2115403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362153" y="2210344"/>
            <a:ext cx="419695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130" indent="0" algn="ctr">
              <a:buNone/>
            </a:lvl2pPr>
            <a:lvl3pPr marL="914262" indent="0" algn="ctr">
              <a:buNone/>
            </a:lvl3pPr>
            <a:lvl4pPr marL="1371392" indent="0" algn="ctr">
              <a:buNone/>
            </a:lvl4pPr>
            <a:lvl5pPr marL="1828523" indent="0" algn="ctr">
              <a:buNone/>
            </a:lvl5pPr>
            <a:lvl6pPr marL="2285654" indent="0" algn="ctr">
              <a:buNone/>
            </a:lvl6pPr>
            <a:lvl7pPr marL="2742784" indent="0" algn="ctr">
              <a:buNone/>
            </a:lvl7pPr>
            <a:lvl8pPr marL="3199915" indent="0" algn="ctr">
              <a:buNone/>
            </a:lvl8pPr>
            <a:lvl9pPr marL="3657046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6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7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2805" y="2199960"/>
            <a:ext cx="458391" cy="44058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517E01F-11FC-4D6A-8497-432C613829ED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08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3427-A014-412E-BB92-63F4FE3A4B15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84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09805" y="0"/>
            <a:ext cx="21341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5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 rot="5400000">
            <a:off x="4022572" y="3278430"/>
            <a:ext cx="624533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840140" y="2925368"/>
            <a:ext cx="608708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933903" y="3020309"/>
            <a:ext cx="421183" cy="4213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6916043" y="3009925"/>
            <a:ext cx="456902" cy="44058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20E90-7BA2-4494-B5AB-B5236D87355A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31536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6903" y="274439"/>
            <a:ext cx="8230195" cy="11452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6903" y="1600646"/>
            <a:ext cx="4043660" cy="219105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3437" y="1600646"/>
            <a:ext cx="4043661" cy="219105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6903" y="3934115"/>
            <a:ext cx="4043660" cy="21910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3437" y="3934115"/>
            <a:ext cx="4043661" cy="21910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EA9E4-DB53-4494-BC8F-A03C7D98CF22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5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9"/>
            <a:ext cx="850392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2153" y="1026549"/>
            <a:ext cx="456902" cy="44058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8CCD-0339-4BBD-AC5E-C06E1688D2FC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26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8992196" y="19285"/>
            <a:ext cx="151805" cy="6857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white">
          <a:xfrm>
            <a:off x="151804" y="2286001"/>
            <a:ext cx="8834438" cy="30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54781" y="142412"/>
            <a:ext cx="8834438" cy="21391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1804" y="152797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151804" y="2438795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266903" y="2115403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362153" y="2210344"/>
            <a:ext cx="419695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2805" y="2199960"/>
            <a:ext cx="458391" cy="44058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44873D7-E5F8-4253-AF11-D55015C1FA79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05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19"/>
          <p:cNvSpPr>
            <a:spLocks noChangeShapeType="1"/>
          </p:cNvSpPr>
          <p:nvPr/>
        </p:nvSpPr>
        <p:spPr bwMode="auto">
          <a:xfrm flipV="1">
            <a:off x="4563071" y="1575426"/>
            <a:ext cx="8930" cy="4819737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0904" y="6409998"/>
            <a:ext cx="3045023" cy="366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A154-6A0A-4687-8BCA-3F640B36C002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33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19"/>
          <p:cNvSpPr>
            <a:spLocks noChangeShapeType="1"/>
          </p:cNvSpPr>
          <p:nvPr/>
        </p:nvSpPr>
        <p:spPr bwMode="auto">
          <a:xfrm flipV="1">
            <a:off x="4572000" y="2199960"/>
            <a:ext cx="0" cy="418778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804" y="1372194"/>
            <a:ext cx="8834438" cy="913807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852" y="6392196"/>
            <a:ext cx="8832950" cy="31004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151804" y="1280220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4266903" y="955344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362153" y="1050284"/>
            <a:ext cx="419695" cy="4213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3" y="2471383"/>
            <a:ext cx="4041648" cy="38184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8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5098" y="6409998"/>
            <a:ext cx="3580805" cy="366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2805" y="1042868"/>
            <a:ext cx="458391" cy="44058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D08C61F-97EF-4B73-BE72-E55537EAD6F9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92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2805" y="1035450"/>
            <a:ext cx="458391" cy="4420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7C443-A0D2-4CFE-8C74-EB81329BC164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804" y="158730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6903" y="6323958"/>
            <a:ext cx="610195" cy="4420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1ECDB7-4F3B-449B-8E42-391951E2B1FA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75309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1804" y="152797"/>
            <a:ext cx="8834438" cy="30410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186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805" y="609699"/>
            <a:ext cx="2744391" cy="586705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1804" y="152797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151804" y="534043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294805" y="228452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390055" y="323393"/>
            <a:ext cx="421184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8828" y="6387745"/>
            <a:ext cx="8832950" cy="3100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1372196" y="313009"/>
            <a:ext cx="456903" cy="44058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A69A3FC-7ECD-4DA5-8B24-430DFAE639FD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8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302122" y="6411481"/>
            <a:ext cx="3382863" cy="3649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98145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151804" y="534043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1804" y="152796"/>
            <a:ext cx="8834438" cy="30114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805" y="609699"/>
            <a:ext cx="2744391" cy="586705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294805" y="228452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390055" y="323393"/>
            <a:ext cx="421184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8828" y="6387745"/>
            <a:ext cx="8832950" cy="3100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000375" y="609601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1372196" y="313009"/>
            <a:ext cx="456903" cy="44058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6C3E0-179B-4659-BD55-EE6230E2CB86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Espace réservé de la date 4"/>
          <p:cNvSpPr>
            <a:spLocks noGrp="1"/>
          </p:cNvSpPr>
          <p:nvPr>
            <p:ph type="dt" sz="half" idx="11"/>
          </p:nvPr>
        </p:nvSpPr>
        <p:spPr>
          <a:xfrm>
            <a:off x="5787927" y="6405547"/>
            <a:ext cx="3045023" cy="3649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8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302122" y="6411481"/>
            <a:ext cx="3583781" cy="3649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5129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2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8828" y="6387745"/>
            <a:ext cx="8832950" cy="3100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0904" y="6405547"/>
            <a:ext cx="3045023" cy="364929"/>
          </a:xfrm>
          <a:prstGeom prst="rect">
            <a:avLst/>
          </a:prstGeom>
        </p:spPr>
        <p:txBody>
          <a:bodyPr vert="horz" lIns="91426" tIns="45714" rIns="91426" bIns="45714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CA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5098" y="6411481"/>
            <a:ext cx="3580805" cy="364929"/>
          </a:xfrm>
          <a:prstGeom prst="rect">
            <a:avLst/>
          </a:prstGeom>
        </p:spPr>
        <p:txBody>
          <a:bodyPr vert="horz" lIns="91426" tIns="45714" rIns="91426" bIns="45714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CA" alt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1804" y="1277253"/>
            <a:ext cx="8834438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266903" y="955344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362153" y="1050284"/>
            <a:ext cx="419695" cy="4213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2805" y="1039901"/>
            <a:ext cx="458391" cy="442069"/>
          </a:xfrm>
          <a:prstGeom prst="rect">
            <a:avLst/>
          </a:prstGeom>
        </p:spPr>
        <p:txBody>
          <a:bodyPr vert="horz" lIns="45714" tIns="45714" rIns="45714" bIns="45714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22A73-8B72-4E8D-ADEB-D1C80488EA7B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302122" y="228451"/>
            <a:ext cx="8533805" cy="7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39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302122" y="1523506"/>
            <a:ext cx="8533805" cy="460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5078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27985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85597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283955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71194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435" indent="-27343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356" indent="-27343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1791" indent="-227367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711" indent="-227367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0146" indent="-227367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670" indent="-18285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49" indent="-182852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2801" indent="-182852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080" indent="-182852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9143A35-C25E-F36D-8368-AC1D1D9C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4" y="4270416"/>
            <a:ext cx="2381250" cy="1924050"/>
          </a:xfrm>
          <a:prstGeom prst="rect">
            <a:avLst/>
          </a:prstGeom>
        </p:spPr>
      </p:pic>
      <p:sp>
        <p:nvSpPr>
          <p:cNvPr id="2" name="Sous-titre 1">
            <a:extLst>
              <a:ext uri="{FF2B5EF4-FFF2-40B4-BE49-F238E27FC236}">
                <a16:creationId xmlns:a16="http://schemas.microsoft.com/office/drawing/2014/main" id="{26568BE5-31E8-0503-A034-BD0EE1B09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975" y="2819400"/>
            <a:ext cx="8782049" cy="3345904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fr-C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Révision des hormones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fr-C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Hypothyroïdie et Hyperthyroïdie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fr-C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Hypoparathyroïdie et Hyperparathyroïdie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0C62DEB-A78E-F11B-4687-3CA0A2534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692696"/>
            <a:ext cx="7772400" cy="1152872"/>
          </a:xfrm>
        </p:spPr>
        <p:txBody>
          <a:bodyPr/>
          <a:lstStyle/>
          <a:p>
            <a:r>
              <a:rPr lang="fr-CA" sz="6600" b="1" dirty="0"/>
              <a:t>Bonjour !</a:t>
            </a:r>
          </a:p>
        </p:txBody>
      </p:sp>
    </p:spTree>
    <p:extLst>
      <p:ext uri="{BB962C8B-B14F-4D97-AF65-F5344CB8AC3E}">
        <p14:creationId xmlns:p14="http://schemas.microsoft.com/office/powerpoint/2010/main" val="246229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42CC9-112C-3E6B-8047-005249FD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2048"/>
            <a:ext cx="8784976" cy="968301"/>
          </a:xfrm>
        </p:spPr>
        <p:txBody>
          <a:bodyPr/>
          <a:lstStyle/>
          <a:p>
            <a:r>
              <a:rPr lang="fr-CA" sz="28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Administration d’hormones thyroïdiennes </a:t>
            </a:r>
            <a:r>
              <a:rPr lang="fr-CA" sz="1800" dirty="0">
                <a:solidFill>
                  <a:schemeClr val="bg2">
                    <a:lumMod val="10000"/>
                  </a:schemeClr>
                </a:solidFill>
              </a:rPr>
              <a:t>p.57 du CÉMEQ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C08F3C-A670-9A60-94B1-CBE8B18490E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83568" y="1484784"/>
            <a:ext cx="7776864" cy="4792385"/>
          </a:xfrm>
        </p:spPr>
      </p:pic>
    </p:spTree>
    <p:extLst>
      <p:ext uri="{BB962C8B-B14F-4D97-AF65-F5344CB8AC3E}">
        <p14:creationId xmlns:p14="http://schemas.microsoft.com/office/powerpoint/2010/main" val="252460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YPOTHYROI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984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24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25F22C3-8F48-857D-D7E5-9B703DA1E6E0}"/>
              </a:ext>
            </a:extLst>
          </p:cNvPr>
          <p:cNvSpPr txBox="1"/>
          <p:nvPr/>
        </p:nvSpPr>
        <p:spPr>
          <a:xfrm>
            <a:off x="971600" y="980728"/>
            <a:ext cx="7416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3600" b="1" dirty="0"/>
              <a:t>COMPLÉTER L’ACTIVITÉ D’OUVERTURE À LA PAGE 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3600" b="1" dirty="0"/>
              <a:t>COMPLÉTER L’ACTIVITÉ 2.1 À LA PAGE 58 et 59 </a:t>
            </a:r>
          </a:p>
        </p:txBody>
      </p:sp>
    </p:spTree>
    <p:extLst>
      <p:ext uri="{BB962C8B-B14F-4D97-AF65-F5344CB8AC3E}">
        <p14:creationId xmlns:p14="http://schemas.microsoft.com/office/powerpoint/2010/main" val="3351947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E771BA-1F6B-76ED-02F6-F708706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22" y="228450"/>
            <a:ext cx="8533805" cy="1040309"/>
          </a:xfrm>
        </p:spPr>
        <p:txBody>
          <a:bodyPr/>
          <a:lstStyle/>
          <a:p>
            <a:r>
              <a:rPr lang="fr-CA" sz="4800" b="1" dirty="0">
                <a:solidFill>
                  <a:schemeClr val="bg2">
                    <a:lumMod val="10000"/>
                  </a:schemeClr>
                </a:solidFill>
              </a:rPr>
              <a:t>L’Hyperthyroïdie</a:t>
            </a:r>
            <a:r>
              <a:rPr lang="fr-CA" dirty="0">
                <a:solidFill>
                  <a:schemeClr val="bg2">
                    <a:lumMod val="10000"/>
                  </a:schemeClr>
                </a:solidFill>
              </a:rPr>
              <a:t> p.59 du CÉMEQ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BA8514F-DA30-ED8E-B87E-CDFD998389C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1454" y="1844824"/>
            <a:ext cx="8441091" cy="43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7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84" y="188640"/>
            <a:ext cx="8685609" cy="812691"/>
          </a:xfrm>
        </p:spPr>
        <p:txBody>
          <a:bodyPr/>
          <a:lstStyle/>
          <a:p>
            <a:pPr>
              <a:defRPr/>
            </a:pPr>
            <a:r>
              <a:rPr lang="fr-CA" sz="54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Hyperthyroïdie</a:t>
            </a:r>
            <a:r>
              <a:rPr lang="fr-CA" sz="44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fr-CA" sz="28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p.59 du CÉMEQ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084" y="1484784"/>
            <a:ext cx="8784404" cy="482453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fr-CA" sz="2400" b="1" dirty="0">
                <a:latin typeface="Century Gothic" panose="020B0502020202020204" pitchFamily="34" charset="0"/>
              </a:rPr>
              <a:t>L’hyperthyroïdie est l’hypersécrétion de la glande thyroïde.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Auto-immune la plupart des cas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Hypersécrétion de glande thyroïde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Causes 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A" sz="2000" b="1" u="sng" dirty="0">
                <a:latin typeface="Century Gothic" panose="020B0502020202020204" pitchFamily="34" charset="0"/>
              </a:rPr>
              <a:t>Maladie de Graves-Basedow </a:t>
            </a:r>
            <a:r>
              <a:rPr lang="fr-CA" sz="2000" b="1" dirty="0">
                <a:latin typeface="Century Gothic" panose="020B0502020202020204" pitchFamily="34" charset="0"/>
              </a:rPr>
              <a:t>: Entraîne une libération excessive des hormones T3-T4     </a:t>
            </a:r>
            <a:r>
              <a:rPr lang="fr-CA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exophtalmie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Femme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Exposition prolongé au stress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Prédisposition génétique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Problème hypophysaire</a:t>
            </a:r>
          </a:p>
          <a:p>
            <a:pPr marL="0" indent="0">
              <a:buNone/>
              <a:defRPr/>
            </a:pP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984D78-AC8B-E2DD-D289-A79CE5A41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67" y="3897052"/>
            <a:ext cx="2974826" cy="2011784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9521127-4ACD-6272-66F1-CF87DFC96562}"/>
              </a:ext>
            </a:extLst>
          </p:cNvPr>
          <p:cNvCxnSpPr>
            <a:cxnSpLocks/>
          </p:cNvCxnSpPr>
          <p:nvPr/>
        </p:nvCxnSpPr>
        <p:spPr>
          <a:xfrm>
            <a:off x="4522888" y="4005064"/>
            <a:ext cx="2065336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86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9AB44-9A04-CEAE-E9BC-B38344718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400" b="1" dirty="0">
                <a:solidFill>
                  <a:schemeClr val="bg2">
                    <a:lumMod val="10000"/>
                  </a:schemeClr>
                </a:solidFill>
              </a:rPr>
              <a:t>Épreuves Diagnostiques</a:t>
            </a:r>
            <a:endParaRPr lang="fr-CA" sz="44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20B30AA-E151-43C3-5507-A02C759B244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1625" y="1767659"/>
            <a:ext cx="8504238" cy="409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7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39261-0AE7-7133-614C-44CF94C4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Manifestation et Soins hyperthyroïdie </a:t>
            </a:r>
            <a:r>
              <a:rPr lang="fr-CA" sz="1600" dirty="0">
                <a:solidFill>
                  <a:schemeClr val="bg2">
                    <a:lumMod val="10000"/>
                  </a:schemeClr>
                </a:solidFill>
              </a:rPr>
              <a:t>p.60 du CÉMEQ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A0BBAD-432F-6E0B-2153-C6A6CC046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371599"/>
            <a:ext cx="4248472" cy="4955283"/>
          </a:xfrm>
        </p:spPr>
        <p:txBody>
          <a:bodyPr/>
          <a:lstStyle/>
          <a:p>
            <a:r>
              <a:rPr lang="fr-CA" sz="2000" dirty="0"/>
              <a:t>Nervosité</a:t>
            </a:r>
          </a:p>
          <a:p>
            <a:r>
              <a:rPr lang="fr-CA" sz="2000" dirty="0"/>
              <a:t>Irritabilité</a:t>
            </a:r>
          </a:p>
          <a:p>
            <a:r>
              <a:rPr lang="fr-CA" sz="2000" dirty="0"/>
              <a:t>Insomnie</a:t>
            </a:r>
          </a:p>
          <a:p>
            <a:r>
              <a:rPr lang="fr-CA" sz="2000" dirty="0"/>
              <a:t>Tremblements</a:t>
            </a:r>
          </a:p>
          <a:p>
            <a:r>
              <a:rPr lang="fr-CA" sz="2000" dirty="0"/>
              <a:t>Exophtalmie </a:t>
            </a:r>
          </a:p>
          <a:p>
            <a:r>
              <a:rPr lang="fr-CA" sz="2000" dirty="0"/>
              <a:t>Augmentation de l’appétit</a:t>
            </a:r>
          </a:p>
          <a:p>
            <a:r>
              <a:rPr lang="fr-CA" sz="2000" dirty="0"/>
              <a:t>Perte de poids* </a:t>
            </a:r>
          </a:p>
          <a:p>
            <a:r>
              <a:rPr lang="fr-CA" sz="2000" dirty="0"/>
              <a:t>Diarrhée ou constipation</a:t>
            </a:r>
          </a:p>
          <a:p>
            <a:r>
              <a:rPr lang="fr-CA" sz="2000" dirty="0"/>
              <a:t>Tachycardie* – palpitations </a:t>
            </a:r>
          </a:p>
          <a:p>
            <a:r>
              <a:rPr lang="fr-CA" sz="2000" dirty="0"/>
              <a:t>HTA</a:t>
            </a:r>
          </a:p>
          <a:p>
            <a:r>
              <a:rPr lang="fr-CA" sz="2000" dirty="0"/>
              <a:t>Peau chaude + diaphorèse avec bouffées de chaleur </a:t>
            </a:r>
          </a:p>
          <a:p>
            <a:pPr marL="0" indent="0">
              <a:buNone/>
            </a:pPr>
            <a:r>
              <a:rPr lang="fr-CA" sz="1600" b="1" dirty="0">
                <a:solidFill>
                  <a:srgbClr val="FF0000"/>
                </a:solidFill>
              </a:rPr>
              <a:t>*Augmentation du métabolisme basal*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E6857BE-8D6E-6EC2-9BFB-7DA330F9F6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4048" y="1407376"/>
            <a:ext cx="3717968" cy="491950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5A2C05-B868-27D2-F816-BA12BF2D2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621" y="1628800"/>
            <a:ext cx="2017331" cy="13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96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/>
          <p:cNvSpPr>
            <a:spLocks noGrp="1" noChangeArrowheads="1"/>
          </p:cNvSpPr>
          <p:nvPr>
            <p:ph type="title" sz="quarter"/>
          </p:nvPr>
        </p:nvSpPr>
        <p:spPr>
          <a:xfrm>
            <a:off x="179512" y="260648"/>
            <a:ext cx="8856984" cy="829031"/>
          </a:xfrm>
        </p:spPr>
        <p:txBody>
          <a:bodyPr/>
          <a:lstStyle/>
          <a:p>
            <a:pPr eaLnBrk="1" hangingPunct="1"/>
            <a:r>
              <a:rPr lang="fr-CA" altLang="fr-FR" sz="4000" dirty="0">
                <a:latin typeface="Georgia Pro Cond Black" panose="020B0604020202020204" pitchFamily="18" charset="0"/>
              </a:rPr>
              <a:t>     </a:t>
            </a:r>
            <a:r>
              <a:rPr lang="fr-CA" altLang="fr-FR" sz="4000" b="1" dirty="0">
                <a:solidFill>
                  <a:schemeClr val="accent1"/>
                </a:solidFill>
                <a:latin typeface="+mn-lt"/>
              </a:rPr>
              <a:t>Goitre</a:t>
            </a:r>
            <a:r>
              <a:rPr lang="fr-CA" altLang="fr-FR" sz="4000" dirty="0">
                <a:latin typeface="Georgia Pro Cond Black" panose="020B0604020202020204" pitchFamily="18" charset="0"/>
              </a:rPr>
              <a:t>                </a:t>
            </a:r>
            <a:r>
              <a:rPr lang="fr-CA" altLang="fr-FR" sz="4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Exophtalmie</a:t>
            </a:r>
          </a:p>
        </p:txBody>
      </p:sp>
      <p:sp>
        <p:nvSpPr>
          <p:cNvPr id="58371" name="Rectangle 1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fr-FR" altLang="fr-FR" sz="2600"/>
          </a:p>
        </p:txBody>
      </p:sp>
      <p:pic>
        <p:nvPicPr>
          <p:cNvPr id="2" name="Espace réservé du contenu 1">
            <a:extLst>
              <a:ext uri="{FF2B5EF4-FFF2-40B4-BE49-F238E27FC236}">
                <a16:creationId xmlns:a16="http://schemas.microsoft.com/office/drawing/2014/main" id="{5653D981-BFFC-D7FC-714F-D3236731114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22878" y="1347113"/>
            <a:ext cx="3663922" cy="2443837"/>
          </a:xfrm>
          <a:prstGeom prst="rect">
            <a:avLst/>
          </a:prstGeom>
        </p:spPr>
      </p:pic>
      <p:sp>
        <p:nvSpPr>
          <p:cNvPr id="58373" name="Rectangle 15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fr-FR" altLang="fr-FR" sz="2600"/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DA6CE17D-1A7E-1945-55F0-B66D608364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4050369"/>
            <a:ext cx="4043362" cy="2074805"/>
          </a:xfrm>
          <a:prstGeom prst="rect">
            <a:avLst/>
          </a:prstGeom>
        </p:spPr>
      </p:pic>
      <p:pic>
        <p:nvPicPr>
          <p:cNvPr id="58376" name="Picture 9" descr="Causes Of Goitre - Goiter ..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7113"/>
            <a:ext cx="2712641" cy="243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8" descr="Pr. Willis A. Dewey : Goitre ..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71201"/>
            <a:ext cx="2753567" cy="234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905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1D78684-88C0-0D06-37D0-0759097FA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412776"/>
            <a:ext cx="4040188" cy="844198"/>
          </a:xfrm>
        </p:spPr>
        <p:txBody>
          <a:bodyPr/>
          <a:lstStyle/>
          <a:p>
            <a:pPr algn="ctr"/>
            <a:endParaRPr lang="fr-CA" sz="2400" dirty="0"/>
          </a:p>
          <a:p>
            <a:pPr algn="ctr"/>
            <a:r>
              <a:rPr lang="fr-CA" sz="2400" dirty="0"/>
              <a:t>On peut traiter l’hyperthyroïdie par </a:t>
            </a:r>
          </a:p>
          <a:p>
            <a:pPr algn="ctr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FF5593-4411-05F0-845A-8BBD2953EFE5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60D59445-5939-4068-BEBB-F65A64ECB09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01752" y="2348880"/>
            <a:ext cx="4270247" cy="3940907"/>
          </a:xfrm>
        </p:spPr>
        <p:txBody>
          <a:bodyPr wrap="square" anchor="t">
            <a:normAutofit fontScale="5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fr-CA" sz="29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sz="3500" dirty="0"/>
              <a:t>L’administration d’antithyroïdiens      (</a:t>
            </a:r>
            <a:r>
              <a:rPr lang="fr-CA" sz="3500" dirty="0" err="1"/>
              <a:t>Méthimazole</a:t>
            </a:r>
            <a:r>
              <a:rPr lang="fr-CA" sz="3500" dirty="0"/>
              <a:t>/ </a:t>
            </a:r>
            <a:r>
              <a:rPr lang="fr-CA" sz="3500" dirty="0" err="1"/>
              <a:t>Tapazole</a:t>
            </a:r>
            <a:r>
              <a:rPr lang="fr-CA" sz="3500" dirty="0"/>
              <a:t>) permet d’inhiber la synthèse (fabrication) des hormones thyroïdiennes.</a:t>
            </a:r>
          </a:p>
          <a:p>
            <a:pPr marL="0" indent="0">
              <a:lnSpc>
                <a:spcPct val="90000"/>
              </a:lnSpc>
              <a:buNone/>
            </a:pPr>
            <a:endParaRPr lang="fr-CA" sz="2600" dirty="0"/>
          </a:p>
          <a:p>
            <a:pPr marL="0" indent="0">
              <a:lnSpc>
                <a:spcPct val="90000"/>
              </a:lnSpc>
              <a:buNone/>
            </a:pPr>
            <a:endParaRPr lang="fr-CA" sz="2600" dirty="0"/>
          </a:p>
          <a:p>
            <a:pPr marL="0" indent="0">
              <a:lnSpc>
                <a:spcPct val="90000"/>
              </a:lnSpc>
              <a:buNone/>
            </a:pPr>
            <a:endParaRPr lang="fr-CA" sz="32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sz="3600" dirty="0"/>
              <a:t>Radiothérapie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fr-CA" sz="3200" dirty="0"/>
          </a:p>
          <a:p>
            <a:pPr marL="0" indent="0">
              <a:lnSpc>
                <a:spcPct val="90000"/>
              </a:lnSpc>
              <a:buNone/>
            </a:pPr>
            <a:endParaRPr lang="fr-CA" sz="3200" dirty="0"/>
          </a:p>
          <a:p>
            <a:pPr marL="0" indent="0">
              <a:lnSpc>
                <a:spcPct val="90000"/>
              </a:lnSpc>
              <a:buNone/>
            </a:pPr>
            <a:endParaRPr lang="fr-CA" sz="3200" dirty="0"/>
          </a:p>
          <a:p>
            <a:pPr marL="0" indent="0">
              <a:lnSpc>
                <a:spcPct val="90000"/>
              </a:lnSpc>
              <a:buNone/>
            </a:pPr>
            <a:endParaRPr lang="fr-CA" sz="32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fr-CA" sz="32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sz="3600" dirty="0"/>
              <a:t>Thyroïdectomie </a:t>
            </a:r>
          </a:p>
          <a:p>
            <a:pPr marL="0" indent="0">
              <a:lnSpc>
                <a:spcPct val="90000"/>
              </a:lnSpc>
              <a:buNone/>
            </a:pPr>
            <a:endParaRPr lang="fr-CA" sz="1800" dirty="0"/>
          </a:p>
          <a:p>
            <a:pPr marL="0" indent="0">
              <a:lnSpc>
                <a:spcPct val="90000"/>
              </a:lnSpc>
              <a:buNone/>
            </a:pPr>
            <a:endParaRPr lang="fr-CA" sz="1500" dirty="0"/>
          </a:p>
          <a:p>
            <a:pPr marL="0" indent="0">
              <a:lnSpc>
                <a:spcPct val="90000"/>
              </a:lnSpc>
              <a:buNone/>
            </a:pPr>
            <a:r>
              <a:rPr lang="fr-CA" sz="1500" dirty="0"/>
              <a:t> </a:t>
            </a:r>
          </a:p>
        </p:txBody>
      </p:sp>
      <p:pic>
        <p:nvPicPr>
          <p:cNvPr id="4" name="Image 3" descr="Une image contenant intérieur, miel&#10;&#10;Description générée automatiquement">
            <a:extLst>
              <a:ext uri="{FF2B5EF4-FFF2-40B4-BE49-F238E27FC236}">
                <a16:creationId xmlns:a16="http://schemas.microsoft.com/office/drawing/2014/main" id="{6B77A48C-0C85-9B58-99E4-6243A78A8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047" y="2382039"/>
            <a:ext cx="1334960" cy="1334960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48B2C62-DC29-6B08-3999-AF8A9A6DA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451"/>
            <a:ext cx="8534175" cy="968462"/>
          </a:xfrm>
        </p:spPr>
        <p:txBody>
          <a:bodyPr wrap="square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fr-CA" sz="2800" b="1" dirty="0">
                <a:solidFill>
                  <a:schemeClr val="bg2">
                    <a:lumMod val="10000"/>
                  </a:schemeClr>
                </a:solidFill>
              </a:rPr>
              <a:t>Traitement médicale pour l’hyperthyroïdie </a:t>
            </a:r>
            <a:r>
              <a:rPr lang="fr-CA" sz="2600" dirty="0">
                <a:solidFill>
                  <a:schemeClr val="bg2">
                    <a:lumMod val="10000"/>
                  </a:schemeClr>
                </a:solidFill>
              </a:rPr>
              <a:t>p.61 du CÉMEQ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D46FBB60-ADEB-E6AE-3389-CCE67C0D4C48}"/>
              </a:ext>
            </a:extLst>
          </p:cNvPr>
          <p:cNvSpPr/>
          <p:nvPr/>
        </p:nvSpPr>
        <p:spPr>
          <a:xfrm>
            <a:off x="4161409" y="3273444"/>
            <a:ext cx="1011419" cy="239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2E6551-D0D7-E4E2-277E-BA689D877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348880"/>
            <a:ext cx="1334959" cy="13349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CF2C9A-833A-3B02-5E56-23CA13C8D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100" y="3908120"/>
            <a:ext cx="1664993" cy="1205455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F731A43-315B-3C9A-1A95-BDF3725477F3}"/>
              </a:ext>
            </a:extLst>
          </p:cNvPr>
          <p:cNvSpPr/>
          <p:nvPr/>
        </p:nvSpPr>
        <p:spPr>
          <a:xfrm>
            <a:off x="2852320" y="4080073"/>
            <a:ext cx="2020094" cy="239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3080F9-5D94-EA60-F75B-6CA72AFF8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900" y="5164190"/>
            <a:ext cx="2373261" cy="1334959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227B1F23-404F-8CC7-7633-D3B1D3ECFAA1}"/>
              </a:ext>
            </a:extLst>
          </p:cNvPr>
          <p:cNvSpPr/>
          <p:nvPr/>
        </p:nvSpPr>
        <p:spPr>
          <a:xfrm>
            <a:off x="2742143" y="5558494"/>
            <a:ext cx="3405433" cy="259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6002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HYPERTHYROI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58" y="0"/>
            <a:ext cx="62790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7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 wrap="square" anchor="b">
            <a:normAutofit fontScale="90000"/>
          </a:bodyPr>
          <a:lstStyle/>
          <a:p>
            <a:pPr>
              <a:defRPr/>
            </a:pPr>
            <a:r>
              <a:rPr lang="fr-CA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CA" sz="3200" b="1" dirty="0">
                <a:solidFill>
                  <a:schemeClr val="bg2">
                    <a:lumMod val="10000"/>
                  </a:schemeClr>
                </a:solidFill>
              </a:rPr>
              <a:t>Altérations des glandes endocrines </a:t>
            </a:r>
            <a:r>
              <a:rPr lang="fr-CA" sz="2000" b="1" dirty="0">
                <a:solidFill>
                  <a:schemeClr val="bg2">
                    <a:lumMod val="10000"/>
                  </a:schemeClr>
                </a:solidFill>
              </a:rPr>
              <a:t>p.54 du CÉMEQ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527049"/>
            <a:ext cx="8503920" cy="45720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fr-CA" sz="2500" b="1" dirty="0"/>
              <a:t>Hypo ou hypersécrétion d’hormones sont à la source de la majorité des altérations du système endocrinien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endParaRPr lang="fr-CA" sz="25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fr-CA" sz="2500" b="1" dirty="0"/>
              <a:t>Trop faible ou trop grande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CA" sz="2500" b="1" dirty="0"/>
              <a:t>quantité= Perturbation l’homéostasie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endParaRPr lang="fr-CA" sz="25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fr-CA" sz="2500" b="1" dirty="0"/>
              <a:t>Problème primaire si vient de la glande en question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fr-CA" sz="2500" b="1" dirty="0"/>
              <a:t>ou 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fr-CA" sz="2500" b="1" dirty="0"/>
              <a:t>secondaire si problème vient de l’hypophyse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FD02C-19E5-12E2-4020-6446BAFB2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944" y="2348880"/>
            <a:ext cx="2289456" cy="1961828"/>
          </a:xfrm>
          <a:prstGeom prst="rect">
            <a:avLst/>
          </a:prstGeom>
        </p:spPr>
      </p:pic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2573B573-A75E-228B-CA52-1394D5869079}"/>
              </a:ext>
            </a:extLst>
          </p:cNvPr>
          <p:cNvSpPr/>
          <p:nvPr/>
        </p:nvSpPr>
        <p:spPr>
          <a:xfrm>
            <a:off x="6752964" y="2929347"/>
            <a:ext cx="1929416" cy="80089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8152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E298-96B5-FE4C-0CD2-ED92A9A6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400" b="1" dirty="0">
                <a:solidFill>
                  <a:schemeClr val="bg2">
                    <a:lumMod val="10000"/>
                  </a:schemeClr>
                </a:solidFill>
              </a:rPr>
              <a:t>Trouble des parathyroïdes p. 63 du CÉMEQ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FDF6A48-C75B-CE94-2914-5725067FBD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05744" y="1527175"/>
            <a:ext cx="6096000" cy="45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64C1C4-4215-4DBE-B807-47EC4095C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806" y="4423646"/>
            <a:ext cx="225819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0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677DF-B13C-91E0-9EB5-9DAF7E0B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4800" b="1" dirty="0" err="1">
                <a:solidFill>
                  <a:schemeClr val="tx1"/>
                </a:solidFill>
                <a:latin typeface="+mn-lt"/>
                <a:ea typeface="Mongolian Baiti" pitchFamily="66" charset="0"/>
                <a:cs typeface="Mongolian Baiti" pitchFamily="66" charset="0"/>
              </a:rPr>
              <a:t>L’Hypoparathyroïdie</a:t>
            </a:r>
            <a:r>
              <a:rPr lang="en-US" altLang="fr-FR" sz="4800" b="1" dirty="0">
                <a:solidFill>
                  <a:schemeClr val="tx1"/>
                </a:solidFill>
                <a:latin typeface="+mn-lt"/>
                <a:ea typeface="Mongolian Baiti" pitchFamily="66" charset="0"/>
                <a:cs typeface="Mongolian Baiti" pitchFamily="66" charset="0"/>
              </a:rPr>
              <a:t> </a:t>
            </a:r>
            <a:r>
              <a:rPr lang="fr-CA" sz="1800" b="1" dirty="0">
                <a:solidFill>
                  <a:schemeClr val="bg2">
                    <a:lumMod val="10000"/>
                  </a:schemeClr>
                </a:solidFill>
              </a:rPr>
              <a:t>(petit guide)</a:t>
            </a:r>
            <a:endParaRPr lang="fr-CA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D5470E-482B-3550-F1B7-A04770A13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520" y="1484784"/>
            <a:ext cx="4392488" cy="4937720"/>
          </a:xfrm>
        </p:spPr>
        <p:txBody>
          <a:bodyPr/>
          <a:lstStyle/>
          <a:p>
            <a:pPr marL="0" indent="0" algn="ctr">
              <a:buNone/>
            </a:pPr>
            <a:r>
              <a:rPr lang="fr-CA" sz="2100" b="1" dirty="0"/>
              <a:t>C’est une sécrétion insuffisante de parathormone qui provoque</a:t>
            </a:r>
          </a:p>
          <a:p>
            <a:pPr marL="0" indent="0">
              <a:buNone/>
            </a:pPr>
            <a:endParaRPr lang="fr-CA" sz="2000" b="1" dirty="0"/>
          </a:p>
          <a:p>
            <a:pPr>
              <a:buFont typeface="Wingdings" panose="05000000000000000000" pitchFamily="2" charset="2"/>
              <a:buChar char="â"/>
            </a:pPr>
            <a:r>
              <a:rPr lang="fr-CA" altLang="fr-FR" sz="2800" dirty="0">
                <a:solidFill>
                  <a:prstClr val="black"/>
                </a:solidFill>
                <a:cs typeface="Arial" pitchFamily="34" charset="0"/>
                <a:sym typeface="Wingdings" pitchFamily="2" charset="2"/>
              </a:rPr>
              <a:t>L’absorption du c</a:t>
            </a:r>
            <a:r>
              <a:rPr lang="fr-CA" altLang="fr-FR" sz="2800" dirty="0">
                <a:solidFill>
                  <a:prstClr val="black"/>
                </a:solidFill>
                <a:cs typeface="Arial" pitchFamily="34" charset="0"/>
              </a:rPr>
              <a:t>alcium par l’intestin</a:t>
            </a:r>
          </a:p>
          <a:p>
            <a:pPr>
              <a:buFont typeface="Wingdings" panose="05000000000000000000" pitchFamily="2" charset="2"/>
              <a:buChar char="â"/>
            </a:pPr>
            <a:r>
              <a:rPr lang="fr-CA" altLang="fr-FR" sz="2800" dirty="0">
                <a:solidFill>
                  <a:prstClr val="black"/>
                </a:solidFill>
                <a:cs typeface="Arial" pitchFamily="34" charset="0"/>
              </a:rPr>
              <a:t> La résorption du calcium par les os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8C1D71-8288-E933-5869-FC6CBD884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4008" y="1371600"/>
            <a:ext cx="4195192" cy="493772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fr-FR" sz="2400" b="1" dirty="0">
                <a:solidFill>
                  <a:schemeClr val="tx1"/>
                </a:solidFill>
                <a:latin typeface="+mn-lt"/>
                <a:ea typeface="Mongolian Baiti" pitchFamily="66" charset="0"/>
                <a:cs typeface="Mongolian Baiti" pitchFamily="66" charset="0"/>
              </a:rPr>
              <a:t>Manifestations </a:t>
            </a:r>
            <a:r>
              <a:rPr lang="en-US" altLang="fr-FR" sz="2400" b="1" dirty="0" err="1">
                <a:solidFill>
                  <a:schemeClr val="tx1"/>
                </a:solidFill>
                <a:latin typeface="+mn-lt"/>
                <a:ea typeface="Mongolian Baiti" pitchFamily="66" charset="0"/>
                <a:cs typeface="Mongolian Baiti" pitchFamily="66" charset="0"/>
              </a:rPr>
              <a:t>cliniques</a:t>
            </a:r>
            <a:endParaRPr lang="en-US" altLang="fr-FR" sz="2400" b="1" dirty="0">
              <a:solidFill>
                <a:schemeClr val="tx1"/>
              </a:solidFill>
              <a:latin typeface="+mn-lt"/>
              <a:ea typeface="Mongolian Baiti" pitchFamily="66" charset="0"/>
              <a:cs typeface="Mongolian Baiti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fr-FR" sz="2100" dirty="0" err="1">
                <a:solidFill>
                  <a:schemeClr val="tx1"/>
                </a:solidFill>
                <a:latin typeface="+mn-lt"/>
                <a:ea typeface="Mongolian Baiti" pitchFamily="66" charset="0"/>
                <a:cs typeface="Mongolian Baiti" pitchFamily="66" charset="0"/>
              </a:rPr>
              <a:t>Engourdissements</a:t>
            </a:r>
            <a:endParaRPr lang="en-US" altLang="fr-FR" sz="2100" dirty="0">
              <a:solidFill>
                <a:schemeClr val="tx1"/>
              </a:solidFill>
              <a:latin typeface="+mn-lt"/>
              <a:ea typeface="Mongolian Baiti" pitchFamily="66" charset="0"/>
              <a:cs typeface="Mongolian Baiti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fr-FR" sz="2100" dirty="0" err="1">
                <a:ea typeface="Mongolian Baiti" pitchFamily="66" charset="0"/>
                <a:cs typeface="Mongolian Baiti" pitchFamily="66" charset="0"/>
              </a:rPr>
              <a:t>Fourmillements</a:t>
            </a:r>
            <a:endParaRPr lang="en-US" altLang="fr-FR" sz="2100" dirty="0">
              <a:solidFill>
                <a:schemeClr val="tx1"/>
              </a:solidFill>
              <a:latin typeface="+mn-lt"/>
              <a:ea typeface="Mongolian Baiti" pitchFamily="66" charset="0"/>
              <a:cs typeface="Mongolian Baiti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100" dirty="0"/>
              <a:t>Crampes *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100" dirty="0"/>
              <a:t>Rigidité des mains et des pieds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100" dirty="0"/>
              <a:t>Apparition de </a:t>
            </a:r>
            <a:r>
              <a:rPr lang="fr-FR" sz="1600" b="1" dirty="0"/>
              <a:t>signes de tétanie*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2100" dirty="0"/>
              <a:t>Hypertonie musculaires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2100" dirty="0"/>
              <a:t>Tremblements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2100" dirty="0"/>
              <a:t>Contraction spasmodiques et désordonnées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100" dirty="0"/>
              <a:t>Troubles du rythme cardiaque*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100" b="1" dirty="0"/>
              <a:t>Signe de Trousseau positif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100" b="1" dirty="0"/>
              <a:t>Signe de </a:t>
            </a:r>
            <a:r>
              <a:rPr lang="fr-FR" sz="2100" b="1" dirty="0" err="1"/>
              <a:t>Chvostek</a:t>
            </a:r>
            <a:r>
              <a:rPr lang="fr-FR" sz="2100" b="1" dirty="0"/>
              <a:t> positif</a:t>
            </a:r>
          </a:p>
          <a:p>
            <a:pPr marL="0" indent="0">
              <a:buNone/>
            </a:pP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41142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26B78-2CD5-7685-A662-7A6E913B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8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Les Soins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5CB66B-2D18-E80C-C2DF-4519B3DD004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CA" dirty="0"/>
              <a:t>Éviter les stimulations sensorielles</a:t>
            </a:r>
          </a:p>
          <a:p>
            <a:r>
              <a:rPr lang="fr-CA" dirty="0"/>
              <a:t>Reconnaître les signes de tétanie</a:t>
            </a:r>
          </a:p>
          <a:p>
            <a:r>
              <a:rPr lang="fr-CA" dirty="0"/>
              <a:t>Administration RX selon ordonnance</a:t>
            </a:r>
          </a:p>
          <a:p>
            <a:pPr marL="0" indent="0">
              <a:buNone/>
            </a:pPr>
            <a:r>
              <a:rPr lang="fr-CA" dirty="0"/>
              <a:t>        Vitamine D              Calcium               Calcitriol  </a:t>
            </a:r>
          </a:p>
          <a:p>
            <a:pPr marL="0" indent="0">
              <a:buNone/>
            </a:pPr>
            <a:r>
              <a:rPr lang="fr-CA" dirty="0"/>
              <a:t>       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F1A733-7C93-CCF0-C9A5-674BB50C7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1" y="3581400"/>
            <a:ext cx="1445146" cy="17341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559DD7-9DD7-4FFE-90E3-04F4255AC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584" y="3429000"/>
            <a:ext cx="2348880" cy="23488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65EEEB-EC50-0EA5-7707-DF6014F9A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813049"/>
            <a:ext cx="2348880" cy="1729137"/>
          </a:xfrm>
          <a:prstGeom prst="rect">
            <a:avLst/>
          </a:prstGeom>
        </p:spPr>
      </p:pic>
      <p:sp>
        <p:nvSpPr>
          <p:cNvPr id="7" name="AutoShape 2" descr="Calcitriol Banque de photographies et d'images à haute résolution - Alamy">
            <a:extLst>
              <a:ext uri="{FF2B5EF4-FFF2-40B4-BE49-F238E27FC236}">
                <a16:creationId xmlns:a16="http://schemas.microsoft.com/office/drawing/2014/main" id="{DF3324C3-64BE-3FC5-DB51-D50C4027BA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1727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D6744-8294-E95C-004C-08FABDCD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896144"/>
          </a:xfrm>
        </p:spPr>
        <p:txBody>
          <a:bodyPr/>
          <a:lstStyle/>
          <a:p>
            <a:r>
              <a:rPr lang="fr-CA" sz="4800" b="1" dirty="0">
                <a:solidFill>
                  <a:schemeClr val="bg2">
                    <a:lumMod val="10000"/>
                  </a:schemeClr>
                </a:solidFill>
              </a:rPr>
              <a:t>L’Hyperparathyroïdie </a:t>
            </a:r>
            <a:r>
              <a:rPr lang="fr-CA" sz="1600" b="1" dirty="0">
                <a:solidFill>
                  <a:schemeClr val="bg2">
                    <a:lumMod val="10000"/>
                  </a:schemeClr>
                </a:solidFill>
              </a:rPr>
              <a:t>(petit guide)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2E9BE3-82F3-F6CE-96E8-7B9AD09C6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270248" cy="5009728"/>
          </a:xfrm>
        </p:spPr>
        <p:txBody>
          <a:bodyPr/>
          <a:lstStyle/>
          <a:p>
            <a:pPr marL="0" indent="0" algn="ctr">
              <a:buNone/>
            </a:pPr>
            <a:r>
              <a:rPr lang="fr-CA" b="1" dirty="0"/>
              <a:t>L’</a:t>
            </a:r>
            <a:r>
              <a:rPr lang="fr-CA" b="1" dirty="0" err="1"/>
              <a:t>hyperparathyroidie</a:t>
            </a:r>
            <a:r>
              <a:rPr lang="fr-CA" b="1" dirty="0"/>
              <a:t> résulte d’une sécrétion de parathormone entraînant une hypercalcémie qui provoque</a:t>
            </a:r>
          </a:p>
          <a:p>
            <a:pPr marL="0" indent="0" algn="ctr">
              <a:buNone/>
            </a:pPr>
            <a:endParaRPr lang="fr-CA" b="1" dirty="0"/>
          </a:p>
          <a:p>
            <a:pPr>
              <a:buFont typeface="Wingdings" panose="05000000000000000000" pitchFamily="2" charset="2"/>
              <a:buChar char="v"/>
            </a:pPr>
            <a:r>
              <a:rPr lang="fr-CA" dirty="0"/>
              <a:t>Une décalcification des 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CA" dirty="0"/>
              <a:t>La formation de calculs rénaux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CA" dirty="0"/>
              <a:t>L’altération de plusieurs systèmes</a:t>
            </a:r>
          </a:p>
          <a:p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B69EFB-8CFE-C3E4-AEC5-694FAC5FE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4392488" cy="4824536"/>
          </a:xfrm>
        </p:spPr>
        <p:txBody>
          <a:bodyPr/>
          <a:lstStyle/>
          <a:p>
            <a:pPr marL="0" indent="0" algn="ctr">
              <a:buNone/>
            </a:pPr>
            <a:r>
              <a:rPr lang="fr-CA" sz="2400" b="1" dirty="0"/>
              <a:t>Manifestations cliniques</a:t>
            </a:r>
          </a:p>
          <a:p>
            <a:pPr marL="0" indent="0">
              <a:buNone/>
            </a:pPr>
            <a:endParaRPr lang="fr-CA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Apathie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Fatigue musculaire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Nausées et vomissements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Constipation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Arythmie cardiaque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Irritabilité affective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Formation de calculs rénaux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Dlr et sensibilité osseuses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Risque de fracture pathologique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2813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5400" b="1" dirty="0">
                <a:solidFill>
                  <a:schemeClr val="bg2">
                    <a:lumMod val="10000"/>
                  </a:schemeClr>
                </a:solidFill>
              </a:rPr>
              <a:t>Soins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CA" dirty="0"/>
              <a:t>Recommander une hydratation abondante</a:t>
            </a:r>
          </a:p>
          <a:p>
            <a:r>
              <a:rPr lang="fr-CA" dirty="0"/>
              <a:t>Recommander d’éviter les aliments riches en calcium</a:t>
            </a:r>
          </a:p>
          <a:p>
            <a:r>
              <a:rPr lang="fr-CA" dirty="0"/>
              <a:t>Filtrer les urine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02EC93-D79C-E10C-6C04-DEFA1770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66" y="3549446"/>
            <a:ext cx="2939447" cy="20882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4AC2DB-3123-F94F-B3AE-A4C8AB94C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807749"/>
            <a:ext cx="2914650" cy="15716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BC3540-A23A-8786-1823-F2A3D4565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336" y="3549446"/>
            <a:ext cx="2193831" cy="2193831"/>
          </a:xfrm>
          <a:prstGeom prst="rect">
            <a:avLst/>
          </a:prstGeom>
        </p:spPr>
      </p:pic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id="{24AEFEDE-13EE-6F6C-0ACC-E2ECB564E678}"/>
              </a:ext>
            </a:extLst>
          </p:cNvPr>
          <p:cNvSpPr/>
          <p:nvPr/>
        </p:nvSpPr>
        <p:spPr>
          <a:xfrm>
            <a:off x="7100046" y="2686216"/>
            <a:ext cx="1300409" cy="392028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4314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877EF-F9D4-4150-B1C6-DBC25E1A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Bonhommes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86811D-867A-0280-052C-ABF67549610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CA" dirty="0"/>
              <a:t>Faire jeu des bonhommes hypothyroïdie et hyperthyroïdie</a:t>
            </a:r>
          </a:p>
          <a:p>
            <a:r>
              <a:rPr lang="fr-CA" dirty="0"/>
              <a:t>. C3.3 sur le Moodle. Vous allez les trouver en fichier, donc vous pourrez les imprimer et les utiliser pour votre étude.</a:t>
            </a:r>
          </a:p>
        </p:txBody>
      </p:sp>
    </p:spTree>
    <p:extLst>
      <p:ext uri="{BB962C8B-B14F-4D97-AF65-F5344CB8AC3E}">
        <p14:creationId xmlns:p14="http://schemas.microsoft.com/office/powerpoint/2010/main" val="336227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4686C1-B887-4896-736C-5DF60585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>
                <a:solidFill>
                  <a:schemeClr val="bg2">
                    <a:lumMod val="10000"/>
                  </a:schemeClr>
                </a:solidFill>
              </a:rPr>
              <a:t>C3.4 Vidéo </a:t>
            </a:r>
            <a:r>
              <a:rPr lang="fr-CA" dirty="0">
                <a:solidFill>
                  <a:schemeClr val="bg2">
                    <a:lumMod val="10000"/>
                  </a:schemeClr>
                </a:solidFill>
              </a:rPr>
              <a:t>Moodle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394666-0413-9D1C-0FD8-27A8233B2E8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err="1"/>
              <a:t>Hypoparathyroïde</a:t>
            </a:r>
            <a:endParaRPr lang="fr-FR" dirty="0"/>
          </a:p>
          <a:p>
            <a:r>
              <a:rPr lang="fr-FR" dirty="0"/>
              <a:t>Signe de Trousseau </a:t>
            </a:r>
          </a:p>
          <a:p>
            <a:r>
              <a:rPr lang="fr-FR" dirty="0"/>
              <a:t>Signe de </a:t>
            </a:r>
            <a:r>
              <a:rPr lang="fr-FR" dirty="0" err="1"/>
              <a:t>Chvostek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8216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7636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fr-C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ALTÉRATION DE LA GLANDE THYROÏDE </a:t>
            </a:r>
            <a:r>
              <a:rPr lang="fr-CA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P.54 du CÉMEQ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fr-CA" b="1" dirty="0"/>
              <a:t>HYPOTHYROIDIE</a:t>
            </a:r>
          </a:p>
          <a:p>
            <a:pPr>
              <a:defRPr/>
            </a:pPr>
            <a:endParaRPr lang="fr-CA" b="1" dirty="0"/>
          </a:p>
          <a:p>
            <a:pPr>
              <a:defRPr/>
            </a:pPr>
            <a:r>
              <a:rPr lang="fr-CA" b="1" dirty="0"/>
              <a:t>HYPERTHYROIDE</a:t>
            </a:r>
          </a:p>
          <a:p>
            <a:pPr>
              <a:defRPr/>
            </a:pPr>
            <a:endParaRPr lang="fr-CA" b="1" dirty="0"/>
          </a:p>
          <a:p>
            <a:pPr>
              <a:defRPr/>
            </a:pPr>
            <a:r>
              <a:rPr lang="fr-CA" b="1" dirty="0"/>
              <a:t>CANCER DE LA GLANDE THYROIDE (cours 4)</a:t>
            </a:r>
          </a:p>
          <a:p>
            <a:pPr>
              <a:defRPr/>
            </a:pPr>
            <a:endParaRPr lang="fr-CA" b="1" dirty="0"/>
          </a:p>
          <a:p>
            <a:pPr>
              <a:defRPr/>
            </a:pPr>
            <a:r>
              <a:rPr lang="fr-CA" b="1" dirty="0"/>
              <a:t>Compléter l’activité à cette page</a:t>
            </a:r>
          </a:p>
          <a:p>
            <a:pPr marL="0" indent="0">
              <a:buNone/>
              <a:defRPr/>
            </a:pP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4EE3ED-3A1A-715E-841A-9CDA1E79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59" y="1556792"/>
            <a:ext cx="4035552" cy="4035552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2C52D8-EDD3-B92E-AEE2-C5E8A168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198" y="4111926"/>
            <a:ext cx="1690954" cy="2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1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C7FB4-FA3F-9917-C638-4B6B53F4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5400" b="1" dirty="0">
                <a:solidFill>
                  <a:schemeClr val="bg2">
                    <a:lumMod val="10000"/>
                  </a:schemeClr>
                </a:solidFill>
              </a:rPr>
              <a:t>L’Hypothyroïdie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9BB6E6D-6483-EF2B-CC5C-E2F729E98F8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05702" y="1628800"/>
            <a:ext cx="713259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4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924790"/>
          </a:xfrm>
        </p:spPr>
        <p:txBody>
          <a:bodyPr wrap="square" anchor="b"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fr-CA" sz="3200" b="1" dirty="0">
                <a:solidFill>
                  <a:schemeClr val="bg2">
                    <a:lumMod val="10000"/>
                  </a:schemeClr>
                </a:solidFill>
              </a:rPr>
              <a:t>Hypothyroïdie </a:t>
            </a:r>
            <a:br>
              <a:rPr lang="fr-CA" sz="32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fr-CA" sz="3200" b="1" dirty="0">
                <a:solidFill>
                  <a:schemeClr val="bg2">
                    <a:lumMod val="10000"/>
                  </a:schemeClr>
                </a:solidFill>
              </a:rPr>
              <a:t>Causes et facteurs de risques </a:t>
            </a:r>
            <a:r>
              <a:rPr lang="fr-CA" sz="2300" b="1" dirty="0">
                <a:solidFill>
                  <a:schemeClr val="bg2">
                    <a:lumMod val="10000"/>
                  </a:schemeClr>
                </a:solidFill>
              </a:rPr>
              <a:t>P.55 du CÉMEQ</a:t>
            </a:r>
          </a:p>
        </p:txBody>
      </p:sp>
      <p:sp>
        <p:nvSpPr>
          <p:cNvPr id="49155" name="Espace réservé du contenu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 wrap="square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fr-CA" altLang="fr-FR" sz="1900" b="1" dirty="0"/>
              <a:t>L’hypothyroïdie est l’hyposécrétion de la glande thyroïde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altLang="fr-FR" sz="1900" b="1" dirty="0"/>
              <a:t>Femme plus touchée que l’homme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altLang="fr-FR" sz="1900" b="1" dirty="0"/>
              <a:t>50 ans et +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altLang="fr-FR" sz="1900" b="1" dirty="0"/>
              <a:t>ATCD familiaux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altLang="fr-FR" sz="1900" b="1" dirty="0"/>
              <a:t>Problème hypophysaire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fr-CA" altLang="fr-FR" sz="1900" b="1" dirty="0"/>
              <a:t>Hyposécrétion de la glande thyroïde de cause auto-immune : 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CA" altLang="fr-FR" sz="1900" dirty="0"/>
              <a:t>Diabète de type 1</a:t>
            </a:r>
          </a:p>
          <a:p>
            <a:pPr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fr-CA" altLang="fr-FR" sz="1900" u="sng" dirty="0"/>
              <a:t>Thyroïdite d’Hashimoto </a:t>
            </a:r>
            <a:r>
              <a:rPr lang="fr-CA" altLang="fr-FR" sz="1900" dirty="0"/>
              <a:t>(cause la + fréquente de                       l’hypothyroïdie primaire)</a:t>
            </a:r>
          </a:p>
          <a:p>
            <a:pPr marL="0" indent="0">
              <a:lnSpc>
                <a:spcPct val="90000"/>
              </a:lnSpc>
              <a:buNone/>
            </a:pPr>
            <a:endParaRPr lang="fr-CA" altLang="fr-FR" sz="19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885B6E-49E3-916B-792D-1ED8210B2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5" r="15995" b="2"/>
          <a:stretch/>
        </p:blipFill>
        <p:spPr>
          <a:xfrm>
            <a:off x="4716016" y="1578501"/>
            <a:ext cx="4248472" cy="4925021"/>
          </a:xfrm>
          <a:prstGeom prst="rect">
            <a:avLst/>
          </a:prstGeom>
          <a:noFill/>
        </p:spPr>
      </p:pic>
      <p:sp>
        <p:nvSpPr>
          <p:cNvPr id="6" name="Flèche : angle droit 5">
            <a:extLst>
              <a:ext uri="{FF2B5EF4-FFF2-40B4-BE49-F238E27FC236}">
                <a16:creationId xmlns:a16="http://schemas.microsoft.com/office/drawing/2014/main" id="{1C23A18F-52A2-F220-3E71-CFE6C2D8FACB}"/>
              </a:ext>
            </a:extLst>
          </p:cNvPr>
          <p:cNvSpPr/>
          <p:nvPr/>
        </p:nvSpPr>
        <p:spPr>
          <a:xfrm>
            <a:off x="3491880" y="4561610"/>
            <a:ext cx="3816424" cy="924790"/>
          </a:xfrm>
          <a:prstGeom prst="bentUpArrow">
            <a:avLst>
              <a:gd name="adj1" fmla="val 20659"/>
              <a:gd name="adj2" fmla="val 25000"/>
              <a:gd name="adj3" fmla="val 26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Goitre</a:t>
            </a:r>
          </a:p>
        </p:txBody>
      </p:sp>
    </p:spTree>
    <p:extLst>
      <p:ext uri="{BB962C8B-B14F-4D97-AF65-F5344CB8AC3E}">
        <p14:creationId xmlns:p14="http://schemas.microsoft.com/office/powerpoint/2010/main" val="140858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811E0-9577-B078-4170-D04A3049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800" b="1" dirty="0">
                <a:solidFill>
                  <a:schemeClr val="bg2">
                    <a:lumMod val="10000"/>
                  </a:schemeClr>
                </a:solidFill>
              </a:rPr>
              <a:t>Épreuves Diagnostiques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DFFA46F-E20D-5003-889E-E1AB87DBF0E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2121" y="1844824"/>
            <a:ext cx="8533806" cy="4104456"/>
          </a:xfrm>
        </p:spPr>
      </p:pic>
    </p:spTree>
    <p:extLst>
      <p:ext uri="{BB962C8B-B14F-4D97-AF65-F5344CB8AC3E}">
        <p14:creationId xmlns:p14="http://schemas.microsoft.com/office/powerpoint/2010/main" val="100753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2763D3-98AD-BFDC-CB2B-9E9D377D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 wrap="square" anchor="b">
            <a:normAutofit/>
          </a:bodyPr>
          <a:lstStyle/>
          <a:p>
            <a:r>
              <a:rPr lang="fr-CA" sz="24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Manifestation et Soins </a:t>
            </a:r>
            <a:r>
              <a:rPr lang="fr-CA" sz="2400" b="1" dirty="0">
                <a:solidFill>
                  <a:schemeClr val="bg2">
                    <a:lumMod val="10000"/>
                  </a:schemeClr>
                </a:solidFill>
              </a:rPr>
              <a:t>l’hypothyroïdie </a:t>
            </a:r>
            <a:r>
              <a:rPr lang="fr-CA" sz="1400" b="1" dirty="0">
                <a:solidFill>
                  <a:schemeClr val="bg2">
                    <a:lumMod val="10000"/>
                  </a:schemeClr>
                </a:solidFill>
              </a:rPr>
              <a:t>p.56 du CÉMEQ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0A7EAD-5012-277A-6B17-41E90F088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54224" cy="5009728"/>
          </a:xfrm>
        </p:spPr>
        <p:txBody>
          <a:bodyPr/>
          <a:lstStyle/>
          <a:p>
            <a:r>
              <a:rPr lang="fr-FR" sz="1600" dirty="0"/>
              <a:t>Fatigue intense</a:t>
            </a:r>
          </a:p>
          <a:p>
            <a:r>
              <a:rPr lang="fr-FR" sz="1600" dirty="0"/>
              <a:t>Frilosité</a:t>
            </a:r>
          </a:p>
          <a:p>
            <a:r>
              <a:rPr lang="fr-FR" sz="1600" dirty="0"/>
              <a:t>Hypothermie</a:t>
            </a:r>
          </a:p>
          <a:p>
            <a:r>
              <a:rPr lang="fr-FR" sz="1600" dirty="0"/>
              <a:t>Diminution de l’appétit</a:t>
            </a:r>
          </a:p>
          <a:p>
            <a:r>
              <a:rPr lang="fr-FR" sz="1600" dirty="0"/>
              <a:t>Augmentation/prise du poids*</a:t>
            </a:r>
          </a:p>
          <a:p>
            <a:r>
              <a:rPr lang="fr-FR" sz="1600" dirty="0"/>
              <a:t>Constipation</a:t>
            </a:r>
          </a:p>
          <a:p>
            <a:r>
              <a:rPr lang="fr-FR" sz="1600" dirty="0"/>
              <a:t>Bradycardie</a:t>
            </a:r>
          </a:p>
          <a:p>
            <a:r>
              <a:rPr lang="fr-FR" sz="1600" dirty="0"/>
              <a:t>Diminution de la concentration</a:t>
            </a:r>
          </a:p>
          <a:p>
            <a:r>
              <a:rPr lang="fr-FR" sz="1600" dirty="0"/>
              <a:t>Cycle menstruel irrégulier chez la femme</a:t>
            </a:r>
          </a:p>
          <a:p>
            <a:r>
              <a:rPr lang="fr-FR" sz="1600" dirty="0"/>
              <a:t>Peau sèche / cheveux secs et cassants/ongles cassants/chute des poils + cheveux* : Diminution synthèse des protéines et dégradation peau + tissus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FF0000"/>
                </a:solidFill>
              </a:rPr>
              <a:t>*Ralentissement du métabolise basale*</a:t>
            </a:r>
          </a:p>
          <a:p>
            <a:endParaRPr lang="en-US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729F8F9-C745-3D2F-23A7-33B4CF3D6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0112" y="1371600"/>
            <a:ext cx="3096344" cy="5009728"/>
          </a:xfr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FE45D8-B7DD-0F4F-BAF4-1AD36A52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9" y="1772816"/>
            <a:ext cx="1800200" cy="13697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446CD5-3050-F880-7BFC-6B020760C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72712"/>
            <a:ext cx="1346308" cy="11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8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title"/>
          </p:nvPr>
        </p:nvSpPr>
        <p:spPr>
          <a:xfrm>
            <a:off x="304353" y="0"/>
            <a:ext cx="8535293" cy="1052736"/>
          </a:xfrm>
        </p:spPr>
        <p:txBody>
          <a:bodyPr/>
          <a:lstStyle/>
          <a:p>
            <a:pPr eaLnBrk="1" hangingPunct="1"/>
            <a:r>
              <a:rPr lang="fr-CA" altLang="fr-FR" sz="3600" b="1" dirty="0">
                <a:solidFill>
                  <a:schemeClr val="bg2">
                    <a:lumMod val="10000"/>
                  </a:schemeClr>
                </a:solidFill>
              </a:rPr>
              <a:t>Hypothyroïdie  (</a:t>
            </a:r>
            <a:r>
              <a:rPr lang="fr-CA" altLang="fr-FR" sz="3600" b="1" dirty="0" err="1">
                <a:solidFill>
                  <a:schemeClr val="bg2">
                    <a:lumMod val="10000"/>
                  </a:schemeClr>
                </a:solidFill>
              </a:rPr>
              <a:t>myxoedème</a:t>
            </a:r>
            <a:r>
              <a:rPr lang="fr-CA" altLang="fr-FR" sz="3600" b="1" dirty="0">
                <a:solidFill>
                  <a:schemeClr val="bg2">
                    <a:lumMod val="10000"/>
                  </a:schemeClr>
                </a:solidFill>
              </a:rPr>
              <a:t>) </a:t>
            </a:r>
            <a:r>
              <a:rPr lang="fr-CA" altLang="fr-FR" sz="2400" dirty="0">
                <a:solidFill>
                  <a:schemeClr val="bg2">
                    <a:lumMod val="10000"/>
                  </a:schemeClr>
                </a:solidFill>
              </a:rPr>
              <a:t>P.56 du CÉMEQ</a:t>
            </a:r>
          </a:p>
        </p:txBody>
      </p:sp>
      <p:pic>
        <p:nvPicPr>
          <p:cNvPr id="51203" name="Picture 2" descr="http://www.chups.jussieu.fr/polys/endocrino/poly/myxoedeme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458211"/>
            <a:ext cx="3096344" cy="4823507"/>
          </a:xfrm>
        </p:spPr>
      </p:pic>
      <p:pic>
        <p:nvPicPr>
          <p:cNvPr id="51204" name="Picture 4" descr="http://www.chups.jussieu.fr/polys/endocrino/poly/myxoedem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88" y="1458211"/>
            <a:ext cx="3222522" cy="482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ZoneTexte 4"/>
          <p:cNvSpPr txBox="1">
            <a:spLocks noChangeArrowheads="1"/>
          </p:cNvSpPr>
          <p:nvPr/>
        </p:nvSpPr>
        <p:spPr bwMode="auto">
          <a:xfrm>
            <a:off x="428627" y="1428565"/>
            <a:ext cx="8535293" cy="46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CA" altLang="fr-FR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6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330811"/>
            <a:ext cx="1787426" cy="159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330809"/>
            <a:ext cx="7939311" cy="756561"/>
          </a:xfrm>
        </p:spPr>
        <p:txBody>
          <a:bodyPr/>
          <a:lstStyle/>
          <a:p>
            <a:pPr>
              <a:defRPr/>
            </a:pPr>
            <a:r>
              <a:rPr lang="fr-CA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Hormones thyroïdiennes </a:t>
            </a:r>
            <a:r>
              <a:rPr lang="fr-CA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p.57 du CÉMEQ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14" y="1989312"/>
            <a:ext cx="7259190" cy="4537877"/>
          </a:xfrm>
        </p:spPr>
        <p:txBody>
          <a:bodyPr/>
          <a:lstStyle/>
          <a:p>
            <a:pPr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Pour faire augmentation la concentration sanguine </a:t>
            </a:r>
          </a:p>
          <a:p>
            <a:pPr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But : Revenir à la normal pour diminuer les manifestations de l’hypothyroïdie</a:t>
            </a:r>
          </a:p>
          <a:p>
            <a:pPr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Exige suivi régulier : Assurer dosage adéquat </a:t>
            </a:r>
          </a:p>
          <a:p>
            <a:pPr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Surdosage : SX hyperthyroïdie (insomnie/ palpitations)</a:t>
            </a:r>
          </a:p>
          <a:p>
            <a:pPr>
              <a:defRPr/>
            </a:pPr>
            <a:r>
              <a:rPr lang="fr-CA" sz="2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Donner le matin avant les repas </a:t>
            </a:r>
          </a:p>
          <a:p>
            <a:pPr>
              <a:defRPr/>
            </a:pPr>
            <a:r>
              <a:rPr lang="fr-CA" sz="2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Ne pas administrer si </a:t>
            </a:r>
            <a:r>
              <a:rPr lang="fr-CA" sz="20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pls</a:t>
            </a:r>
            <a:r>
              <a:rPr lang="fr-CA" sz="2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 &gt; 100/min ou irrégulier, puis aviser l’inf. </a:t>
            </a:r>
          </a:p>
          <a:p>
            <a:pPr>
              <a:defRPr/>
            </a:pPr>
            <a:r>
              <a:rPr lang="fr-CA" sz="2000" b="1" dirty="0">
                <a:latin typeface="Century Gothic" panose="020B0502020202020204" pitchFamily="34" charset="0"/>
              </a:rPr>
              <a:t>Indiquer les effets secondaires à la personne </a:t>
            </a:r>
          </a:p>
          <a:p>
            <a:pPr>
              <a:defRPr/>
            </a:pPr>
            <a:r>
              <a:rPr lang="fr-CA" sz="20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Le calcium et le fer diminue les effets (attendre 4 h)</a:t>
            </a: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89312"/>
            <a:ext cx="1674615" cy="338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672</Words>
  <Application>Microsoft Office PowerPoint</Application>
  <PresentationFormat>Affichage à l'écran (4:3)</PresentationFormat>
  <Paragraphs>157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Courier New</vt:lpstr>
      <vt:lpstr>Georgia</vt:lpstr>
      <vt:lpstr>Georgia Pro Cond Black</vt:lpstr>
      <vt:lpstr>Wingdings</vt:lpstr>
      <vt:lpstr>Wingdings 2</vt:lpstr>
      <vt:lpstr>Civil</vt:lpstr>
      <vt:lpstr>Bonjour !</vt:lpstr>
      <vt:lpstr>  Altérations des glandes endocrines p.54 du CÉMEQ</vt:lpstr>
      <vt:lpstr>ALTÉRATION DE LA GLANDE THYROÏDE P.54 du CÉMEQ</vt:lpstr>
      <vt:lpstr>L’Hypothyroïdie</vt:lpstr>
      <vt:lpstr>Hypothyroïdie  Causes et facteurs de risques P.55 du CÉMEQ</vt:lpstr>
      <vt:lpstr>Épreuves Diagnostiques</vt:lpstr>
      <vt:lpstr>Manifestation et Soins l’hypothyroïdie p.56 du CÉMEQ</vt:lpstr>
      <vt:lpstr>Hypothyroïdie  (myxoedème) P.56 du CÉMEQ</vt:lpstr>
      <vt:lpstr>Hormones thyroïdiennes p.57 du CÉMEQ</vt:lpstr>
      <vt:lpstr>Administration d’hormones thyroïdiennes p.57 du CÉMEQ</vt:lpstr>
      <vt:lpstr>Présentation PowerPoint</vt:lpstr>
      <vt:lpstr>Présentation PowerPoint</vt:lpstr>
      <vt:lpstr>L’Hyperthyroïdie p.59 du CÉMEQ</vt:lpstr>
      <vt:lpstr>Hyperthyroïdie p.59 du CÉMEQ</vt:lpstr>
      <vt:lpstr>Épreuves Diagnostiques</vt:lpstr>
      <vt:lpstr>Manifestation et Soins hyperthyroïdie p.60 du CÉMEQ</vt:lpstr>
      <vt:lpstr>     Goitre                Exophtalmie</vt:lpstr>
      <vt:lpstr>Traitement médicale pour l’hyperthyroïdie p.61 du CÉMEQ</vt:lpstr>
      <vt:lpstr>Présentation PowerPoint</vt:lpstr>
      <vt:lpstr>Trouble des parathyroïdes p. 63 du CÉMEQ</vt:lpstr>
      <vt:lpstr>L’Hypoparathyroïdie (petit guide)</vt:lpstr>
      <vt:lpstr>Les Soins</vt:lpstr>
      <vt:lpstr>L’Hyperparathyroïdie (petit guide)</vt:lpstr>
      <vt:lpstr>Soins</vt:lpstr>
      <vt:lpstr>Bonhommes</vt:lpstr>
      <vt:lpstr>C3.4 Vidéo Moodle </vt:lpstr>
    </vt:vector>
  </TitlesOfParts>
  <Company>CSRDN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Altérations des glandes endocrines p.54</dc:title>
  <dc:creator>Petit, Anne-Gabrielle</dc:creator>
  <cp:lastModifiedBy>Beaulieu, France</cp:lastModifiedBy>
  <cp:revision>2</cp:revision>
  <dcterms:created xsi:type="dcterms:W3CDTF">2020-09-23T14:00:23Z</dcterms:created>
  <dcterms:modified xsi:type="dcterms:W3CDTF">2024-03-25T23:34:36Z</dcterms:modified>
</cp:coreProperties>
</file>