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5143500" cx="9144000"/>
  <p:notesSz cx="6858000" cy="9144000"/>
  <p:embeddedFontLst>
    <p:embeddedFont>
      <p:font typeface="Exo 2"/>
      <p:regular r:id="rId33"/>
      <p:bold r:id="rId34"/>
      <p:italic r:id="rId35"/>
      <p:boldItalic r:id="rId36"/>
    </p:embeddedFont>
    <p:embeddedFont>
      <p:font typeface="Oswald"/>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customXml" Target="../customXml/item1.xml"/><Relationship Id="rId21" Type="http://schemas.openxmlformats.org/officeDocument/2006/relationships/slide" Target="slides/slide17.xml"/><Relationship Id="rId34" Type="http://schemas.openxmlformats.org/officeDocument/2006/relationships/font" Target="fonts/Exo2-bold.fntdata"/><Relationship Id="rId7" Type="http://schemas.openxmlformats.org/officeDocument/2006/relationships/slide" Target="slides/slide3.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41" Type="http://schemas.openxmlformats.org/officeDocument/2006/relationships/customXml" Target="../customXml/item3.xml"/><Relationship Id="rId24" Type="http://schemas.openxmlformats.org/officeDocument/2006/relationships/slide" Target="slides/slide20.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font" Target="fonts/Oswald-regular.fntdata"/><Relationship Id="rId40" Type="http://schemas.openxmlformats.org/officeDocument/2006/relationships/customXml" Target="../customXml/item2.xml"/><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font" Target="fonts/Exo2-boldItalic.fntdata"/><Relationship Id="rId31" Type="http://schemas.openxmlformats.org/officeDocument/2006/relationships/slide" Target="slides/slide27.xml"/><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Exo2-italic.fntdata"/><Relationship Id="rId14" Type="http://schemas.openxmlformats.org/officeDocument/2006/relationships/slide" Target="slides/slide10.xml"/><Relationship Id="rId8" Type="http://schemas.openxmlformats.org/officeDocument/2006/relationships/slide" Target="slides/slide4.xml"/><Relationship Id="rId3" Type="http://schemas.openxmlformats.org/officeDocument/2006/relationships/slideMaster" Target="slideMasters/slideMaster1.xml"/><Relationship Id="rId25" Type="http://schemas.openxmlformats.org/officeDocument/2006/relationships/slide" Target="slides/slide21.xml"/><Relationship Id="rId33" Type="http://schemas.openxmlformats.org/officeDocument/2006/relationships/font" Target="fonts/Exo2-regular.fntdata"/><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font" Target="fonts/Oswa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47c94205e3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7c94205e3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b61fde9b59_2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b61fde9b59_2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b61fde9b59_2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b61fde9b59_2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5b86e21f4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b86e21f4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5b86e21f45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b86e21f45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5b86e21f4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5b86e21f4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5b86e21f45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b86e21f45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5b86e21f45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5b86e21f45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5b86e21f45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5b86e21f45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5b86e21f45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b86e21f45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5b86e21f45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5b86e21f45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0915cd6fc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0915cd6fc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t/>
            </a:r>
            <a:endParaRPr sz="2200">
              <a:solidFill>
                <a:schemeClr val="dk1"/>
              </a:solidFill>
            </a:endParaRPr>
          </a:p>
          <a:p>
            <a:pPr indent="0" lvl="0" marL="0" rtl="0" algn="l">
              <a:spcBef>
                <a:spcPts val="15"/>
              </a:spcBef>
              <a:spcAft>
                <a:spcPts val="0"/>
              </a:spcAft>
              <a:buClr>
                <a:schemeClr val="dk1"/>
              </a:buClr>
              <a:buFont typeface="Arial"/>
              <a:buNone/>
            </a:pPr>
            <a:r>
              <a:t/>
            </a:r>
            <a:endParaRPr sz="2200">
              <a:solidFill>
                <a:schemeClr val="dk1"/>
              </a:solidFill>
            </a:endParaRPr>
          </a:p>
          <a:p>
            <a:pPr indent="0" lvl="0" marL="12700" marR="5080" rtl="0" algn="just">
              <a:lnSpc>
                <a:spcPct val="110200"/>
              </a:lnSpc>
              <a:spcBef>
                <a:spcPts val="0"/>
              </a:spcBef>
              <a:spcAft>
                <a:spcPts val="0"/>
              </a:spcAft>
              <a:buClr>
                <a:schemeClr val="dk1"/>
              </a:buClr>
              <a:buFont typeface="Arial"/>
              <a:buNone/>
            </a:pPr>
            <a:r>
              <a:rPr lang="fr" sz="2200">
                <a:solidFill>
                  <a:schemeClr val="dk1"/>
                </a:solidFill>
              </a:rPr>
              <a:t>Dans les mises en situation qui vont suivre, vous devez associer des mots clés de la table des  matières au problème soulevé de la mise en situation pour mieux cibler la partie du </a:t>
            </a:r>
            <a:r>
              <a:rPr lang="fr" sz="2200" u="sng">
                <a:solidFill>
                  <a:schemeClr val="dk1"/>
                </a:solidFill>
              </a:rPr>
              <a:t>guide sur les </a:t>
            </a:r>
            <a:r>
              <a:rPr lang="fr" sz="2200">
                <a:solidFill>
                  <a:schemeClr val="dk1"/>
                </a:solidFill>
              </a:rPr>
              <a:t> </a:t>
            </a:r>
            <a:r>
              <a:rPr lang="fr" sz="2200" u="sng">
                <a:solidFill>
                  <a:schemeClr val="dk1"/>
                </a:solidFill>
              </a:rPr>
              <a:t>heures de conduite et de repos</a:t>
            </a:r>
            <a:r>
              <a:rPr lang="fr" sz="2200">
                <a:solidFill>
                  <a:schemeClr val="dk1"/>
                </a:solidFill>
              </a:rPr>
              <a:t> qui vous donnera la solution. À ce moment, nous n’utilisons pas  le CVL étant donné que vous le connaissez déjà bien à la suite des travaux effectués lors de  l’acquisition du permis de l’apprenti conducteur.</a:t>
            </a:r>
            <a:endParaRPr sz="2200">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spcBef>
                <a:spcPts val="0"/>
              </a:spcBef>
              <a:spcAft>
                <a:spcPts val="0"/>
              </a:spcAft>
              <a:buNone/>
            </a:pPr>
            <a:r>
              <a:t/>
            </a:r>
            <a:endParaRPr sz="9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5b86e21f45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5b86e21f45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5b86e21f45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5b86e21f45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5b86e21f45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5b86e21f45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5b86e21f45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5b86e21f45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5b86e21f45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5b86e21f45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5b86e21f45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5b86e21f45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5b86e21f45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5b86e21f45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5b86e21f45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5b86e21f45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0915cd6fc8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0915cd6fc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b61fde9b59_2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b61fde9b59_2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b61fde9b59_2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b61fde9b59_2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b61fde9b59_2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b61fde9b59_2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b61fde9b59_2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b61fde9b59_2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b61fde9b59_2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b61fde9b59_2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b61fde9b59_2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b61fde9b59_2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b61fde9b59_2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b61fde9b59_2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 Id="rId3" Type="http://schemas.openxmlformats.org/officeDocument/2006/relationships/image" Target="../media/image20.png"/><Relationship Id="rId4"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20.png"/><Relationship Id="rId4"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20.png"/><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20.png"/><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20.png"/><Relationship Id="rId4"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20.png"/><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20.png"/><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Présentation"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pic>
        <p:nvPicPr>
          <p:cNvPr id="11" name="Google Shape;11;p2"/>
          <p:cNvPicPr preferRelativeResize="0"/>
          <p:nvPr/>
        </p:nvPicPr>
        <p:blipFill rotWithShape="1">
          <a:blip r:embed="rId2">
            <a:alphaModFix/>
          </a:blip>
          <a:srcRect b="0" l="0" r="27933" t="0"/>
          <a:stretch/>
        </p:blipFill>
        <p:spPr>
          <a:xfrm>
            <a:off x="-53150" y="42530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700">
                  <a:solidFill>
                    <a:srgbClr val="FFFFFF"/>
                  </a:solidFill>
                  <a:latin typeface="Exo 2"/>
                  <a:ea typeface="Exo 2"/>
                  <a:cs typeface="Exo 2"/>
                  <a:sym typeface="Exo 2"/>
                </a:rPr>
                <a:t>CENTRE DE FORMATION </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DU TRANSPORT ROUTIER</a:t>
              </a:r>
              <a:endParaRPr i="1" sz="700">
                <a:solidFill>
                  <a:srgbClr val="FFFFFF"/>
                </a:solidFill>
                <a:latin typeface="Exo 2"/>
                <a:ea typeface="Exo 2"/>
                <a:cs typeface="Exo 2"/>
                <a:sym typeface="Exo 2"/>
              </a:endParaRPr>
            </a:p>
            <a:p>
              <a:pPr indent="0" lvl="0" marL="0" rtl="0" algn="l">
                <a:spcBef>
                  <a:spcPts val="0"/>
                </a:spcBef>
                <a:spcAft>
                  <a:spcPts val="0"/>
                </a:spcAft>
                <a:buNone/>
              </a:pPr>
              <a:r>
                <a:rPr i="1" lang="fr" sz="700">
                  <a:solidFill>
                    <a:srgbClr val="FFFFFF"/>
                  </a:solidFill>
                  <a:latin typeface="Exo 2"/>
                  <a:ea typeface="Exo 2"/>
                  <a:cs typeface="Exo 2"/>
                  <a:sym typeface="Exo 2"/>
                </a:rPr>
                <a:t>DE SAINT-JÉRÔME</a:t>
              </a:r>
              <a:endParaRPr i="1" sz="700">
                <a:solidFill>
                  <a:srgbClr val="FFFFFF"/>
                </a:solidFill>
                <a:latin typeface="Exo 2"/>
                <a:ea typeface="Exo 2"/>
                <a:cs typeface="Exo 2"/>
                <a:sym typeface="Exo 2"/>
              </a:endParaRPr>
            </a:p>
          </p:txBody>
        </p:sp>
      </p:grpSp>
      <p:sp>
        <p:nvSpPr>
          <p:cNvPr id="16" name="Google Shape;16;p2"/>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3600"/>
              <a:buFont typeface="Oswald"/>
              <a:buNone/>
              <a:defRPr b="1" sz="3600">
                <a:solidFill>
                  <a:srgbClr val="000000"/>
                </a:solidFill>
                <a:latin typeface="Oswald"/>
                <a:ea typeface="Oswald"/>
                <a:cs typeface="Oswald"/>
                <a:sym typeface="Oswa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7" name="Google Shape;17;p2"/>
          <p:cNvPicPr preferRelativeResize="0"/>
          <p:nvPr/>
        </p:nvPicPr>
        <p:blipFill>
          <a:blip r:embed="rId4">
            <a:alphaModFix/>
          </a:blip>
          <a:stretch>
            <a:fillRect/>
          </a:stretch>
        </p:blipFill>
        <p:spPr>
          <a:xfrm>
            <a:off x="7893075" y="0"/>
            <a:ext cx="1128074" cy="4834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type="title"/>
          </p:nvPr>
        </p:nvSpPr>
        <p:spPr>
          <a:xfrm>
            <a:off x="1165375" y="1055800"/>
            <a:ext cx="7011300" cy="1927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21" name="Google Shape;21;p3"/>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22" name="Google Shape;22;p3"/>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23" name="Google Shape;23;p3"/>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 name="Google Shape;24;p3"/>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25" name="Google Shape;25;p3"/>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4"/>
          <p:cNvSpPr txBox="1"/>
          <p:nvPr>
            <p:ph idx="1" type="body"/>
          </p:nvPr>
        </p:nvSpPr>
        <p:spPr>
          <a:xfrm>
            <a:off x="311700" y="1152475"/>
            <a:ext cx="8520600" cy="3013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0" name="Google Shape;30;p4"/>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1" name="Google Shape;31;p4"/>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32" name="Google Shape;32;p4"/>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 name="Google Shape;33;p4"/>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34" name="Google Shape;34;p4"/>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38" name="Google Shape;38;p5"/>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39" name="Google Shape;39;p5"/>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40" name="Google Shape;40;p5"/>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 name="Google Shape;41;p5"/>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42" name="Google Shape;42;p5"/>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p6"/>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5" name="Google Shape;4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6" name="Google Shape;46;p6"/>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7" name="Google Shape;47;p6"/>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48" name="Google Shape;48;p6"/>
          <p:cNvSpPr txBox="1"/>
          <p:nvPr>
            <p:ph idx="4"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49" name="Google Shape;49;p6"/>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50" name="Google Shape;50;p6"/>
          <p:cNvSpPr/>
          <p:nvPr/>
        </p:nvSpPr>
        <p:spPr>
          <a:xfrm>
            <a:off x="-25" y="4281450"/>
            <a:ext cx="9192100"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 name="Google Shape;51;p6"/>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52" name="Google Shape;52;p6"/>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sp>
        <p:nvSpPr>
          <p:cNvPr id="54" name="Google Shape;54;p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6" name="Google Shape;56;p7"/>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7" name="Google Shape;57;p7"/>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8" name="Google Shape;5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59" name="Google Shape;59;p7"/>
          <p:cNvSpPr txBox="1"/>
          <p:nvPr>
            <p:ph idx="3"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0" name="Google Shape;60;p7"/>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1" name="Google Shape;61;p7"/>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7"/>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63" name="Google Shape;63;p7"/>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sp>
        <p:nvSpPr>
          <p:cNvPr id="66" name="Google Shape;66;p8"/>
          <p:cNvSpPr txBox="1"/>
          <p:nvPr>
            <p:ph idx="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
              <a:t>‹#›</a:t>
            </a:fld>
            <a:endParaRPr/>
          </a:p>
        </p:txBody>
      </p:sp>
      <p:pic>
        <p:nvPicPr>
          <p:cNvPr id="67" name="Google Shape;67;p8"/>
          <p:cNvPicPr preferRelativeResize="0"/>
          <p:nvPr/>
        </p:nvPicPr>
        <p:blipFill rotWithShape="1">
          <a:blip r:embed="rId2">
            <a:alphaModFix/>
          </a:blip>
          <a:srcRect b="43715" l="0" r="0" t="16408"/>
          <a:stretch/>
        </p:blipFill>
        <p:spPr>
          <a:xfrm>
            <a:off x="-25" y="4281450"/>
            <a:ext cx="9144000" cy="909225"/>
          </a:xfrm>
          <a:prstGeom prst="flowChartManualInput">
            <a:avLst/>
          </a:prstGeom>
          <a:noFill/>
          <a:ln>
            <a:noFill/>
          </a:ln>
        </p:spPr>
      </p:pic>
      <p:sp>
        <p:nvSpPr>
          <p:cNvPr id="68" name="Google Shape;68;p8"/>
          <p:cNvSpPr/>
          <p:nvPr/>
        </p:nvSpPr>
        <p:spPr>
          <a:xfrm>
            <a:off x="-19375" y="4281450"/>
            <a:ext cx="9163375" cy="909225"/>
          </a:xfrm>
          <a:prstGeom prst="flowChartManualInput">
            <a:avLst/>
          </a:prstGeom>
          <a:solidFill>
            <a:srgbClr val="000000">
              <a:alpha val="56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8"/>
          <p:cNvPicPr preferRelativeResize="0"/>
          <p:nvPr/>
        </p:nvPicPr>
        <p:blipFill>
          <a:blip r:embed="rId3">
            <a:alphaModFix/>
          </a:blip>
          <a:stretch>
            <a:fillRect/>
          </a:stretch>
        </p:blipFill>
        <p:spPr>
          <a:xfrm>
            <a:off x="215571" y="4583675"/>
            <a:ext cx="896855" cy="393600"/>
          </a:xfrm>
          <a:prstGeom prst="rect">
            <a:avLst/>
          </a:prstGeom>
          <a:noFill/>
          <a:ln>
            <a:noFill/>
          </a:ln>
        </p:spPr>
      </p:pic>
      <p:pic>
        <p:nvPicPr>
          <p:cNvPr id="70" name="Google Shape;70;p8"/>
          <p:cNvPicPr preferRelativeResize="0"/>
          <p:nvPr/>
        </p:nvPicPr>
        <p:blipFill>
          <a:blip r:embed="rId4">
            <a:alphaModFix/>
          </a:blip>
          <a:stretch>
            <a:fillRect/>
          </a:stretch>
        </p:blipFill>
        <p:spPr>
          <a:xfrm>
            <a:off x="7863525" y="4473225"/>
            <a:ext cx="1128074" cy="4834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2">
  <p:cSld name="CUSTOM">
    <p:spTree>
      <p:nvGrpSpPr>
        <p:cNvPr id="71" name="Shape 71"/>
        <p:cNvGrpSpPr/>
        <p:nvPr/>
      </p:nvGrpSpPr>
      <p:grpSpPr>
        <a:xfrm>
          <a:off x="0" y="0"/>
          <a:ext cx="0" cy="0"/>
          <a:chOff x="0" y="0"/>
          <a:chExt cx="0" cy="0"/>
        </a:xfrm>
      </p:grpSpPr>
      <p:sp>
        <p:nvSpPr>
          <p:cNvPr id="72" name="Google Shape;72;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0"/>
          <p:cNvSpPr txBox="1"/>
          <p:nvPr>
            <p:ph type="title"/>
          </p:nvPr>
        </p:nvSpPr>
        <p:spPr>
          <a:xfrm>
            <a:off x="5237250" y="1239725"/>
            <a:ext cx="3235200" cy="19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Les sources d’information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9"/>
          <p:cNvSpPr txBox="1"/>
          <p:nvPr>
            <p:ph type="title"/>
          </p:nvPr>
        </p:nvSpPr>
        <p:spPr>
          <a:xfrm>
            <a:off x="311700" y="5783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2500">
                <a:solidFill>
                  <a:srgbClr val="0000FF"/>
                </a:solidFill>
              </a:rPr>
              <a:t>Politique</a:t>
            </a:r>
            <a:r>
              <a:rPr lang="fr" sz="2500">
                <a:solidFill>
                  <a:srgbClr val="0000FF"/>
                </a:solidFill>
              </a:rPr>
              <a:t> d’évaluation des conducteurs de véhicules</a:t>
            </a:r>
            <a:r>
              <a:rPr lang="fr" sz="2700">
                <a:solidFill>
                  <a:srgbClr val="0000FF"/>
                </a:solidFill>
              </a:rPr>
              <a:t> </a:t>
            </a:r>
            <a:r>
              <a:rPr lang="fr" sz="2500">
                <a:solidFill>
                  <a:srgbClr val="0000FF"/>
                </a:solidFill>
              </a:rPr>
              <a:t>lourds</a:t>
            </a:r>
            <a:endParaRPr sz="2500">
              <a:solidFill>
                <a:srgbClr val="0000FF"/>
              </a:solidFill>
            </a:endParaRPr>
          </a:p>
          <a:p>
            <a:pPr indent="0" lvl="0" marL="0" rtl="0" algn="ctr">
              <a:spcBef>
                <a:spcPts val="0"/>
              </a:spcBef>
              <a:spcAft>
                <a:spcPts val="0"/>
              </a:spcAft>
              <a:buNone/>
            </a:pPr>
            <a:r>
              <a:rPr i="1" lang="fr" sz="1800"/>
              <a:t>(nouvelle réglementation en vigueur: 17 février 2023)</a:t>
            </a:r>
            <a:endParaRPr i="1" sz="1800"/>
          </a:p>
        </p:txBody>
      </p:sp>
      <p:sp>
        <p:nvSpPr>
          <p:cNvPr id="138" name="Google Shape;138;p19"/>
          <p:cNvSpPr txBox="1"/>
          <p:nvPr>
            <p:ph idx="1" type="body"/>
          </p:nvPr>
        </p:nvSpPr>
        <p:spPr>
          <a:xfrm>
            <a:off x="311700" y="1533475"/>
            <a:ext cx="5602500" cy="17130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fr" sz="2400"/>
              <a:t>Les obligations du conducteur; </a:t>
            </a:r>
            <a:endParaRPr sz="2400"/>
          </a:p>
          <a:p>
            <a:pPr indent="-381000" lvl="0" marL="457200" rtl="0" algn="l">
              <a:spcBef>
                <a:spcPts val="0"/>
              </a:spcBef>
              <a:spcAft>
                <a:spcPts val="0"/>
              </a:spcAft>
              <a:buSzPts val="2400"/>
              <a:buChar char="●"/>
            </a:pPr>
            <a:r>
              <a:rPr lang="fr" sz="2400"/>
              <a:t>Le suivi de leur comportement;</a:t>
            </a:r>
            <a:endParaRPr sz="2400"/>
          </a:p>
          <a:p>
            <a:pPr indent="-381000" lvl="0" marL="457200" rtl="0" algn="l">
              <a:spcBef>
                <a:spcPts val="0"/>
              </a:spcBef>
              <a:spcAft>
                <a:spcPts val="0"/>
              </a:spcAft>
              <a:buSzPts val="2400"/>
              <a:buChar char="●"/>
            </a:pPr>
            <a:r>
              <a:rPr lang="fr" sz="2400"/>
              <a:t>Le système de pointage;</a:t>
            </a:r>
            <a:endParaRPr sz="2400"/>
          </a:p>
          <a:p>
            <a:pPr indent="-381000" lvl="0" marL="457200" rtl="0" algn="l">
              <a:spcBef>
                <a:spcPts val="0"/>
              </a:spcBef>
              <a:spcAft>
                <a:spcPts val="0"/>
              </a:spcAft>
              <a:buSzPts val="2400"/>
              <a:buChar char="●"/>
            </a:pPr>
            <a:r>
              <a:rPr lang="fr" sz="2400"/>
              <a:t>Le tout relié au respect des lois,règlements et des normes;</a:t>
            </a:r>
            <a:endParaRPr sz="2400"/>
          </a:p>
        </p:txBody>
      </p:sp>
      <p:pic>
        <p:nvPicPr>
          <p:cNvPr id="139" name="Google Shape;139;p19"/>
          <p:cNvPicPr preferRelativeResize="0"/>
          <p:nvPr/>
        </p:nvPicPr>
        <p:blipFill>
          <a:blip r:embed="rId3">
            <a:alphaModFix/>
          </a:blip>
          <a:stretch>
            <a:fillRect/>
          </a:stretch>
        </p:blipFill>
        <p:spPr>
          <a:xfrm>
            <a:off x="5914200" y="1487550"/>
            <a:ext cx="3166950" cy="2738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txBox="1"/>
          <p:nvPr>
            <p:ph type="title"/>
          </p:nvPr>
        </p:nvSpPr>
        <p:spPr>
          <a:xfrm>
            <a:off x="311700" y="445025"/>
            <a:ext cx="8520600" cy="72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2300">
                <a:solidFill>
                  <a:srgbClr val="0000FF"/>
                </a:solidFill>
              </a:rPr>
              <a:t>A</a:t>
            </a:r>
            <a:r>
              <a:rPr lang="fr" sz="2300">
                <a:solidFill>
                  <a:srgbClr val="0000FF"/>
                </a:solidFill>
              </a:rPr>
              <a:t>ide-mémoire sur la signalisation routière des véhicules lourds</a:t>
            </a:r>
            <a:endParaRPr sz="2300">
              <a:solidFill>
                <a:srgbClr val="0000FF"/>
              </a:solidFill>
            </a:endParaRPr>
          </a:p>
        </p:txBody>
      </p:sp>
      <p:sp>
        <p:nvSpPr>
          <p:cNvPr id="145" name="Google Shape;145;p20"/>
          <p:cNvSpPr txBox="1"/>
          <p:nvPr>
            <p:ph idx="1" type="body"/>
          </p:nvPr>
        </p:nvSpPr>
        <p:spPr>
          <a:xfrm>
            <a:off x="570125" y="1100775"/>
            <a:ext cx="5592900" cy="12045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fr" sz="2400"/>
              <a:t>L’information rapide et facile sur la signalisation destinée aux conducteurs de véhicules lourds</a:t>
            </a:r>
            <a:endParaRPr sz="2400"/>
          </a:p>
        </p:txBody>
      </p:sp>
      <p:pic>
        <p:nvPicPr>
          <p:cNvPr id="146" name="Google Shape;146;p20"/>
          <p:cNvPicPr preferRelativeResize="0"/>
          <p:nvPr/>
        </p:nvPicPr>
        <p:blipFill>
          <a:blip r:embed="rId3">
            <a:alphaModFix/>
          </a:blip>
          <a:stretch>
            <a:fillRect/>
          </a:stretch>
        </p:blipFill>
        <p:spPr>
          <a:xfrm>
            <a:off x="6611700" y="1395425"/>
            <a:ext cx="1695950" cy="2353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1"/>
          <p:cNvSpPr txBox="1"/>
          <p:nvPr/>
        </p:nvSpPr>
        <p:spPr>
          <a:xfrm>
            <a:off x="1569375" y="689600"/>
            <a:ext cx="5518200" cy="1872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fr" sz="2700">
                <a:solidFill>
                  <a:srgbClr val="0000FF"/>
                </a:solidFill>
              </a:rPr>
              <a:t>Question:</a:t>
            </a:r>
            <a:r>
              <a:rPr b="1" lang="fr" sz="1800">
                <a:solidFill>
                  <a:srgbClr val="0000FF"/>
                </a:solidFill>
              </a:rPr>
              <a:t> </a:t>
            </a:r>
            <a:endParaRPr b="1" sz="1800">
              <a:solidFill>
                <a:srgbClr val="0000FF"/>
              </a:solidFill>
            </a:endParaRPr>
          </a:p>
          <a:p>
            <a:pPr indent="0" lvl="0" marL="0" rtl="0" algn="ctr">
              <a:lnSpc>
                <a:spcPct val="115000"/>
              </a:lnSpc>
              <a:spcBef>
                <a:spcPts val="0"/>
              </a:spcBef>
              <a:spcAft>
                <a:spcPts val="0"/>
              </a:spcAft>
              <a:buNone/>
            </a:pPr>
            <a:r>
              <a:t/>
            </a:r>
            <a:endParaRPr b="1" sz="1800">
              <a:solidFill>
                <a:srgbClr val="333333"/>
              </a:solidFill>
            </a:endParaRPr>
          </a:p>
          <a:p>
            <a:pPr indent="0" lvl="0" marL="0" rtl="0" algn="ctr">
              <a:lnSpc>
                <a:spcPct val="115000"/>
              </a:lnSpc>
              <a:spcBef>
                <a:spcPts val="0"/>
              </a:spcBef>
              <a:spcAft>
                <a:spcPts val="0"/>
              </a:spcAft>
              <a:buNone/>
            </a:pPr>
            <a:r>
              <a:rPr b="1" lang="fr" sz="2400">
                <a:solidFill>
                  <a:srgbClr val="333333"/>
                </a:solidFill>
              </a:rPr>
              <a:t>Vous n’avez aucun clignotant à l’extrémité arrière de votre ensemble de véhicules?</a:t>
            </a:r>
            <a:endParaRPr b="1" sz="2400">
              <a:solidFill>
                <a:srgbClr val="333333"/>
              </a:solidFill>
            </a:endParaRPr>
          </a:p>
          <a:p>
            <a:pPr indent="0" lvl="0" marL="0" rtl="0" algn="ctr">
              <a:lnSpc>
                <a:spcPct val="115000"/>
              </a:lnSpc>
              <a:spcBef>
                <a:spcPts val="0"/>
              </a:spcBef>
              <a:spcAft>
                <a:spcPts val="0"/>
              </a:spcAft>
              <a:buNone/>
            </a:pPr>
            <a:r>
              <a:t/>
            </a:r>
            <a:endParaRPr sz="2400">
              <a:solidFill>
                <a:srgbClr val="333333"/>
              </a:solidFill>
            </a:endParaRPr>
          </a:p>
          <a:p>
            <a:pPr indent="0" lvl="0" marL="0" rtl="0" algn="ctr">
              <a:lnSpc>
                <a:spcPct val="115000"/>
              </a:lnSpc>
              <a:spcBef>
                <a:spcPts val="0"/>
              </a:spcBef>
              <a:spcAft>
                <a:spcPts val="0"/>
              </a:spcAft>
              <a:buNone/>
            </a:pPr>
            <a:r>
              <a:rPr lang="fr" sz="2400">
                <a:solidFill>
                  <a:srgbClr val="333333"/>
                </a:solidFill>
              </a:rPr>
              <a:t>Dans quels documents trouverez-vous la réponse?</a:t>
            </a:r>
            <a:endParaRPr sz="2400">
              <a:solidFill>
                <a:srgbClr val="33333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2"/>
          <p:cNvSpPr txBox="1"/>
          <p:nvPr/>
        </p:nvSpPr>
        <p:spPr>
          <a:xfrm>
            <a:off x="394875" y="1996800"/>
            <a:ext cx="3645000" cy="229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2700">
                <a:solidFill>
                  <a:srgbClr val="0000FF"/>
                </a:solidFill>
              </a:rPr>
              <a:t>Réponse</a:t>
            </a:r>
            <a:r>
              <a:rPr b="1" lang="fr" sz="2700">
                <a:solidFill>
                  <a:srgbClr val="0000FF"/>
                </a:solidFill>
              </a:rPr>
              <a:t>:</a:t>
            </a:r>
            <a:r>
              <a:rPr b="1" lang="fr" sz="1800">
                <a:solidFill>
                  <a:srgbClr val="0000FF"/>
                </a:solidFill>
              </a:rPr>
              <a:t> </a:t>
            </a:r>
            <a:r>
              <a:rPr b="1" lang="fr" sz="1800">
                <a:solidFill>
                  <a:srgbClr val="333333"/>
                </a:solidFill>
              </a:rPr>
              <a:t>     </a:t>
            </a:r>
            <a:r>
              <a:rPr lang="fr" sz="2400">
                <a:solidFill>
                  <a:srgbClr val="333333"/>
                </a:solidFill>
              </a:rPr>
              <a:t>RDS</a:t>
            </a:r>
            <a:endParaRPr sz="2400">
              <a:solidFill>
                <a:srgbClr val="333333"/>
              </a:solidFill>
            </a:endParaRPr>
          </a:p>
          <a:p>
            <a:pPr indent="0" lvl="0" marL="0" rtl="0" algn="l">
              <a:lnSpc>
                <a:spcPct val="115000"/>
              </a:lnSpc>
              <a:spcBef>
                <a:spcPts val="0"/>
              </a:spcBef>
              <a:spcAft>
                <a:spcPts val="0"/>
              </a:spcAft>
              <a:buNone/>
            </a:pPr>
            <a:r>
              <a:rPr lang="fr" sz="2400">
                <a:solidFill>
                  <a:srgbClr val="333333"/>
                </a:solidFill>
              </a:rPr>
              <a:t>                       CVL</a:t>
            </a:r>
            <a:endParaRPr sz="2400">
              <a:solidFill>
                <a:srgbClr val="333333"/>
              </a:solidFill>
            </a:endParaRPr>
          </a:p>
        </p:txBody>
      </p:sp>
      <p:pic>
        <p:nvPicPr>
          <p:cNvPr id="157" name="Google Shape;157;p22"/>
          <p:cNvPicPr preferRelativeResize="0"/>
          <p:nvPr/>
        </p:nvPicPr>
        <p:blipFill>
          <a:blip r:embed="rId3">
            <a:alphaModFix/>
          </a:blip>
          <a:stretch>
            <a:fillRect/>
          </a:stretch>
        </p:blipFill>
        <p:spPr>
          <a:xfrm>
            <a:off x="4145125" y="487600"/>
            <a:ext cx="2485450" cy="1646200"/>
          </a:xfrm>
          <a:prstGeom prst="rect">
            <a:avLst/>
          </a:prstGeom>
          <a:noFill/>
          <a:ln>
            <a:noFill/>
          </a:ln>
        </p:spPr>
      </p:pic>
      <p:pic>
        <p:nvPicPr>
          <p:cNvPr id="158" name="Google Shape;158;p22"/>
          <p:cNvPicPr preferRelativeResize="0"/>
          <p:nvPr/>
        </p:nvPicPr>
        <p:blipFill>
          <a:blip r:embed="rId4">
            <a:alphaModFix/>
          </a:blip>
          <a:stretch>
            <a:fillRect/>
          </a:stretch>
        </p:blipFill>
        <p:spPr>
          <a:xfrm>
            <a:off x="6838400" y="1864500"/>
            <a:ext cx="1575100" cy="2247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3"/>
          <p:cNvSpPr txBox="1"/>
          <p:nvPr/>
        </p:nvSpPr>
        <p:spPr>
          <a:xfrm>
            <a:off x="1331400" y="951800"/>
            <a:ext cx="6481200" cy="1589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fr" sz="2700">
                <a:solidFill>
                  <a:srgbClr val="0000FF"/>
                </a:solidFill>
              </a:rPr>
              <a:t>Question:</a:t>
            </a:r>
            <a:r>
              <a:rPr b="1" lang="fr" sz="1800">
                <a:solidFill>
                  <a:srgbClr val="333333"/>
                </a:solidFill>
              </a:rPr>
              <a:t> </a:t>
            </a:r>
            <a:endParaRPr b="1" sz="1800">
              <a:solidFill>
                <a:srgbClr val="333333"/>
              </a:solidFill>
            </a:endParaRPr>
          </a:p>
          <a:p>
            <a:pPr indent="0" lvl="0" marL="0" rtl="0" algn="ctr">
              <a:lnSpc>
                <a:spcPct val="115000"/>
              </a:lnSpc>
              <a:spcBef>
                <a:spcPts val="0"/>
              </a:spcBef>
              <a:spcAft>
                <a:spcPts val="0"/>
              </a:spcAft>
              <a:buNone/>
            </a:pPr>
            <a:r>
              <a:t/>
            </a:r>
            <a:endParaRPr b="1" sz="1800">
              <a:solidFill>
                <a:srgbClr val="333333"/>
              </a:solidFill>
            </a:endParaRPr>
          </a:p>
          <a:p>
            <a:pPr indent="0" lvl="0" marL="0" rtl="0" algn="ctr">
              <a:lnSpc>
                <a:spcPct val="115000"/>
              </a:lnSpc>
              <a:spcBef>
                <a:spcPts val="0"/>
              </a:spcBef>
              <a:spcAft>
                <a:spcPts val="0"/>
              </a:spcAft>
              <a:buNone/>
            </a:pPr>
            <a:r>
              <a:rPr b="1" lang="fr" sz="2400">
                <a:solidFill>
                  <a:srgbClr val="333333"/>
                </a:solidFill>
              </a:rPr>
              <a:t>Vous êtes face à un panneau de circulation et désirez connaître sa signification?</a:t>
            </a:r>
            <a:endParaRPr b="1"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4"/>
          <p:cNvPicPr preferRelativeResize="0"/>
          <p:nvPr/>
        </p:nvPicPr>
        <p:blipFill>
          <a:blip r:embed="rId3">
            <a:alphaModFix/>
          </a:blip>
          <a:stretch>
            <a:fillRect/>
          </a:stretch>
        </p:blipFill>
        <p:spPr>
          <a:xfrm>
            <a:off x="1434400" y="1689300"/>
            <a:ext cx="1798525" cy="2582050"/>
          </a:xfrm>
          <a:prstGeom prst="rect">
            <a:avLst/>
          </a:prstGeom>
          <a:noFill/>
          <a:ln>
            <a:noFill/>
          </a:ln>
        </p:spPr>
      </p:pic>
      <p:pic>
        <p:nvPicPr>
          <p:cNvPr id="169" name="Google Shape;169;p24"/>
          <p:cNvPicPr preferRelativeResize="0"/>
          <p:nvPr/>
        </p:nvPicPr>
        <p:blipFill>
          <a:blip r:embed="rId4">
            <a:alphaModFix/>
          </a:blip>
          <a:stretch>
            <a:fillRect/>
          </a:stretch>
        </p:blipFill>
        <p:spPr>
          <a:xfrm>
            <a:off x="5241525" y="1834850"/>
            <a:ext cx="1912975" cy="2441325"/>
          </a:xfrm>
          <a:prstGeom prst="rect">
            <a:avLst/>
          </a:prstGeom>
          <a:noFill/>
          <a:ln>
            <a:noFill/>
          </a:ln>
        </p:spPr>
      </p:pic>
      <p:sp>
        <p:nvSpPr>
          <p:cNvPr id="170" name="Google Shape;170;p24"/>
          <p:cNvSpPr txBox="1"/>
          <p:nvPr/>
        </p:nvSpPr>
        <p:spPr>
          <a:xfrm>
            <a:off x="511181" y="319425"/>
            <a:ext cx="5258100" cy="229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2700">
                <a:solidFill>
                  <a:srgbClr val="0000FF"/>
                </a:solidFill>
              </a:rPr>
              <a:t>Réponse:</a:t>
            </a:r>
            <a:r>
              <a:rPr b="1" lang="fr" sz="1800">
                <a:solidFill>
                  <a:srgbClr val="333333"/>
                </a:solidFill>
              </a:rPr>
              <a:t>      </a:t>
            </a:r>
            <a:r>
              <a:rPr lang="fr" sz="2400">
                <a:solidFill>
                  <a:srgbClr val="333333"/>
                </a:solidFill>
              </a:rPr>
              <a:t>Aide-mémoire</a:t>
            </a:r>
            <a:endParaRPr sz="2400">
              <a:solidFill>
                <a:srgbClr val="333333"/>
              </a:solidFill>
            </a:endParaRPr>
          </a:p>
          <a:p>
            <a:pPr indent="0" lvl="0" marL="0" rtl="0" algn="l">
              <a:lnSpc>
                <a:spcPct val="115000"/>
              </a:lnSpc>
              <a:spcBef>
                <a:spcPts val="0"/>
              </a:spcBef>
              <a:spcAft>
                <a:spcPts val="0"/>
              </a:spcAft>
              <a:buNone/>
            </a:pPr>
            <a:r>
              <a:rPr lang="fr" sz="2400">
                <a:solidFill>
                  <a:srgbClr val="333333"/>
                </a:solidFill>
              </a:rPr>
              <a:t>                       Guide de la route</a:t>
            </a:r>
            <a:endParaRPr sz="2400">
              <a:solidFill>
                <a:srgbClr val="33333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5"/>
          <p:cNvSpPr txBox="1"/>
          <p:nvPr/>
        </p:nvSpPr>
        <p:spPr>
          <a:xfrm>
            <a:off x="771975" y="1068700"/>
            <a:ext cx="7899600" cy="193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fr" sz="2700">
                <a:solidFill>
                  <a:srgbClr val="0000FF"/>
                </a:solidFill>
              </a:rPr>
              <a:t>Question:</a:t>
            </a:r>
            <a:r>
              <a:rPr b="1" lang="fr" sz="1800">
                <a:solidFill>
                  <a:srgbClr val="333333"/>
                </a:solidFill>
              </a:rPr>
              <a:t> </a:t>
            </a:r>
            <a:endParaRPr b="1" sz="1800">
              <a:solidFill>
                <a:srgbClr val="333333"/>
              </a:solidFill>
            </a:endParaRPr>
          </a:p>
          <a:p>
            <a:pPr indent="0" lvl="0" marL="0" rtl="0" algn="ctr">
              <a:lnSpc>
                <a:spcPct val="115000"/>
              </a:lnSpc>
              <a:spcBef>
                <a:spcPts val="0"/>
              </a:spcBef>
              <a:spcAft>
                <a:spcPts val="0"/>
              </a:spcAft>
              <a:buClr>
                <a:schemeClr val="dk1"/>
              </a:buClr>
              <a:buSzPts val="1100"/>
              <a:buFont typeface="Arial"/>
              <a:buNone/>
            </a:pPr>
            <a:r>
              <a:t/>
            </a:r>
            <a:endParaRPr b="1" sz="1800">
              <a:solidFill>
                <a:srgbClr val="333333"/>
              </a:solidFill>
            </a:endParaRPr>
          </a:p>
          <a:p>
            <a:pPr indent="0" lvl="0" marL="0" rtl="0" algn="just">
              <a:lnSpc>
                <a:spcPct val="115000"/>
              </a:lnSpc>
              <a:spcBef>
                <a:spcPts val="0"/>
              </a:spcBef>
              <a:spcAft>
                <a:spcPts val="0"/>
              </a:spcAft>
              <a:buNone/>
            </a:pPr>
            <a:r>
              <a:rPr b="1" lang="fr" sz="2400">
                <a:solidFill>
                  <a:srgbClr val="333333"/>
                </a:solidFill>
              </a:rPr>
              <a:t>Vous transportez une cargaison de bois ouvragé et désirez savoir comment arrimer votre cargaison?</a:t>
            </a:r>
            <a:endParaRPr b="1" sz="2400">
              <a:solidFill>
                <a:srgbClr val="33333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6"/>
          <p:cNvPicPr preferRelativeResize="0"/>
          <p:nvPr/>
        </p:nvPicPr>
        <p:blipFill>
          <a:blip r:embed="rId3">
            <a:alphaModFix/>
          </a:blip>
          <a:stretch>
            <a:fillRect/>
          </a:stretch>
        </p:blipFill>
        <p:spPr>
          <a:xfrm>
            <a:off x="3733800" y="1597525"/>
            <a:ext cx="1611750" cy="2526525"/>
          </a:xfrm>
          <a:prstGeom prst="rect">
            <a:avLst/>
          </a:prstGeom>
          <a:noFill/>
          <a:ln>
            <a:noFill/>
          </a:ln>
        </p:spPr>
      </p:pic>
      <p:sp>
        <p:nvSpPr>
          <p:cNvPr id="181" name="Google Shape;181;p26"/>
          <p:cNvSpPr txBox="1"/>
          <p:nvPr/>
        </p:nvSpPr>
        <p:spPr>
          <a:xfrm>
            <a:off x="1777925" y="284625"/>
            <a:ext cx="5571300" cy="229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2700">
                <a:solidFill>
                  <a:srgbClr val="0000FF"/>
                </a:solidFill>
              </a:rPr>
              <a:t>Réponse:</a:t>
            </a:r>
            <a:r>
              <a:rPr b="1" lang="fr" sz="1800">
                <a:solidFill>
                  <a:srgbClr val="333333"/>
                </a:solidFill>
              </a:rPr>
              <a:t>   </a:t>
            </a:r>
            <a:r>
              <a:rPr lang="fr" sz="2400">
                <a:solidFill>
                  <a:srgbClr val="333333"/>
                </a:solidFill>
              </a:rPr>
              <a:t>Guide sur les normes </a:t>
            </a:r>
            <a:endParaRPr sz="2400">
              <a:solidFill>
                <a:srgbClr val="333333"/>
              </a:solidFill>
            </a:endParaRPr>
          </a:p>
          <a:p>
            <a:pPr indent="0" lvl="0" marL="0" rtl="0" algn="l">
              <a:lnSpc>
                <a:spcPct val="115000"/>
              </a:lnSpc>
              <a:spcBef>
                <a:spcPts val="0"/>
              </a:spcBef>
              <a:spcAft>
                <a:spcPts val="0"/>
              </a:spcAft>
              <a:buNone/>
            </a:pPr>
            <a:r>
              <a:rPr lang="fr" sz="2400">
                <a:solidFill>
                  <a:srgbClr val="333333"/>
                </a:solidFill>
              </a:rPr>
              <a:t>                     d’arrimage des cargaisons</a:t>
            </a:r>
            <a:endParaRPr sz="2400">
              <a:solidFill>
                <a:srgbClr val="33333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nvSpPr>
        <p:spPr>
          <a:xfrm>
            <a:off x="702375" y="1262375"/>
            <a:ext cx="7823100" cy="1818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 sz="2400">
                <a:solidFill>
                  <a:srgbClr val="333333"/>
                </a:solidFill>
              </a:rPr>
              <a:t>Vous avez commis une infraction en lien avec un règlement sur les heures de conduite et </a:t>
            </a:r>
            <a:r>
              <a:rPr lang="fr" sz="2400">
                <a:solidFill>
                  <a:srgbClr val="333333"/>
                </a:solidFill>
              </a:rPr>
              <a:t>vous vous questionnez à savoir quels en seront les impacts sur votre dossier de conduite.</a:t>
            </a:r>
            <a:endParaRPr sz="2400">
              <a:solidFill>
                <a:srgbClr val="333333"/>
              </a:solidFill>
            </a:endParaRPr>
          </a:p>
          <a:p>
            <a:pPr indent="0" lvl="0" marL="0" rtl="0" algn="just">
              <a:lnSpc>
                <a:spcPct val="115000"/>
              </a:lnSpc>
              <a:spcBef>
                <a:spcPts val="0"/>
              </a:spcBef>
              <a:spcAft>
                <a:spcPts val="0"/>
              </a:spcAft>
              <a:buNone/>
            </a:pPr>
            <a:r>
              <a:t/>
            </a:r>
            <a:endParaRPr sz="1800">
              <a:solidFill>
                <a:srgbClr val="333333"/>
              </a:solidFill>
            </a:endParaRPr>
          </a:p>
        </p:txBody>
      </p:sp>
      <p:sp>
        <p:nvSpPr>
          <p:cNvPr id="187" name="Google Shape;187;p27"/>
          <p:cNvSpPr txBox="1"/>
          <p:nvPr/>
        </p:nvSpPr>
        <p:spPr>
          <a:xfrm>
            <a:off x="2791000" y="146150"/>
            <a:ext cx="3000000" cy="60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fr" sz="2700">
                <a:solidFill>
                  <a:srgbClr val="0000FF"/>
                </a:solidFill>
              </a:rPr>
              <a:t>Question:</a:t>
            </a:r>
            <a:r>
              <a:rPr b="1" lang="fr" sz="1800">
                <a:solidFill>
                  <a:srgbClr val="333333"/>
                </a:solidFill>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nvSpPr>
        <p:spPr>
          <a:xfrm>
            <a:off x="507475" y="461975"/>
            <a:ext cx="8392800" cy="181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2700">
                <a:solidFill>
                  <a:srgbClr val="0000FF"/>
                </a:solidFill>
              </a:rPr>
              <a:t>Réponse:     </a:t>
            </a:r>
            <a:r>
              <a:rPr lang="fr" sz="2400">
                <a:solidFill>
                  <a:srgbClr val="333333"/>
                </a:solidFill>
              </a:rPr>
              <a:t>Politique d’évaluation des conducteurs de  </a:t>
            </a:r>
            <a:endParaRPr sz="2400">
              <a:solidFill>
                <a:srgbClr val="333333"/>
              </a:solidFill>
            </a:endParaRPr>
          </a:p>
          <a:p>
            <a:pPr indent="0" lvl="0" marL="0" rtl="0" algn="l">
              <a:lnSpc>
                <a:spcPct val="115000"/>
              </a:lnSpc>
              <a:spcBef>
                <a:spcPts val="0"/>
              </a:spcBef>
              <a:spcAft>
                <a:spcPts val="0"/>
              </a:spcAft>
              <a:buClr>
                <a:schemeClr val="dk1"/>
              </a:buClr>
              <a:buSzPts val="1100"/>
              <a:buFont typeface="Arial"/>
              <a:buNone/>
            </a:pPr>
            <a:r>
              <a:rPr lang="fr" sz="2400">
                <a:solidFill>
                  <a:srgbClr val="333333"/>
                </a:solidFill>
              </a:rPr>
              <a:t>                        véhicules lourds</a:t>
            </a:r>
            <a:r>
              <a:rPr b="1" lang="fr" sz="1800">
                <a:solidFill>
                  <a:srgbClr val="333333"/>
                </a:solidFill>
              </a:rPr>
              <a:t>  </a:t>
            </a:r>
            <a:endParaRPr/>
          </a:p>
        </p:txBody>
      </p:sp>
      <p:pic>
        <p:nvPicPr>
          <p:cNvPr id="193" name="Google Shape;193;p28"/>
          <p:cNvPicPr preferRelativeResize="0"/>
          <p:nvPr/>
        </p:nvPicPr>
        <p:blipFill>
          <a:blip r:embed="rId3">
            <a:alphaModFix/>
          </a:blip>
          <a:stretch>
            <a:fillRect/>
          </a:stretch>
        </p:blipFill>
        <p:spPr>
          <a:xfrm>
            <a:off x="2859875" y="1458675"/>
            <a:ext cx="3166950" cy="2738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1"/>
          <p:cNvSpPr txBox="1"/>
          <p:nvPr/>
        </p:nvSpPr>
        <p:spPr>
          <a:xfrm>
            <a:off x="4104075" y="816900"/>
            <a:ext cx="4770000" cy="33453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3000"/>
              <a:t>Objectif de la leçon</a:t>
            </a:r>
            <a:endParaRPr sz="3000"/>
          </a:p>
          <a:p>
            <a:pPr indent="-381000" lvl="0" marL="457200" rtl="0" algn="l">
              <a:lnSpc>
                <a:spcPct val="115000"/>
              </a:lnSpc>
              <a:spcBef>
                <a:spcPts val="0"/>
              </a:spcBef>
              <a:spcAft>
                <a:spcPts val="0"/>
              </a:spcAft>
              <a:buClr>
                <a:schemeClr val="dk1"/>
              </a:buClr>
              <a:buSzPts val="2400"/>
              <a:buChar char="●"/>
            </a:pPr>
            <a:r>
              <a:rPr lang="fr" sz="2400">
                <a:solidFill>
                  <a:schemeClr val="dk1"/>
                </a:solidFill>
              </a:rPr>
              <a:t>Associer les lois et règlements aux diverses situations du transport routier;</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fr" sz="2400">
                <a:solidFill>
                  <a:schemeClr val="dk1"/>
                </a:solidFill>
              </a:rPr>
              <a:t>Distinguer un véhicule lourd des autres véhicules (rappel).</a:t>
            </a:r>
            <a:endParaRPr sz="2000">
              <a:solidFill>
                <a:schemeClr val="dk1"/>
              </a:solidFill>
            </a:endParaRPr>
          </a:p>
          <a:p>
            <a:pPr indent="0" lvl="0" marL="457200" rtl="0" algn="l">
              <a:spcBef>
                <a:spcPts val="1600"/>
              </a:spcBef>
              <a:spcAft>
                <a:spcPts val="0"/>
              </a:spcAft>
              <a:buNone/>
            </a:pPr>
            <a:r>
              <a:t/>
            </a:r>
            <a:endParaRPr sz="2400"/>
          </a:p>
        </p:txBody>
      </p:sp>
      <p:sp>
        <p:nvSpPr>
          <p:cNvPr id="83" name="Google Shape;83;p11"/>
          <p:cNvSpPr txBox="1"/>
          <p:nvPr/>
        </p:nvSpPr>
        <p:spPr>
          <a:xfrm>
            <a:off x="249850" y="404075"/>
            <a:ext cx="3544800" cy="19272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b="1" lang="fr" sz="3600"/>
              <a:t>Compétence 3</a:t>
            </a:r>
            <a:endParaRPr b="1" sz="3600"/>
          </a:p>
          <a:p>
            <a:pPr indent="0" lvl="0" marL="0" marR="0" rtl="0" algn="l">
              <a:spcBef>
                <a:spcPts val="0"/>
              </a:spcBef>
              <a:spcAft>
                <a:spcPts val="0"/>
              </a:spcAft>
              <a:buNone/>
            </a:pPr>
            <a:r>
              <a:rPr lang="fr" sz="2000"/>
              <a:t>Leçon 3.2 </a:t>
            </a:r>
            <a:endParaRPr sz="2000"/>
          </a:p>
          <a:p>
            <a:pPr indent="0" lvl="0" marL="0" marR="0" rtl="0" algn="l">
              <a:spcBef>
                <a:spcPts val="0"/>
              </a:spcBef>
              <a:spcAft>
                <a:spcPts val="0"/>
              </a:spcAft>
              <a:buNone/>
            </a:pPr>
            <a:r>
              <a:rPr lang="fr" sz="2000"/>
              <a:t>Les sources d’information</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9"/>
          <p:cNvSpPr txBox="1"/>
          <p:nvPr/>
        </p:nvSpPr>
        <p:spPr>
          <a:xfrm>
            <a:off x="465725" y="1176125"/>
            <a:ext cx="8338200" cy="1824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fr" sz="2700">
                <a:solidFill>
                  <a:srgbClr val="0000FF"/>
                </a:solidFill>
              </a:rPr>
              <a:t>Question:</a:t>
            </a:r>
            <a:r>
              <a:rPr b="1" lang="fr" sz="1800">
                <a:solidFill>
                  <a:srgbClr val="333333"/>
                </a:solidFill>
              </a:rPr>
              <a:t> </a:t>
            </a:r>
            <a:endParaRPr>
              <a:solidFill>
                <a:schemeClr val="dk1"/>
              </a:solidFill>
            </a:endParaRPr>
          </a:p>
          <a:p>
            <a:pPr indent="0" lvl="0" marL="0" rtl="0" algn="l">
              <a:lnSpc>
                <a:spcPct val="115000"/>
              </a:lnSpc>
              <a:spcBef>
                <a:spcPts val="0"/>
              </a:spcBef>
              <a:spcAft>
                <a:spcPts val="0"/>
              </a:spcAft>
              <a:buNone/>
            </a:pPr>
            <a:r>
              <a:t/>
            </a:r>
            <a:endParaRPr sz="1800">
              <a:solidFill>
                <a:srgbClr val="333333"/>
              </a:solidFill>
            </a:endParaRPr>
          </a:p>
          <a:p>
            <a:pPr indent="0" lvl="0" marL="0" rtl="0" algn="l">
              <a:lnSpc>
                <a:spcPct val="115000"/>
              </a:lnSpc>
              <a:spcBef>
                <a:spcPts val="0"/>
              </a:spcBef>
              <a:spcAft>
                <a:spcPts val="0"/>
              </a:spcAft>
              <a:buNone/>
            </a:pPr>
            <a:r>
              <a:rPr lang="fr" sz="2400">
                <a:solidFill>
                  <a:srgbClr val="333333"/>
                </a:solidFill>
              </a:rPr>
              <a:t>L’expéditeur vous demande de charger une cargaison et le poids vous semble trop élevé?</a:t>
            </a:r>
            <a:endParaRPr sz="2400">
              <a:solidFill>
                <a:srgbClr val="33333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0"/>
          <p:cNvSpPr txBox="1"/>
          <p:nvPr/>
        </p:nvSpPr>
        <p:spPr>
          <a:xfrm>
            <a:off x="611875" y="814200"/>
            <a:ext cx="8059800" cy="182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2700">
                <a:solidFill>
                  <a:srgbClr val="0000FF"/>
                </a:solidFill>
              </a:rPr>
              <a:t>Réponse:     </a:t>
            </a:r>
            <a:r>
              <a:rPr lang="fr" sz="2400">
                <a:solidFill>
                  <a:srgbClr val="333333"/>
                </a:solidFill>
              </a:rPr>
              <a:t>Guide des normes de charges et </a:t>
            </a:r>
            <a:endParaRPr sz="2400">
              <a:solidFill>
                <a:srgbClr val="333333"/>
              </a:solidFill>
            </a:endParaRPr>
          </a:p>
          <a:p>
            <a:pPr indent="0" lvl="0" marL="0" rtl="0" algn="l">
              <a:lnSpc>
                <a:spcPct val="115000"/>
              </a:lnSpc>
              <a:spcBef>
                <a:spcPts val="0"/>
              </a:spcBef>
              <a:spcAft>
                <a:spcPts val="0"/>
              </a:spcAft>
              <a:buClr>
                <a:schemeClr val="dk1"/>
              </a:buClr>
              <a:buSzPts val="1100"/>
              <a:buFont typeface="Arial"/>
              <a:buNone/>
            </a:pPr>
            <a:r>
              <a:rPr lang="fr" sz="2400">
                <a:solidFill>
                  <a:srgbClr val="333333"/>
                </a:solidFill>
              </a:rPr>
              <a:t>                        dimensions des véhicules routiers</a:t>
            </a:r>
            <a:r>
              <a:rPr b="1" lang="fr" sz="1800">
                <a:solidFill>
                  <a:srgbClr val="333333"/>
                </a:solidFill>
              </a:rPr>
              <a:t>  </a:t>
            </a:r>
            <a:endParaRPr>
              <a:solidFill>
                <a:schemeClr val="dk1"/>
              </a:solidFill>
            </a:endParaRPr>
          </a:p>
        </p:txBody>
      </p:sp>
      <p:pic>
        <p:nvPicPr>
          <p:cNvPr id="204" name="Google Shape;204;p30"/>
          <p:cNvPicPr preferRelativeResize="0"/>
          <p:nvPr/>
        </p:nvPicPr>
        <p:blipFill>
          <a:blip r:embed="rId3">
            <a:alphaModFix/>
          </a:blip>
          <a:stretch>
            <a:fillRect/>
          </a:stretch>
        </p:blipFill>
        <p:spPr>
          <a:xfrm>
            <a:off x="3873775" y="1874700"/>
            <a:ext cx="1856625" cy="2475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1"/>
          <p:cNvSpPr txBox="1"/>
          <p:nvPr/>
        </p:nvSpPr>
        <p:spPr>
          <a:xfrm>
            <a:off x="549250" y="1020650"/>
            <a:ext cx="8310300" cy="197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fr" sz="2700">
                <a:solidFill>
                  <a:srgbClr val="0000FF"/>
                </a:solidFill>
              </a:rPr>
              <a:t>Question:</a:t>
            </a:r>
            <a:r>
              <a:rPr b="1" lang="fr" sz="1800">
                <a:solidFill>
                  <a:srgbClr val="333333"/>
                </a:solidFill>
              </a:rPr>
              <a:t> </a:t>
            </a:r>
            <a:endParaRPr sz="1800">
              <a:solidFill>
                <a:srgbClr val="333333"/>
              </a:solidFill>
            </a:endParaRPr>
          </a:p>
          <a:p>
            <a:pPr indent="0" lvl="0" marL="0" rtl="0" algn="l">
              <a:lnSpc>
                <a:spcPct val="115000"/>
              </a:lnSpc>
              <a:spcBef>
                <a:spcPts val="0"/>
              </a:spcBef>
              <a:spcAft>
                <a:spcPts val="0"/>
              </a:spcAft>
              <a:buNone/>
            </a:pPr>
            <a:r>
              <a:rPr lang="fr" sz="2400">
                <a:solidFill>
                  <a:srgbClr val="333333"/>
                </a:solidFill>
              </a:rPr>
              <a:t>Vous devez transporter des matières dangereuses et vous voulez savoir si votre certificat de formation, “transport de matières dangereuses” est toujours valide?</a:t>
            </a:r>
            <a:endParaRPr sz="2400">
              <a:solidFill>
                <a:srgbClr val="33333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2"/>
          <p:cNvSpPr txBox="1"/>
          <p:nvPr/>
        </p:nvSpPr>
        <p:spPr>
          <a:xfrm>
            <a:off x="604925" y="953700"/>
            <a:ext cx="8178000" cy="197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2700">
                <a:solidFill>
                  <a:srgbClr val="0000FF"/>
                </a:solidFill>
              </a:rPr>
              <a:t>Réponse:     </a:t>
            </a:r>
            <a:r>
              <a:rPr lang="fr" sz="2400">
                <a:solidFill>
                  <a:srgbClr val="333333"/>
                </a:solidFill>
              </a:rPr>
              <a:t>Guide sur le transport des matières </a:t>
            </a:r>
            <a:endParaRPr sz="2400">
              <a:solidFill>
                <a:srgbClr val="333333"/>
              </a:solidFill>
            </a:endParaRPr>
          </a:p>
          <a:p>
            <a:pPr indent="0" lvl="0" marL="0" rtl="0" algn="l">
              <a:lnSpc>
                <a:spcPct val="115000"/>
              </a:lnSpc>
              <a:spcBef>
                <a:spcPts val="0"/>
              </a:spcBef>
              <a:spcAft>
                <a:spcPts val="0"/>
              </a:spcAft>
              <a:buClr>
                <a:schemeClr val="dk1"/>
              </a:buClr>
              <a:buSzPts val="1100"/>
              <a:buFont typeface="Arial"/>
              <a:buNone/>
            </a:pPr>
            <a:r>
              <a:rPr lang="fr" sz="2400">
                <a:solidFill>
                  <a:srgbClr val="333333"/>
                </a:solidFill>
              </a:rPr>
              <a:t>                        dangereuses</a:t>
            </a:r>
            <a:endParaRPr sz="1800">
              <a:solidFill>
                <a:srgbClr val="333333"/>
              </a:solidFill>
            </a:endParaRPr>
          </a:p>
        </p:txBody>
      </p:sp>
      <p:pic>
        <p:nvPicPr>
          <p:cNvPr id="215" name="Google Shape;215;p32"/>
          <p:cNvPicPr preferRelativeResize="0"/>
          <p:nvPr/>
        </p:nvPicPr>
        <p:blipFill>
          <a:blip r:embed="rId3">
            <a:alphaModFix/>
          </a:blip>
          <a:stretch>
            <a:fillRect/>
          </a:stretch>
        </p:blipFill>
        <p:spPr>
          <a:xfrm>
            <a:off x="3745225" y="2049850"/>
            <a:ext cx="1653550" cy="2204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3"/>
          <p:cNvSpPr txBox="1"/>
          <p:nvPr/>
        </p:nvSpPr>
        <p:spPr>
          <a:xfrm>
            <a:off x="389775" y="1343450"/>
            <a:ext cx="8421000" cy="167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fr" sz="2700">
                <a:solidFill>
                  <a:srgbClr val="0000FF"/>
                </a:solidFill>
              </a:rPr>
              <a:t>Question:</a:t>
            </a:r>
            <a:r>
              <a:rPr b="1" lang="fr" sz="1800">
                <a:solidFill>
                  <a:srgbClr val="333333"/>
                </a:solidFill>
              </a:rPr>
              <a:t> </a:t>
            </a:r>
            <a:endParaRPr sz="1800">
              <a:solidFill>
                <a:srgbClr val="333333"/>
              </a:solidFill>
            </a:endParaRPr>
          </a:p>
          <a:p>
            <a:pPr indent="0" lvl="0" marL="0" rtl="0" algn="l">
              <a:lnSpc>
                <a:spcPct val="115000"/>
              </a:lnSpc>
              <a:spcBef>
                <a:spcPts val="0"/>
              </a:spcBef>
              <a:spcAft>
                <a:spcPts val="0"/>
              </a:spcAft>
              <a:buNone/>
            </a:pPr>
            <a:r>
              <a:rPr lang="fr" sz="2400">
                <a:solidFill>
                  <a:srgbClr val="333333"/>
                </a:solidFill>
              </a:rPr>
              <a:t>Votre répartiteur vous demande d’effectuer une livraison spéciale et urgente mais vous ne savez pas si vous aurez assez d’heures disponibles pour vous rendre chez le client?</a:t>
            </a:r>
            <a:endParaRPr sz="2400">
              <a:solidFill>
                <a:srgbClr val="333333"/>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4"/>
          <p:cNvSpPr txBox="1"/>
          <p:nvPr/>
        </p:nvSpPr>
        <p:spPr>
          <a:xfrm>
            <a:off x="465725" y="480400"/>
            <a:ext cx="8372100" cy="167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2700">
                <a:solidFill>
                  <a:srgbClr val="0000FF"/>
                </a:solidFill>
              </a:rPr>
              <a:t>Réponse:     </a:t>
            </a:r>
            <a:r>
              <a:rPr lang="fr" sz="2400">
                <a:solidFill>
                  <a:srgbClr val="333333"/>
                </a:solidFill>
              </a:rPr>
              <a:t>CVL;</a:t>
            </a:r>
            <a:endParaRPr sz="2400">
              <a:solidFill>
                <a:srgbClr val="333333"/>
              </a:solidFill>
            </a:endParaRPr>
          </a:p>
          <a:p>
            <a:pPr indent="0" lvl="0" marL="0" rtl="0" algn="l">
              <a:lnSpc>
                <a:spcPct val="115000"/>
              </a:lnSpc>
              <a:spcBef>
                <a:spcPts val="0"/>
              </a:spcBef>
              <a:spcAft>
                <a:spcPts val="0"/>
              </a:spcAft>
              <a:buClr>
                <a:schemeClr val="dk1"/>
              </a:buClr>
              <a:buSzPts val="1100"/>
              <a:buFont typeface="Arial"/>
              <a:buNone/>
            </a:pPr>
            <a:r>
              <a:rPr lang="fr" sz="2400">
                <a:solidFill>
                  <a:srgbClr val="333333"/>
                </a:solidFill>
              </a:rPr>
              <a:t>                        HCR</a:t>
            </a:r>
            <a:endParaRPr sz="2400">
              <a:solidFill>
                <a:srgbClr val="333333"/>
              </a:solidFill>
            </a:endParaRPr>
          </a:p>
        </p:txBody>
      </p:sp>
      <p:pic>
        <p:nvPicPr>
          <p:cNvPr id="226" name="Google Shape;226;p34"/>
          <p:cNvPicPr preferRelativeResize="0"/>
          <p:nvPr/>
        </p:nvPicPr>
        <p:blipFill>
          <a:blip r:embed="rId3">
            <a:alphaModFix/>
          </a:blip>
          <a:stretch>
            <a:fillRect/>
          </a:stretch>
        </p:blipFill>
        <p:spPr>
          <a:xfrm>
            <a:off x="1762700" y="2113875"/>
            <a:ext cx="1425600" cy="2251575"/>
          </a:xfrm>
          <a:prstGeom prst="rect">
            <a:avLst/>
          </a:prstGeom>
          <a:noFill/>
          <a:ln>
            <a:noFill/>
          </a:ln>
        </p:spPr>
      </p:pic>
      <p:pic>
        <p:nvPicPr>
          <p:cNvPr id="227" name="Google Shape;227;p34"/>
          <p:cNvPicPr preferRelativeResize="0"/>
          <p:nvPr/>
        </p:nvPicPr>
        <p:blipFill>
          <a:blip r:embed="rId4">
            <a:alphaModFix/>
          </a:blip>
          <a:stretch>
            <a:fillRect/>
          </a:stretch>
        </p:blipFill>
        <p:spPr>
          <a:xfrm>
            <a:off x="5695100" y="1970025"/>
            <a:ext cx="1681000" cy="2395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5"/>
          <p:cNvSpPr txBox="1"/>
          <p:nvPr/>
        </p:nvSpPr>
        <p:spPr>
          <a:xfrm>
            <a:off x="528350" y="1329525"/>
            <a:ext cx="8275500" cy="167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fr" sz="2700">
                <a:solidFill>
                  <a:srgbClr val="0000FF"/>
                </a:solidFill>
              </a:rPr>
              <a:t>Question:</a:t>
            </a:r>
            <a:r>
              <a:rPr b="1" lang="fr" sz="1800">
                <a:solidFill>
                  <a:srgbClr val="333333"/>
                </a:solidFill>
              </a:rPr>
              <a:t> </a:t>
            </a:r>
            <a:endParaRPr sz="1800">
              <a:solidFill>
                <a:srgbClr val="333333"/>
              </a:solidFill>
            </a:endParaRPr>
          </a:p>
          <a:p>
            <a:pPr indent="0" lvl="0" marL="0" rtl="0" algn="l">
              <a:lnSpc>
                <a:spcPct val="115000"/>
              </a:lnSpc>
              <a:spcBef>
                <a:spcPts val="0"/>
              </a:spcBef>
              <a:spcAft>
                <a:spcPts val="0"/>
              </a:spcAft>
              <a:buNone/>
            </a:pPr>
            <a:r>
              <a:rPr lang="fr" sz="2400">
                <a:solidFill>
                  <a:srgbClr val="333333"/>
                </a:solidFill>
              </a:rPr>
              <a:t>Vous voulez savoir quelles sont les règles pour l’obtention de la mention “T” pour les grands trains routiers sur votre permis de conduire?</a:t>
            </a:r>
            <a:endParaRPr sz="2400">
              <a:solidFill>
                <a:srgbClr val="333333"/>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6"/>
          <p:cNvSpPr txBox="1"/>
          <p:nvPr/>
        </p:nvSpPr>
        <p:spPr>
          <a:xfrm>
            <a:off x="597975" y="1329525"/>
            <a:ext cx="8143200" cy="167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fr" sz="2700">
                <a:solidFill>
                  <a:srgbClr val="0000FF"/>
                </a:solidFill>
              </a:rPr>
              <a:t>Réponse:     </a:t>
            </a:r>
            <a:r>
              <a:rPr lang="fr" sz="2400">
                <a:solidFill>
                  <a:srgbClr val="333333"/>
                </a:solidFill>
              </a:rPr>
              <a:t>CVL</a:t>
            </a:r>
            <a:endParaRPr sz="2400">
              <a:solidFill>
                <a:srgbClr val="333333"/>
              </a:solidFill>
            </a:endParaRPr>
          </a:p>
          <a:p>
            <a:pPr indent="0" lvl="0" marL="0" rtl="0" algn="l">
              <a:lnSpc>
                <a:spcPct val="115000"/>
              </a:lnSpc>
              <a:spcBef>
                <a:spcPts val="0"/>
              </a:spcBef>
              <a:spcAft>
                <a:spcPts val="0"/>
              </a:spcAft>
              <a:buClr>
                <a:schemeClr val="dk1"/>
              </a:buClr>
              <a:buSzPts val="1100"/>
              <a:buFont typeface="Arial"/>
              <a:buNone/>
            </a:pPr>
            <a:r>
              <a:rPr lang="fr" sz="2400">
                <a:solidFill>
                  <a:srgbClr val="333333"/>
                </a:solidFill>
              </a:rPr>
              <a:t>                        </a:t>
            </a:r>
            <a:endParaRPr sz="1800">
              <a:solidFill>
                <a:srgbClr val="333333"/>
              </a:solidFill>
            </a:endParaRPr>
          </a:p>
        </p:txBody>
      </p:sp>
      <p:pic>
        <p:nvPicPr>
          <p:cNvPr id="238" name="Google Shape;238;p36"/>
          <p:cNvPicPr preferRelativeResize="0"/>
          <p:nvPr/>
        </p:nvPicPr>
        <p:blipFill>
          <a:blip r:embed="rId3">
            <a:alphaModFix/>
          </a:blip>
          <a:stretch>
            <a:fillRect/>
          </a:stretch>
        </p:blipFill>
        <p:spPr>
          <a:xfrm>
            <a:off x="3615525" y="2104275"/>
            <a:ext cx="1576300" cy="2249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7"/>
          <p:cNvSpPr txBox="1"/>
          <p:nvPr/>
        </p:nvSpPr>
        <p:spPr>
          <a:xfrm>
            <a:off x="4387175" y="1875500"/>
            <a:ext cx="3235200" cy="192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 sz="3600">
                <a:latin typeface="Oswald"/>
                <a:ea typeface="Oswald"/>
                <a:cs typeface="Oswald"/>
                <a:sym typeface="Oswald"/>
              </a:rPr>
              <a:t>Merci de votre attention</a:t>
            </a:r>
            <a:endParaRPr b="1" sz="3600">
              <a:latin typeface="Oswald"/>
              <a:ea typeface="Oswald"/>
              <a:cs typeface="Oswald"/>
              <a:sym typeface="Oswald"/>
            </a:endParaRPr>
          </a:p>
          <a:p>
            <a:pPr indent="0" lvl="0" marL="0" rtl="0" algn="ctr">
              <a:spcBef>
                <a:spcPts val="0"/>
              </a:spcBef>
              <a:spcAft>
                <a:spcPts val="0"/>
              </a:spcAft>
              <a:buNone/>
            </a:pPr>
            <a:r>
              <a:t/>
            </a:r>
            <a:endParaRPr b="1" sz="3600">
              <a:latin typeface="Oswald"/>
              <a:ea typeface="Oswald"/>
              <a:cs typeface="Oswald"/>
              <a:sym typeface="Oswald"/>
            </a:endParaRPr>
          </a:p>
          <a:p>
            <a:pPr indent="0" lvl="0" marL="0" rtl="0" algn="ctr">
              <a:spcBef>
                <a:spcPts val="0"/>
              </a:spcBef>
              <a:spcAft>
                <a:spcPts val="0"/>
              </a:spcAft>
              <a:buNone/>
            </a:pPr>
            <a:r>
              <a:t/>
            </a:r>
            <a:endParaRPr b="1" sz="3600">
              <a:latin typeface="Oswald"/>
              <a:ea typeface="Oswald"/>
              <a:cs typeface="Oswald"/>
              <a:sym typeface="Oswald"/>
            </a:endParaRPr>
          </a:p>
          <a:p>
            <a:pPr indent="0" lvl="0" marL="0" rtl="0" algn="ctr">
              <a:spcBef>
                <a:spcPts val="0"/>
              </a:spcBef>
              <a:spcAft>
                <a:spcPts val="0"/>
              </a:spcAft>
              <a:buNone/>
            </a:pPr>
            <a:r>
              <a:rPr b="1" lang="fr" sz="2100">
                <a:solidFill>
                  <a:srgbClr val="FFFFFF"/>
                </a:solidFill>
                <a:latin typeface="Oswald"/>
                <a:ea typeface="Oswald"/>
                <a:cs typeface="Oswald"/>
                <a:sym typeface="Oswald"/>
              </a:rPr>
              <a:t>Conception: Alain Lévesque 2023</a:t>
            </a:r>
            <a:endParaRPr b="1" sz="2100">
              <a:solidFill>
                <a:srgbClr val="FFFFFF"/>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2"/>
          <p:cNvSpPr txBox="1"/>
          <p:nvPr>
            <p:ph type="title"/>
          </p:nvPr>
        </p:nvSpPr>
        <p:spPr>
          <a:xfrm>
            <a:off x="768900" y="521225"/>
            <a:ext cx="4769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0000FF"/>
                </a:solidFill>
              </a:rPr>
              <a:t>Conduire un véhicule lourd</a:t>
            </a:r>
            <a:endParaRPr>
              <a:solidFill>
                <a:srgbClr val="0000FF"/>
              </a:solidFill>
            </a:endParaRPr>
          </a:p>
        </p:txBody>
      </p:sp>
      <p:sp>
        <p:nvSpPr>
          <p:cNvPr id="89" name="Google Shape;89;p12"/>
          <p:cNvSpPr txBox="1"/>
          <p:nvPr>
            <p:ph idx="1" type="body"/>
          </p:nvPr>
        </p:nvSpPr>
        <p:spPr>
          <a:xfrm>
            <a:off x="255425" y="1472375"/>
            <a:ext cx="6836400" cy="1895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fr" sz="2400"/>
              <a:t>L’obtention du permis d’apprenti classe 1</a:t>
            </a:r>
            <a:endParaRPr sz="2400"/>
          </a:p>
          <a:p>
            <a:pPr indent="-381000" lvl="0" marL="457200" rtl="0" algn="l">
              <a:spcBef>
                <a:spcPts val="0"/>
              </a:spcBef>
              <a:spcAft>
                <a:spcPts val="0"/>
              </a:spcAft>
              <a:buSzPts val="2400"/>
              <a:buChar char="●"/>
            </a:pPr>
            <a:r>
              <a:rPr lang="fr" sz="2400"/>
              <a:t>Les responsabilités du conducteur</a:t>
            </a:r>
            <a:endParaRPr sz="2400"/>
          </a:p>
          <a:p>
            <a:pPr indent="-381000" lvl="0" marL="457200" rtl="0" algn="l">
              <a:spcBef>
                <a:spcPts val="0"/>
              </a:spcBef>
              <a:spcAft>
                <a:spcPts val="0"/>
              </a:spcAft>
              <a:buSzPts val="2400"/>
              <a:buChar char="●"/>
            </a:pPr>
            <a:r>
              <a:rPr lang="fr" sz="2400"/>
              <a:t>La connaissance des différents systèmes</a:t>
            </a:r>
            <a:endParaRPr sz="2400"/>
          </a:p>
          <a:p>
            <a:pPr indent="-381000" lvl="0" marL="457200" rtl="0" algn="l">
              <a:spcBef>
                <a:spcPts val="0"/>
              </a:spcBef>
              <a:spcAft>
                <a:spcPts val="0"/>
              </a:spcAft>
              <a:buSzPts val="2400"/>
              <a:buChar char="●"/>
            </a:pPr>
            <a:r>
              <a:rPr lang="fr" sz="2400"/>
              <a:t>La conduite dans des situations particulières</a:t>
            </a:r>
            <a:endParaRPr sz="2400"/>
          </a:p>
          <a:p>
            <a:pPr indent="-381000" lvl="0" marL="457200" rtl="0" algn="l">
              <a:spcBef>
                <a:spcPts val="0"/>
              </a:spcBef>
              <a:spcAft>
                <a:spcPts val="0"/>
              </a:spcAft>
              <a:buSzPts val="2400"/>
              <a:buChar char="●"/>
            </a:pPr>
            <a:r>
              <a:rPr lang="fr" sz="2400"/>
              <a:t>Les différents règlements: heures de service, RDS, etc.</a:t>
            </a:r>
            <a:endParaRPr sz="2400"/>
          </a:p>
          <a:p>
            <a:pPr indent="0" lvl="0" marL="0" rtl="0" algn="l">
              <a:spcBef>
                <a:spcPts val="1600"/>
              </a:spcBef>
              <a:spcAft>
                <a:spcPts val="1600"/>
              </a:spcAft>
              <a:buNone/>
            </a:pPr>
            <a:r>
              <a:t/>
            </a:r>
            <a:endParaRPr/>
          </a:p>
        </p:txBody>
      </p:sp>
      <p:pic>
        <p:nvPicPr>
          <p:cNvPr id="90" name="Google Shape;90;p12"/>
          <p:cNvPicPr preferRelativeResize="0"/>
          <p:nvPr/>
        </p:nvPicPr>
        <p:blipFill>
          <a:blip r:embed="rId3">
            <a:alphaModFix/>
          </a:blip>
          <a:stretch>
            <a:fillRect/>
          </a:stretch>
        </p:blipFill>
        <p:spPr>
          <a:xfrm>
            <a:off x="7224425" y="1163875"/>
            <a:ext cx="1546375" cy="2203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3"/>
          <p:cNvSpPr txBox="1"/>
          <p:nvPr>
            <p:ph type="title"/>
          </p:nvPr>
        </p:nvSpPr>
        <p:spPr>
          <a:xfrm>
            <a:off x="752400" y="673625"/>
            <a:ext cx="3627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0000FF"/>
                </a:solidFill>
              </a:rPr>
              <a:t>Guide de la route</a:t>
            </a:r>
            <a:endParaRPr>
              <a:solidFill>
                <a:srgbClr val="0000FF"/>
              </a:solidFill>
            </a:endParaRPr>
          </a:p>
        </p:txBody>
      </p:sp>
      <p:sp>
        <p:nvSpPr>
          <p:cNvPr id="96" name="Google Shape;96;p13"/>
          <p:cNvSpPr txBox="1"/>
          <p:nvPr>
            <p:ph idx="1" type="body"/>
          </p:nvPr>
        </p:nvSpPr>
        <p:spPr>
          <a:xfrm>
            <a:off x="616500" y="1533475"/>
            <a:ext cx="6534900" cy="2219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fr" sz="2400"/>
              <a:t>Les principales prescriptions “obligations” de la loi du code de sécurité routière;</a:t>
            </a:r>
            <a:endParaRPr sz="2400"/>
          </a:p>
          <a:p>
            <a:pPr indent="-381000" lvl="0" marL="457200" rtl="0" algn="l">
              <a:spcBef>
                <a:spcPts val="0"/>
              </a:spcBef>
              <a:spcAft>
                <a:spcPts val="0"/>
              </a:spcAft>
              <a:buSzPts val="2400"/>
              <a:buChar char="●"/>
            </a:pPr>
            <a:r>
              <a:rPr lang="fr" sz="2400"/>
              <a:t>Les principales </a:t>
            </a:r>
            <a:r>
              <a:rPr lang="fr" sz="2400"/>
              <a:t>prescriptions</a:t>
            </a:r>
            <a:r>
              <a:rPr lang="fr" sz="2400"/>
              <a:t> de ses règlements;</a:t>
            </a:r>
            <a:endParaRPr sz="2400"/>
          </a:p>
          <a:p>
            <a:pPr indent="-381000" lvl="0" marL="457200" rtl="0" algn="l">
              <a:spcBef>
                <a:spcPts val="0"/>
              </a:spcBef>
              <a:spcAft>
                <a:spcPts val="0"/>
              </a:spcAft>
              <a:buSzPts val="2400"/>
              <a:buChar char="●"/>
            </a:pPr>
            <a:r>
              <a:rPr lang="fr" sz="2400"/>
              <a:t>La signalisation;</a:t>
            </a:r>
            <a:endParaRPr sz="2400"/>
          </a:p>
          <a:p>
            <a:pPr indent="-381000" lvl="0" marL="457200" rtl="0" algn="l">
              <a:spcBef>
                <a:spcPts val="0"/>
              </a:spcBef>
              <a:spcAft>
                <a:spcPts val="0"/>
              </a:spcAft>
              <a:buSzPts val="2400"/>
              <a:buChar char="●"/>
            </a:pPr>
            <a:r>
              <a:rPr lang="fr" sz="2400"/>
              <a:t>les règles de </a:t>
            </a:r>
            <a:r>
              <a:rPr lang="fr" sz="2400"/>
              <a:t>circulation.</a:t>
            </a:r>
            <a:endParaRPr sz="2400"/>
          </a:p>
        </p:txBody>
      </p:sp>
      <p:pic>
        <p:nvPicPr>
          <p:cNvPr id="97" name="Google Shape;97;p13"/>
          <p:cNvPicPr preferRelativeResize="0"/>
          <p:nvPr/>
        </p:nvPicPr>
        <p:blipFill>
          <a:blip r:embed="rId3">
            <a:alphaModFix/>
          </a:blip>
          <a:stretch>
            <a:fillRect/>
          </a:stretch>
        </p:blipFill>
        <p:spPr>
          <a:xfrm>
            <a:off x="7187375" y="1310200"/>
            <a:ext cx="1425550" cy="2031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0000FF"/>
                </a:solidFill>
              </a:rPr>
              <a:t>Le guide de la ronde de sécurité</a:t>
            </a:r>
            <a:endParaRPr>
              <a:solidFill>
                <a:srgbClr val="0000FF"/>
              </a:solidFill>
            </a:endParaRPr>
          </a:p>
        </p:txBody>
      </p:sp>
      <p:sp>
        <p:nvSpPr>
          <p:cNvPr id="103" name="Google Shape;103;p14"/>
          <p:cNvSpPr txBox="1"/>
          <p:nvPr>
            <p:ph idx="1" type="body"/>
          </p:nvPr>
        </p:nvSpPr>
        <p:spPr>
          <a:xfrm>
            <a:off x="207650" y="1093250"/>
            <a:ext cx="7268700" cy="21078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fr" sz="2400"/>
              <a:t>Les obligations du conducteur avec la RDS;</a:t>
            </a:r>
            <a:endParaRPr sz="2400"/>
          </a:p>
          <a:p>
            <a:pPr indent="-381000" lvl="0" marL="457200" rtl="0" algn="l">
              <a:spcBef>
                <a:spcPts val="0"/>
              </a:spcBef>
              <a:spcAft>
                <a:spcPts val="0"/>
              </a:spcAft>
              <a:buSzPts val="2400"/>
              <a:buChar char="●"/>
            </a:pPr>
            <a:r>
              <a:rPr lang="fr" sz="2400"/>
              <a:t>Qu’est-ce qu’une RDS;</a:t>
            </a:r>
            <a:endParaRPr sz="2400"/>
          </a:p>
          <a:p>
            <a:pPr indent="-381000" lvl="0" marL="457200" rtl="0" algn="l">
              <a:spcBef>
                <a:spcPts val="0"/>
              </a:spcBef>
              <a:spcAft>
                <a:spcPts val="0"/>
              </a:spcAft>
              <a:buSzPts val="2400"/>
              <a:buChar char="●"/>
            </a:pPr>
            <a:r>
              <a:rPr lang="fr" sz="2400"/>
              <a:t>Qui doit la faire;</a:t>
            </a:r>
            <a:endParaRPr sz="2400"/>
          </a:p>
          <a:p>
            <a:pPr indent="-381000" lvl="0" marL="457200" rtl="0" algn="l">
              <a:spcBef>
                <a:spcPts val="0"/>
              </a:spcBef>
              <a:spcAft>
                <a:spcPts val="0"/>
              </a:spcAft>
              <a:buSzPts val="2400"/>
              <a:buChar char="●"/>
            </a:pPr>
            <a:r>
              <a:rPr lang="fr" sz="2400"/>
              <a:t>Quand doit-on la faire;</a:t>
            </a:r>
            <a:endParaRPr sz="2400"/>
          </a:p>
          <a:p>
            <a:pPr indent="-381000" lvl="0" marL="457200" rtl="0" algn="l">
              <a:spcBef>
                <a:spcPts val="0"/>
              </a:spcBef>
              <a:spcAft>
                <a:spcPts val="0"/>
              </a:spcAft>
              <a:buSzPts val="2400"/>
              <a:buChar char="●"/>
            </a:pPr>
            <a:r>
              <a:rPr lang="fr" sz="2400"/>
              <a:t>Une suggestion de méthode (celle du CFTR en découle);</a:t>
            </a:r>
            <a:endParaRPr sz="2400"/>
          </a:p>
          <a:p>
            <a:pPr indent="-381000" lvl="0" marL="457200" rtl="0" algn="l">
              <a:spcBef>
                <a:spcPts val="0"/>
              </a:spcBef>
              <a:spcAft>
                <a:spcPts val="0"/>
              </a:spcAft>
              <a:buSzPts val="2400"/>
              <a:buChar char="●"/>
            </a:pPr>
            <a:r>
              <a:rPr lang="fr" sz="2400"/>
              <a:t>Un rappel sur la prévention des accidents du travail.</a:t>
            </a:r>
            <a:endParaRPr sz="2400"/>
          </a:p>
        </p:txBody>
      </p:sp>
      <p:pic>
        <p:nvPicPr>
          <p:cNvPr id="104" name="Google Shape;104;p14"/>
          <p:cNvPicPr preferRelativeResize="0"/>
          <p:nvPr/>
        </p:nvPicPr>
        <p:blipFill>
          <a:blip r:embed="rId3">
            <a:alphaModFix/>
          </a:blip>
          <a:stretch>
            <a:fillRect/>
          </a:stretch>
        </p:blipFill>
        <p:spPr>
          <a:xfrm rot="-5400000">
            <a:off x="7133075" y="1665800"/>
            <a:ext cx="2042500" cy="1355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5"/>
          <p:cNvSpPr txBox="1"/>
          <p:nvPr>
            <p:ph type="title"/>
          </p:nvPr>
        </p:nvSpPr>
        <p:spPr>
          <a:xfrm>
            <a:off x="997500" y="445025"/>
            <a:ext cx="5664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0000FF"/>
                </a:solidFill>
              </a:rPr>
              <a:t>Heure de conduite et de repos</a:t>
            </a:r>
            <a:endParaRPr>
              <a:solidFill>
                <a:srgbClr val="0000FF"/>
              </a:solidFill>
            </a:endParaRPr>
          </a:p>
        </p:txBody>
      </p:sp>
      <p:sp>
        <p:nvSpPr>
          <p:cNvPr id="110" name="Google Shape;110;p15"/>
          <p:cNvSpPr txBox="1"/>
          <p:nvPr>
            <p:ph idx="1" type="body"/>
          </p:nvPr>
        </p:nvSpPr>
        <p:spPr>
          <a:xfrm>
            <a:off x="479650" y="1233250"/>
            <a:ext cx="6521700" cy="2462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fr" sz="2400"/>
              <a:t>Comment compléter votre fiche journalière;</a:t>
            </a:r>
            <a:endParaRPr sz="2400"/>
          </a:p>
          <a:p>
            <a:pPr indent="-381000" lvl="0" marL="457200" rtl="0" algn="l">
              <a:spcBef>
                <a:spcPts val="0"/>
              </a:spcBef>
              <a:spcAft>
                <a:spcPts val="0"/>
              </a:spcAft>
              <a:buSzPts val="2400"/>
              <a:buChar char="●"/>
            </a:pPr>
            <a:r>
              <a:rPr lang="fr" sz="2400"/>
              <a:t>Les limites des heures à respecter;</a:t>
            </a:r>
            <a:endParaRPr sz="2400"/>
          </a:p>
          <a:p>
            <a:pPr indent="-381000" lvl="0" marL="457200" rtl="0" algn="l">
              <a:spcBef>
                <a:spcPts val="0"/>
              </a:spcBef>
              <a:spcAft>
                <a:spcPts val="0"/>
              </a:spcAft>
              <a:buSzPts val="2400"/>
              <a:buChar char="●"/>
            </a:pPr>
            <a:r>
              <a:rPr lang="fr" sz="2400"/>
              <a:t>L’objectif de ses limites;</a:t>
            </a:r>
            <a:endParaRPr sz="2400"/>
          </a:p>
          <a:p>
            <a:pPr indent="-381000" lvl="0" marL="457200" rtl="0" algn="l">
              <a:spcBef>
                <a:spcPts val="0"/>
              </a:spcBef>
              <a:spcAft>
                <a:spcPts val="0"/>
              </a:spcAft>
              <a:buSzPts val="2400"/>
              <a:buChar char="●"/>
            </a:pPr>
            <a:r>
              <a:rPr lang="fr" sz="2400"/>
              <a:t>Les exemptions;</a:t>
            </a:r>
            <a:endParaRPr sz="2400"/>
          </a:p>
          <a:p>
            <a:pPr indent="-381000" lvl="0" marL="457200" rtl="0" algn="l">
              <a:spcBef>
                <a:spcPts val="0"/>
              </a:spcBef>
              <a:spcAft>
                <a:spcPts val="0"/>
              </a:spcAft>
              <a:buSzPts val="2400"/>
              <a:buChar char="●"/>
            </a:pPr>
            <a:r>
              <a:rPr lang="fr" sz="2400"/>
              <a:t>Les situations particulières;</a:t>
            </a:r>
            <a:endParaRPr sz="2400"/>
          </a:p>
          <a:p>
            <a:pPr indent="-381000" lvl="0" marL="457200" rtl="0" algn="l">
              <a:spcBef>
                <a:spcPts val="0"/>
              </a:spcBef>
              <a:spcAft>
                <a:spcPts val="0"/>
              </a:spcAft>
              <a:buSzPts val="2400"/>
              <a:buChar char="●"/>
            </a:pPr>
            <a:r>
              <a:rPr lang="fr" sz="2400"/>
              <a:t>Les cycles de travail.</a:t>
            </a:r>
            <a:endParaRPr sz="2400"/>
          </a:p>
        </p:txBody>
      </p:sp>
      <p:pic>
        <p:nvPicPr>
          <p:cNvPr id="111" name="Google Shape;111;p15"/>
          <p:cNvPicPr preferRelativeResize="0"/>
          <p:nvPr/>
        </p:nvPicPr>
        <p:blipFill>
          <a:blip r:embed="rId3">
            <a:alphaModFix/>
          </a:blip>
          <a:stretch>
            <a:fillRect/>
          </a:stretch>
        </p:blipFill>
        <p:spPr>
          <a:xfrm>
            <a:off x="7063400" y="1303300"/>
            <a:ext cx="1393925" cy="2106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6"/>
          <p:cNvSpPr txBox="1"/>
          <p:nvPr>
            <p:ph type="title"/>
          </p:nvPr>
        </p:nvSpPr>
        <p:spPr>
          <a:xfrm>
            <a:off x="1149900" y="673625"/>
            <a:ext cx="5621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0000FF"/>
                </a:solidFill>
              </a:rPr>
              <a:t>Guide sur les normes d’arrimage</a:t>
            </a:r>
            <a:endParaRPr>
              <a:solidFill>
                <a:srgbClr val="0000FF"/>
              </a:solidFill>
            </a:endParaRPr>
          </a:p>
        </p:txBody>
      </p:sp>
      <p:sp>
        <p:nvSpPr>
          <p:cNvPr id="117" name="Google Shape;117;p16"/>
          <p:cNvSpPr txBox="1"/>
          <p:nvPr>
            <p:ph idx="1" type="body"/>
          </p:nvPr>
        </p:nvSpPr>
        <p:spPr>
          <a:xfrm>
            <a:off x="751075" y="1533475"/>
            <a:ext cx="5370900" cy="1682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fr" sz="2400"/>
              <a:t>Les responsabilité du conducteur;</a:t>
            </a:r>
            <a:endParaRPr sz="2400"/>
          </a:p>
          <a:p>
            <a:pPr indent="-381000" lvl="0" marL="457200" rtl="0" algn="l">
              <a:spcBef>
                <a:spcPts val="0"/>
              </a:spcBef>
              <a:spcAft>
                <a:spcPts val="0"/>
              </a:spcAft>
              <a:buSzPts val="2400"/>
              <a:buChar char="●"/>
            </a:pPr>
            <a:r>
              <a:rPr lang="fr" sz="2400"/>
              <a:t>Les spécifications des composantes d’arrimage;</a:t>
            </a:r>
            <a:endParaRPr sz="2400"/>
          </a:p>
          <a:p>
            <a:pPr indent="-381000" lvl="0" marL="457200" rtl="0" algn="l">
              <a:spcBef>
                <a:spcPts val="0"/>
              </a:spcBef>
              <a:spcAft>
                <a:spcPts val="0"/>
              </a:spcAft>
              <a:buSzPts val="2400"/>
              <a:buChar char="●"/>
            </a:pPr>
            <a:r>
              <a:rPr lang="fr" sz="2400"/>
              <a:t>Les méthodes d’arrimage.</a:t>
            </a:r>
            <a:endParaRPr sz="2400"/>
          </a:p>
        </p:txBody>
      </p:sp>
      <p:pic>
        <p:nvPicPr>
          <p:cNvPr id="118" name="Google Shape;118;p16"/>
          <p:cNvPicPr preferRelativeResize="0"/>
          <p:nvPr/>
        </p:nvPicPr>
        <p:blipFill>
          <a:blip r:embed="rId3">
            <a:alphaModFix/>
          </a:blip>
          <a:stretch>
            <a:fillRect/>
          </a:stretch>
        </p:blipFill>
        <p:spPr>
          <a:xfrm>
            <a:off x="6731700" y="1432888"/>
            <a:ext cx="1708800" cy="2277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7"/>
          <p:cNvSpPr txBox="1"/>
          <p:nvPr>
            <p:ph type="title"/>
          </p:nvPr>
        </p:nvSpPr>
        <p:spPr>
          <a:xfrm>
            <a:off x="616500" y="521225"/>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0000FF"/>
                </a:solidFill>
              </a:rPr>
              <a:t>Guide des normes de charge et de dimensions</a:t>
            </a:r>
            <a:endParaRPr>
              <a:solidFill>
                <a:srgbClr val="0000FF"/>
              </a:solidFill>
            </a:endParaRPr>
          </a:p>
        </p:txBody>
      </p:sp>
      <p:sp>
        <p:nvSpPr>
          <p:cNvPr id="124" name="Google Shape;124;p17"/>
          <p:cNvSpPr txBox="1"/>
          <p:nvPr>
            <p:ph idx="1" type="body"/>
          </p:nvPr>
        </p:nvSpPr>
        <p:spPr>
          <a:xfrm>
            <a:off x="222125" y="1569175"/>
            <a:ext cx="6378300" cy="16725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fr" sz="2400"/>
              <a:t>Les différentes configurations de véhicule;</a:t>
            </a:r>
            <a:endParaRPr sz="2400"/>
          </a:p>
          <a:p>
            <a:pPr indent="-381000" lvl="0" marL="457200" rtl="0" algn="l">
              <a:spcBef>
                <a:spcPts val="0"/>
              </a:spcBef>
              <a:spcAft>
                <a:spcPts val="0"/>
              </a:spcAft>
              <a:buSzPts val="2400"/>
              <a:buChar char="●"/>
            </a:pPr>
            <a:r>
              <a:rPr lang="fr" sz="2400"/>
              <a:t>Les différents groupes d’essieux;</a:t>
            </a:r>
            <a:endParaRPr sz="2400"/>
          </a:p>
          <a:p>
            <a:pPr indent="-381000" lvl="0" marL="457200" rtl="0" algn="l">
              <a:spcBef>
                <a:spcPts val="0"/>
              </a:spcBef>
              <a:spcAft>
                <a:spcPts val="0"/>
              </a:spcAft>
              <a:buSzPts val="2400"/>
              <a:buChar char="●"/>
            </a:pPr>
            <a:r>
              <a:rPr lang="fr" sz="2400"/>
              <a:t>La capacité de charge de ceux-ci;</a:t>
            </a:r>
            <a:endParaRPr sz="2400"/>
          </a:p>
          <a:p>
            <a:pPr indent="-381000" lvl="0" marL="457200" rtl="0" algn="l">
              <a:spcBef>
                <a:spcPts val="0"/>
              </a:spcBef>
              <a:spcAft>
                <a:spcPts val="0"/>
              </a:spcAft>
              <a:buSzPts val="2400"/>
              <a:buChar char="●"/>
            </a:pPr>
            <a:r>
              <a:rPr lang="fr" sz="2400"/>
              <a:t>La masse totale en charge.</a:t>
            </a:r>
            <a:endParaRPr sz="2400"/>
          </a:p>
        </p:txBody>
      </p:sp>
      <p:pic>
        <p:nvPicPr>
          <p:cNvPr id="125" name="Google Shape;125;p17"/>
          <p:cNvPicPr preferRelativeResize="0"/>
          <p:nvPr/>
        </p:nvPicPr>
        <p:blipFill>
          <a:blip r:embed="rId3">
            <a:alphaModFix/>
          </a:blip>
          <a:stretch>
            <a:fillRect/>
          </a:stretch>
        </p:blipFill>
        <p:spPr>
          <a:xfrm>
            <a:off x="6600250" y="1304875"/>
            <a:ext cx="1776450" cy="2361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8"/>
          <p:cNvSpPr txBox="1"/>
          <p:nvPr>
            <p:ph type="title"/>
          </p:nvPr>
        </p:nvSpPr>
        <p:spPr>
          <a:xfrm>
            <a:off x="387900" y="521225"/>
            <a:ext cx="8520600" cy="6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600">
                <a:solidFill>
                  <a:srgbClr val="0000FF"/>
                </a:solidFill>
              </a:rPr>
              <a:t>Guide sur le transport des matières dangereuses (TMD)</a:t>
            </a:r>
            <a:endParaRPr sz="2600">
              <a:solidFill>
                <a:srgbClr val="0000FF"/>
              </a:solidFill>
            </a:endParaRPr>
          </a:p>
        </p:txBody>
      </p:sp>
      <p:sp>
        <p:nvSpPr>
          <p:cNvPr id="131" name="Google Shape;131;p18"/>
          <p:cNvSpPr txBox="1"/>
          <p:nvPr>
            <p:ph idx="1" type="body"/>
          </p:nvPr>
        </p:nvSpPr>
        <p:spPr>
          <a:xfrm>
            <a:off x="311700" y="1434100"/>
            <a:ext cx="6216300" cy="1755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fr" sz="2400"/>
              <a:t>La base du transport des matières dangereuses;</a:t>
            </a:r>
            <a:endParaRPr sz="2400"/>
          </a:p>
          <a:p>
            <a:pPr indent="-381000" lvl="0" marL="457200" rtl="0" algn="l">
              <a:spcBef>
                <a:spcPts val="0"/>
              </a:spcBef>
              <a:spcAft>
                <a:spcPts val="0"/>
              </a:spcAft>
              <a:buSzPts val="2400"/>
              <a:buChar char="●"/>
            </a:pPr>
            <a:r>
              <a:rPr lang="fr" sz="2400"/>
              <a:t>Connaissement, plaques et étiquettes;</a:t>
            </a:r>
            <a:endParaRPr sz="2400"/>
          </a:p>
          <a:p>
            <a:pPr indent="-381000" lvl="0" marL="457200" rtl="0" algn="l">
              <a:spcBef>
                <a:spcPts val="0"/>
              </a:spcBef>
              <a:spcAft>
                <a:spcPts val="0"/>
              </a:spcAft>
              <a:buSzPts val="2400"/>
              <a:buChar char="●"/>
            </a:pPr>
            <a:r>
              <a:rPr lang="fr" sz="2400"/>
              <a:t>Les obligations du conducteur;</a:t>
            </a:r>
            <a:endParaRPr sz="2400"/>
          </a:p>
          <a:p>
            <a:pPr indent="-381000" lvl="0" marL="457200" rtl="0" algn="l">
              <a:spcBef>
                <a:spcPts val="0"/>
              </a:spcBef>
              <a:spcAft>
                <a:spcPts val="0"/>
              </a:spcAft>
              <a:buSzPts val="2400"/>
              <a:buChar char="●"/>
            </a:pPr>
            <a:r>
              <a:rPr lang="fr" sz="2400"/>
              <a:t>Les obligations de votre futur </a:t>
            </a:r>
            <a:r>
              <a:rPr lang="fr" sz="2400"/>
              <a:t>employeur.</a:t>
            </a:r>
            <a:endParaRPr sz="2400"/>
          </a:p>
        </p:txBody>
      </p:sp>
      <p:pic>
        <p:nvPicPr>
          <p:cNvPr id="132" name="Google Shape;132;p18"/>
          <p:cNvPicPr preferRelativeResize="0"/>
          <p:nvPr/>
        </p:nvPicPr>
        <p:blipFill>
          <a:blip r:embed="rId3">
            <a:alphaModFix/>
          </a:blip>
          <a:stretch>
            <a:fillRect/>
          </a:stretch>
        </p:blipFill>
        <p:spPr>
          <a:xfrm>
            <a:off x="6777525" y="1387400"/>
            <a:ext cx="1730850" cy="2278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A058AFAC4ECD40A62F099AA74D6315" ma:contentTypeVersion="13" ma:contentTypeDescription="Crée un document." ma:contentTypeScope="" ma:versionID="eb45218e5d816f3671979fd0418cdc2c">
  <xsd:schema xmlns:xsd="http://www.w3.org/2001/XMLSchema" xmlns:xs="http://www.w3.org/2001/XMLSchema" xmlns:p="http://schemas.microsoft.com/office/2006/metadata/properties" xmlns:ns2="0fcec828-1626-48b7-8c79-bd8fbf620289" xmlns:ns3="ea3555d2-3589-4a06-9423-01f6fdf781d4" targetNamespace="http://schemas.microsoft.com/office/2006/metadata/properties" ma:root="true" ma:fieldsID="b08f7bc70117dbbc0df3dc8d520fd4bd" ns2:_="" ns3:_="">
    <xsd:import namespace="0fcec828-1626-48b7-8c79-bd8fbf620289"/>
    <xsd:import namespace="ea3555d2-3589-4a06-9423-01f6fdf781d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cec828-1626-48b7-8c79-bd8fbf620289"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19" nillable="true" ma:displayName="Taxonomy Catch All Column" ma:hidden="true" ma:list="{9be27902-d95e-44e2-bfca-c04c9b8555b6}" ma:internalName="TaxCatchAll" ma:showField="CatchAllData" ma:web="0fcec828-1626-48b7-8c79-bd8fbf6202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3555d2-3589-4a06-9423-01f6fdf781d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cdfe4dc5-eb46-4b6f-86f8-cb08bb47828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fcec828-1626-48b7-8c79-bd8fbf620289" xsi:nil="true"/>
    <lcf76f155ced4ddcb4097134ff3c332f xmlns="ea3555d2-3589-4a06-9423-01f6fdf781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DA744B8-16A7-4542-9850-5FD658F2BEF1}"/>
</file>

<file path=customXml/itemProps2.xml><?xml version="1.0" encoding="utf-8"?>
<ds:datastoreItem xmlns:ds="http://schemas.openxmlformats.org/officeDocument/2006/customXml" ds:itemID="{56AD4041-1AA0-4E4D-8748-BD9565B445FA}"/>
</file>

<file path=customXml/itemProps3.xml><?xml version="1.0" encoding="utf-8"?>
<ds:datastoreItem xmlns:ds="http://schemas.openxmlformats.org/officeDocument/2006/customXml" ds:itemID="{9B54D72D-4D75-4CE3-A532-FC07D501B5D6}"/>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0x010100D1A058AFAC4ECD40A62F099AA74D6315</vt:lpwstr>
  </property>
</Properties>
</file>