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282" r:id="rId4"/>
    <p:sldId id="283" r:id="rId5"/>
    <p:sldId id="292" r:id="rId6"/>
    <p:sldId id="284" r:id="rId7"/>
    <p:sldId id="286" r:id="rId8"/>
    <p:sldId id="288" r:id="rId9"/>
    <p:sldId id="290" r:id="rId10"/>
    <p:sldId id="293" r:id="rId11"/>
    <p:sldId id="294" r:id="rId12"/>
    <p:sldId id="295" r:id="rId13"/>
    <p:sldId id="316" r:id="rId14"/>
    <p:sldId id="296" r:id="rId15"/>
    <p:sldId id="297" r:id="rId16"/>
    <p:sldId id="317" r:id="rId17"/>
    <p:sldId id="298" r:id="rId18"/>
    <p:sldId id="299" r:id="rId19"/>
    <p:sldId id="301" r:id="rId20"/>
    <p:sldId id="302" r:id="rId21"/>
    <p:sldId id="303" r:id="rId22"/>
    <p:sldId id="304" r:id="rId23"/>
    <p:sldId id="305" r:id="rId24"/>
    <p:sldId id="306" r:id="rId25"/>
    <p:sldId id="310" r:id="rId26"/>
    <p:sldId id="311" r:id="rId27"/>
    <p:sldId id="312" r:id="rId28"/>
    <p:sldId id="313" r:id="rId29"/>
    <p:sldId id="314" r:id="rId30"/>
    <p:sldId id="31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3257D4-81DB-4745-AF01-AC38F117127E}" type="datetimeFigureOut">
              <a:rPr lang="fr-CA" smtClean="0"/>
              <a:t>2024-03-11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479313-8C3A-4F47-9A96-9BE92760DC37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b="1" dirty="0">
                <a:solidFill>
                  <a:srgbClr val="FF0000"/>
                </a:solidFill>
              </a:rPr>
              <a:t>CHAPITRE 4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/>
              <a:t>LES PLAIES ET LES PANSEMENTS</a:t>
            </a:r>
          </a:p>
        </p:txBody>
      </p:sp>
    </p:spTree>
    <p:extLst>
      <p:ext uri="{BB962C8B-B14F-4D97-AF65-F5344CB8AC3E}">
        <p14:creationId xmlns:p14="http://schemas.microsoft.com/office/powerpoint/2010/main" val="258569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/>
              <a:t>Site de la plaie</a:t>
            </a:r>
          </a:p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/>
              <a:t>Dimensions</a:t>
            </a:r>
          </a:p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/>
              <a:t>Lit de la plaie</a:t>
            </a:r>
          </a:p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/>
              <a:t>Bord de la plaie</a:t>
            </a:r>
          </a:p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/>
              <a:t>Caractéristiques de l’exsudat</a:t>
            </a:r>
          </a:p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/>
              <a:t>Signes d’inflammation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CA"/>
              <a:t>Critères d’évaluation</a:t>
            </a:r>
          </a:p>
        </p:txBody>
      </p:sp>
      <p:sp>
        <p:nvSpPr>
          <p:cNvPr id="4" name="Ellipse 3"/>
          <p:cNvSpPr/>
          <p:nvPr/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LIRE LES PARTICULARITÉS DE L’OBSERVATION </a:t>
            </a:r>
          </a:p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p. 123</a:t>
            </a:r>
          </a:p>
        </p:txBody>
      </p:sp>
    </p:spTree>
    <p:extLst>
      <p:ext uri="{BB962C8B-B14F-4D97-AF65-F5344CB8AC3E}">
        <p14:creationId xmlns:p14="http://schemas.microsoft.com/office/powerpoint/2010/main" val="137459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Processus de cicatrisation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</a:pPr>
            <a:endParaRPr lang="fr-CA" sz="18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C’est une réparation spontanée d’une plaie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C’est un processus physiologique déclenché dès qu’un tissu est blessé visant un équilibre homéostatique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Après la coagulation, au cours de laquelle il y a une vasoconstriction et une agglutination de plaquettes, </a:t>
            </a:r>
            <a:r>
              <a:rPr lang="fr-CA" sz="1800" b="1"/>
              <a:t>la cicatrisation passe par 3 phases :</a:t>
            </a:r>
          </a:p>
        </p:txBody>
      </p:sp>
      <p:pic>
        <p:nvPicPr>
          <p:cNvPr id="5" name="Espace réservé du contenu 4" descr="Pansements adhésifs entrecroisés">
            <a:extLst>
              <a:ext uri="{FF2B5EF4-FFF2-40B4-BE49-F238E27FC236}">
                <a16:creationId xmlns:a16="http://schemas.microsoft.com/office/drawing/2014/main" id="{B81568D4-F977-C6A7-8A13-37FF3C5431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09206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</a:pPr>
            <a:endParaRPr lang="fr-CA" dirty="0">
              <a:solidFill>
                <a:schemeClr val="tx2"/>
              </a:solidFill>
            </a:endParaRPr>
          </a:p>
          <a:p>
            <a:pPr marL="571500">
              <a:lnSpc>
                <a:spcPct val="90000"/>
              </a:lnSpc>
            </a:pPr>
            <a:endParaRPr lang="fr-CA" dirty="0">
              <a:solidFill>
                <a:schemeClr val="tx2"/>
              </a:solidFill>
            </a:endParaRPr>
          </a:p>
          <a:p>
            <a:pPr marL="571500">
              <a:lnSpc>
                <a:spcPct val="90000"/>
              </a:lnSpc>
            </a:pPr>
            <a:r>
              <a:rPr lang="fr-CA" b="1" dirty="0">
                <a:solidFill>
                  <a:schemeClr val="bg1"/>
                </a:solidFill>
              </a:rPr>
              <a:t>Phase d’inflammation</a:t>
            </a:r>
          </a:p>
          <a:p>
            <a:pPr marL="571500">
              <a:lnSpc>
                <a:spcPct val="90000"/>
              </a:lnSpc>
            </a:pPr>
            <a:endParaRPr lang="fr-CA" b="1" dirty="0">
              <a:solidFill>
                <a:schemeClr val="bg1"/>
              </a:solidFill>
            </a:endParaRPr>
          </a:p>
          <a:p>
            <a:pPr marL="571500">
              <a:lnSpc>
                <a:spcPct val="90000"/>
              </a:lnSpc>
            </a:pPr>
            <a:r>
              <a:rPr lang="fr-CA" b="1" dirty="0">
                <a:solidFill>
                  <a:schemeClr val="bg1"/>
                </a:solidFill>
              </a:rPr>
              <a:t>Phase de granulation</a:t>
            </a:r>
          </a:p>
          <a:p>
            <a:pPr marL="571500">
              <a:lnSpc>
                <a:spcPct val="90000"/>
              </a:lnSpc>
            </a:pPr>
            <a:endParaRPr lang="fr-CA" b="1" dirty="0">
              <a:solidFill>
                <a:schemeClr val="bg1"/>
              </a:solidFill>
            </a:endParaRPr>
          </a:p>
          <a:p>
            <a:pPr marL="571500">
              <a:lnSpc>
                <a:spcPct val="90000"/>
              </a:lnSpc>
            </a:pPr>
            <a:r>
              <a:rPr lang="fr-CA" b="1" dirty="0">
                <a:solidFill>
                  <a:schemeClr val="bg1"/>
                </a:solidFill>
              </a:rPr>
              <a:t>Phase de remodelage</a:t>
            </a:r>
          </a:p>
          <a:p>
            <a:pPr marL="114300">
              <a:lnSpc>
                <a:spcPct val="90000"/>
              </a:lnSpc>
            </a:pPr>
            <a:endParaRPr lang="fr-CA" dirty="0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CA"/>
              <a:t>Processus de cicatrisation</a:t>
            </a:r>
            <a:endParaRPr lang="fr-CA" dirty="0"/>
          </a:p>
        </p:txBody>
      </p:sp>
      <p:sp>
        <p:nvSpPr>
          <p:cNvPr id="4" name="Organigramme : Bande perforée 3"/>
          <p:cNvSpPr/>
          <p:nvPr/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LIRE p 125</a:t>
            </a:r>
          </a:p>
        </p:txBody>
      </p:sp>
    </p:spTree>
    <p:extLst>
      <p:ext uri="{BB962C8B-B14F-4D97-AF65-F5344CB8AC3E}">
        <p14:creationId xmlns:p14="http://schemas.microsoft.com/office/powerpoint/2010/main" val="120032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9" y="476672"/>
            <a:ext cx="852042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0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700" b="1" u="sng" dirty="0">
                <a:solidFill>
                  <a:schemeClr val="bg1"/>
                </a:solidFill>
              </a:rPr>
              <a:t>Pansement sec</a:t>
            </a:r>
          </a:p>
          <a:p>
            <a:pPr>
              <a:lnSpc>
                <a:spcPct val="90000"/>
              </a:lnSpc>
            </a:pPr>
            <a:endParaRPr lang="fr-CA" sz="2700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u="sng" dirty="0">
                <a:solidFill>
                  <a:schemeClr val="bg1"/>
                </a:solidFill>
              </a:rPr>
              <a:t>Pansement humide</a:t>
            </a:r>
          </a:p>
          <a:p>
            <a:pPr>
              <a:lnSpc>
                <a:spcPct val="90000"/>
              </a:lnSpc>
            </a:pPr>
            <a:endParaRPr lang="fr-CA" sz="2700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u="sng" dirty="0">
                <a:solidFill>
                  <a:schemeClr val="bg1"/>
                </a:solidFill>
              </a:rPr>
              <a:t>Pansement de rétention d’humidité</a:t>
            </a:r>
          </a:p>
          <a:p>
            <a:pPr>
              <a:lnSpc>
                <a:spcPct val="90000"/>
              </a:lnSpc>
            </a:pPr>
            <a:endParaRPr lang="fr-CA" sz="27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dirty="0">
                <a:solidFill>
                  <a:schemeClr val="bg1"/>
                </a:solidFill>
              </a:rPr>
              <a:t>Pansement adhésifs transparents</a:t>
            </a:r>
          </a:p>
          <a:p>
            <a:pPr>
              <a:lnSpc>
                <a:spcPct val="90000"/>
              </a:lnSpc>
            </a:pPr>
            <a:endParaRPr lang="fr-CA" sz="27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dirty="0">
                <a:solidFill>
                  <a:schemeClr val="bg1"/>
                </a:solidFill>
              </a:rPr>
              <a:t>Pansements hydrocolloïdes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CA"/>
              <a:t>Types de pansements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Page 126 à 129</a:t>
            </a:r>
          </a:p>
        </p:txBody>
      </p:sp>
    </p:spTree>
    <p:extLst>
      <p:ext uri="{BB962C8B-B14F-4D97-AF65-F5344CB8AC3E}">
        <p14:creationId xmlns:p14="http://schemas.microsoft.com/office/powerpoint/2010/main" val="185921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700" b="1" u="sng" dirty="0">
                <a:solidFill>
                  <a:schemeClr val="bg1"/>
                </a:solidFill>
              </a:rPr>
              <a:t>Pansements hydratants</a:t>
            </a:r>
          </a:p>
          <a:p>
            <a:pPr>
              <a:lnSpc>
                <a:spcPct val="90000"/>
              </a:lnSpc>
            </a:pPr>
            <a:endParaRPr lang="fr-CA" sz="2700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u="sng" dirty="0">
                <a:solidFill>
                  <a:schemeClr val="bg1"/>
                </a:solidFill>
              </a:rPr>
              <a:t>Pansements absorbants</a:t>
            </a:r>
          </a:p>
          <a:p>
            <a:pPr>
              <a:lnSpc>
                <a:spcPct val="90000"/>
              </a:lnSpc>
            </a:pPr>
            <a:endParaRPr lang="fr-CA" sz="2700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u="sng" dirty="0">
                <a:solidFill>
                  <a:schemeClr val="bg1"/>
                </a:solidFill>
              </a:rPr>
              <a:t>Pansements absorbants primaires</a:t>
            </a:r>
          </a:p>
          <a:p>
            <a:pPr>
              <a:lnSpc>
                <a:spcPct val="90000"/>
              </a:lnSpc>
            </a:pPr>
            <a:endParaRPr lang="fr-CA" sz="27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dirty="0">
                <a:solidFill>
                  <a:schemeClr val="bg1"/>
                </a:solidFill>
              </a:rPr>
              <a:t>Pansements absorbants secondaires</a:t>
            </a:r>
          </a:p>
          <a:p>
            <a:pPr>
              <a:lnSpc>
                <a:spcPct val="90000"/>
              </a:lnSpc>
            </a:pPr>
            <a:endParaRPr lang="fr-CA" sz="27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CA" sz="2700" b="1" dirty="0">
                <a:solidFill>
                  <a:schemeClr val="bg1"/>
                </a:solidFill>
              </a:rPr>
              <a:t>Pansements non adhérents</a:t>
            </a:r>
          </a:p>
          <a:p>
            <a:pPr>
              <a:lnSpc>
                <a:spcPct val="90000"/>
              </a:lnSpc>
            </a:pPr>
            <a:endParaRPr lang="fr-CA" sz="2700" dirty="0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CA"/>
              <a:t>Types de pansements</a:t>
            </a: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Page 126 à 129</a:t>
            </a:r>
          </a:p>
        </p:txBody>
      </p:sp>
    </p:spTree>
    <p:extLst>
      <p:ext uri="{BB962C8B-B14F-4D97-AF65-F5344CB8AC3E}">
        <p14:creationId xmlns:p14="http://schemas.microsoft.com/office/powerpoint/2010/main" val="386062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/>
              <a:t>4 DOCUMENTS </a:t>
            </a:r>
            <a:r>
              <a:rPr lang="fr-CA" b="1" dirty="0"/>
              <a:t>TYPE DE PANSEMENT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104456" cy="42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7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 anchor="ctr">
            <a:normAutofit/>
          </a:bodyPr>
          <a:lstStyle/>
          <a:p>
            <a:r>
              <a:rPr lang="fr-CA" b="1" dirty="0"/>
              <a:t>Soins relatifs à une plaie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500" b="1" u="sng"/>
              <a:t>Principes de l’asepsie chirurgicale</a:t>
            </a:r>
          </a:p>
          <a:p>
            <a:pPr>
              <a:lnSpc>
                <a:spcPct val="90000"/>
              </a:lnSpc>
            </a:pPr>
            <a:endParaRPr lang="fr-CA" sz="1500" b="1" u="sng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Peu importe la plaie, on doit suivre le protocole et les prescriptions médicales car un mauvais traitement peut entraîner une détérioration de la plaie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5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L’asepsie chirurgicale est un principe parfois nécessaire et il doit être </a:t>
            </a:r>
            <a:r>
              <a:rPr lang="fr-CA" sz="1500" b="1"/>
              <a:t>ABSOLUMENT COMPRIT, DANS LE CAS CONTRAIRE, VOUS SEREZ INCAPABLE DE SAVOIR / COMPRENDRE QUAND L’APPLIQUER</a:t>
            </a:r>
          </a:p>
        </p:txBody>
      </p:sp>
      <p:pic>
        <p:nvPicPr>
          <p:cNvPr id="5" name="Espace réservé du contenu 4" descr="Chirurgien utilisant une tablette numérique dans la salle d’opération">
            <a:extLst>
              <a:ext uri="{FF2B5EF4-FFF2-40B4-BE49-F238E27FC236}">
                <a16:creationId xmlns:a16="http://schemas.microsoft.com/office/drawing/2014/main" id="{E1FD5A98-3B94-6A50-FD9A-9BD217807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r="16240" b="-1"/>
          <a:stretch/>
        </p:blipFill>
        <p:spPr>
          <a:xfrm>
            <a:off x="4648200" y="1719071"/>
            <a:ext cx="4038600" cy="4407408"/>
          </a:xfrm>
          <a:noFill/>
        </p:spPr>
      </p:pic>
    </p:spTree>
    <p:extLst>
      <p:ext uri="{BB962C8B-B14F-4D97-AF65-F5344CB8AC3E}">
        <p14:creationId xmlns:p14="http://schemas.microsoft.com/office/powerpoint/2010/main" val="404978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Soins relatifs à une plaie</a:t>
            </a:r>
            <a:endParaRPr lang="fr-CA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62558CF-3A84-72C8-272C-B25431248696}"/>
              </a:ext>
            </a:extLst>
          </p:cNvPr>
          <p:cNvSpPr/>
          <p:nvPr/>
        </p:nvSpPr>
        <p:spPr>
          <a:xfrm>
            <a:off x="1475656" y="2636912"/>
            <a:ext cx="5626968" cy="27363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>
                <a:solidFill>
                  <a:schemeClr val="tx1"/>
                </a:solidFill>
              </a:rPr>
              <a:t>VOIR TABLEAU p.120 GUIDE CÉMEQ</a:t>
            </a:r>
          </a:p>
        </p:txBody>
      </p:sp>
    </p:spTree>
    <p:extLst>
      <p:ext uri="{BB962C8B-B14F-4D97-AF65-F5344CB8AC3E}">
        <p14:creationId xmlns:p14="http://schemas.microsoft.com/office/powerpoint/2010/main" val="327697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 anchor="ctr">
            <a:normAutofit/>
          </a:bodyPr>
          <a:lstStyle/>
          <a:p>
            <a:r>
              <a:rPr lang="fr-CA" b="1" dirty="0"/>
              <a:t>Plaies avec / sans drain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Il existe plusieurs types de drain</a:t>
            </a:r>
            <a:endParaRPr lang="fr-CA"/>
          </a:p>
          <a:p>
            <a:endParaRPr lang="fr-CA"/>
          </a:p>
          <a:p>
            <a:r>
              <a:rPr lang="fr-CA" dirty="0"/>
              <a:t>Il existe plusieurs types de façon pour fermer une incision chirurgicale</a:t>
            </a:r>
            <a:endParaRPr lang="fr-CA"/>
          </a:p>
        </p:txBody>
      </p:sp>
      <p:pic>
        <p:nvPicPr>
          <p:cNvPr id="5" name="Espace réservé du contenu 4" descr="Chirurgien utilisant une tablette numérique dans la salle d’opération">
            <a:extLst>
              <a:ext uri="{FF2B5EF4-FFF2-40B4-BE49-F238E27FC236}">
                <a16:creationId xmlns:a16="http://schemas.microsoft.com/office/drawing/2014/main" id="{45A748A3-FEFF-D78D-A34E-972D8D6C7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r="14417" b="-1"/>
          <a:stretch/>
        </p:blipFill>
        <p:spPr>
          <a:xfrm>
            <a:off x="4648200" y="1719071"/>
            <a:ext cx="4038600" cy="4407408"/>
          </a:xfrm>
          <a:noFill/>
        </p:spPr>
      </p:pic>
    </p:spTree>
    <p:extLst>
      <p:ext uri="{BB962C8B-B14F-4D97-AF65-F5344CB8AC3E}">
        <p14:creationId xmlns:p14="http://schemas.microsoft.com/office/powerpoint/2010/main" val="220801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174" y="621437"/>
            <a:ext cx="5679652" cy="4331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COURS #10 </a:t>
            </a:r>
          </a:p>
        </p:txBody>
      </p:sp>
    </p:spTree>
    <p:extLst>
      <p:ext uri="{BB962C8B-B14F-4D97-AF65-F5344CB8AC3E}">
        <p14:creationId xmlns:p14="http://schemas.microsoft.com/office/powerpoint/2010/main" val="48185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fk_9tdT5iNrKqwSSIVgi1JnlLfZqo-Q-tctuNHLJUk2eJNk8iLTAKXBliQ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8"/>
          <a:stretch/>
        </p:blipFill>
        <p:spPr bwMode="auto">
          <a:xfrm>
            <a:off x="685800" y="621437"/>
            <a:ext cx="7772400" cy="433156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gauche 2"/>
          <p:cNvSpPr/>
          <p:nvPr/>
        </p:nvSpPr>
        <p:spPr>
          <a:xfrm>
            <a:off x="956289" y="5656556"/>
            <a:ext cx="7244736" cy="401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fr-FR" sz="1500" b="1" kern="1200" cap="all" spc="25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PENROSE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CA"/>
              <a:t>Types de drain</a:t>
            </a:r>
          </a:p>
        </p:txBody>
      </p:sp>
    </p:spTree>
    <p:extLst>
      <p:ext uri="{BB962C8B-B14F-4D97-AF65-F5344CB8AC3E}">
        <p14:creationId xmlns:p14="http://schemas.microsoft.com/office/powerpoint/2010/main" val="79970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UqfcprGG2b4/TfaytpDQnqI/AAAAAAAAAw4/p5NuQyUFl8M/s1600/7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934" y="621437"/>
            <a:ext cx="6058131" cy="433156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956289" y="5656556"/>
            <a:ext cx="7244736" cy="401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fr-FR" sz="1500" b="1" kern="1200" cap="all" spc="25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HÉMOVAC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CA"/>
              <a:t>Types de drain</a:t>
            </a:r>
          </a:p>
        </p:txBody>
      </p:sp>
    </p:spTree>
    <p:extLst>
      <p:ext uri="{BB962C8B-B14F-4D97-AF65-F5344CB8AC3E}">
        <p14:creationId xmlns:p14="http://schemas.microsoft.com/office/powerpoint/2010/main" val="49552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>
            <a:normAutofit/>
          </a:bodyPr>
          <a:lstStyle/>
          <a:p>
            <a:r>
              <a:rPr lang="fr-CA" b="1" dirty="0"/>
              <a:t>Types de drain</a:t>
            </a:r>
            <a:endParaRPr lang="fr-CA" dirty="0"/>
          </a:p>
        </p:txBody>
      </p:sp>
      <p:pic>
        <p:nvPicPr>
          <p:cNvPr id="3074" name="Picture 2" descr="http://siuplasticsurgery.com/ProcedureInfo/DrainCare/dr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80" y="778212"/>
            <a:ext cx="3996120" cy="36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BCfIre1VyjI/RzKrceMabfI/AAAAAAAAAA8/jYRG0yAS6Js/s320/Jpdra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7936"/>
            <a:ext cx="3256094" cy="24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755576" y="5373217"/>
            <a:ext cx="7702624" cy="1028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fr-CA" sz="1746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JACKSON PRATT</a:t>
            </a:r>
            <a:endParaRPr lang="fr-CA" b="1"/>
          </a:p>
        </p:txBody>
      </p:sp>
    </p:spTree>
    <p:extLst>
      <p:ext uri="{BB962C8B-B14F-4D97-AF65-F5344CB8AC3E}">
        <p14:creationId xmlns:p14="http://schemas.microsoft.com/office/powerpoint/2010/main" val="93271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MÈCHE</a:t>
            </a:r>
          </a:p>
        </p:txBody>
      </p:sp>
      <p:pic>
        <p:nvPicPr>
          <p:cNvPr id="4098" name="Picture 2" descr="http://www.eci2012.net/algoderm/Image/PROCOLE(Compress)/ProcolePhoto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641304" cy="46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5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POINTS DE SUTURE ET AGRAFES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916832"/>
            <a:ext cx="4154760" cy="770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SUTURE À POINTS SÉPARÉS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9B411-DEF9-0333-B085-D68C3896F5FB}"/>
              </a:ext>
            </a:extLst>
          </p:cNvPr>
          <p:cNvSpPr/>
          <p:nvPr/>
        </p:nvSpPr>
        <p:spPr>
          <a:xfrm>
            <a:off x="4622304" y="2771057"/>
            <a:ext cx="4154760" cy="770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SUTURE À POINTS DE SURJET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DF593-A985-677C-5D2D-E08BBF6F83E3}"/>
              </a:ext>
            </a:extLst>
          </p:cNvPr>
          <p:cNvSpPr/>
          <p:nvPr/>
        </p:nvSpPr>
        <p:spPr>
          <a:xfrm>
            <a:off x="467544" y="3626309"/>
            <a:ext cx="4154760" cy="770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SUTURE À POINTS DE PRESSION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6E057-0CA2-DAAC-CC77-9CF7874FFDC5}"/>
              </a:ext>
            </a:extLst>
          </p:cNvPr>
          <p:cNvSpPr/>
          <p:nvPr/>
        </p:nvSpPr>
        <p:spPr>
          <a:xfrm>
            <a:off x="4641627" y="4516375"/>
            <a:ext cx="4154760" cy="770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SUTURE DE RAPPROCHEMENT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D6AD0-D180-4CAF-CB5C-D0383ACBB415}"/>
              </a:ext>
            </a:extLst>
          </p:cNvPr>
          <p:cNvSpPr/>
          <p:nvPr/>
        </p:nvSpPr>
        <p:spPr>
          <a:xfrm>
            <a:off x="2479084" y="5679244"/>
            <a:ext cx="4154760" cy="7703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p. 133 GUIDE CÉMEQ</a:t>
            </a:r>
          </a:p>
        </p:txBody>
      </p:sp>
    </p:spTree>
    <p:extLst>
      <p:ext uri="{BB962C8B-B14F-4D97-AF65-F5344CB8AC3E}">
        <p14:creationId xmlns:p14="http://schemas.microsoft.com/office/powerpoint/2010/main" val="99798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Transmission des renseignements sur les soins d’une plaie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L’heure où vous avez changé ou renforcé le pansement</a:t>
            </a:r>
          </a:p>
          <a:p>
            <a:endParaRPr lang="fr-CA" dirty="0"/>
          </a:p>
          <a:p>
            <a:r>
              <a:rPr lang="fr-CA" dirty="0"/>
              <a:t>Type de pansement appliqué</a:t>
            </a:r>
          </a:p>
          <a:p>
            <a:endParaRPr lang="fr-CA" dirty="0"/>
          </a:p>
          <a:p>
            <a:r>
              <a:rPr lang="fr-CA" dirty="0"/>
              <a:t>Particularités : - longueur du drain retiré</a:t>
            </a:r>
          </a:p>
          <a:p>
            <a:pPr marL="114300" indent="0">
              <a:buNone/>
            </a:pPr>
            <a:r>
              <a:rPr lang="fr-CA" dirty="0"/>
              <a:t>                            - sorte de mèche utilisée</a:t>
            </a:r>
          </a:p>
          <a:p>
            <a:pPr marL="114300" indent="0">
              <a:buNone/>
            </a:pPr>
            <a:r>
              <a:rPr lang="fr-CA" dirty="0"/>
              <a:t>                            - nom des crèmes ou onguents   </a:t>
            </a:r>
          </a:p>
          <a:p>
            <a:pPr marL="114300" indent="0">
              <a:buNone/>
            </a:pPr>
            <a:r>
              <a:rPr lang="fr-CA" dirty="0"/>
              <a:t>                              appliqués</a:t>
            </a:r>
          </a:p>
          <a:p>
            <a:pPr marL="114300" indent="0">
              <a:buNone/>
            </a:pPr>
            <a:r>
              <a:rPr lang="fr-CA" dirty="0"/>
              <a:t>		        - nombres de points ou agrafes </a:t>
            </a:r>
          </a:p>
          <a:p>
            <a:pPr marL="114300" indent="0">
              <a:buNone/>
            </a:pPr>
            <a:r>
              <a:rPr lang="fr-CA" dirty="0"/>
              <a:t>                              enlevés    …</a:t>
            </a:r>
          </a:p>
          <a:p>
            <a:pPr marL="11430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647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Transmission des renseignements sur les soins d’une plaie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Caractéristiques de l’exsudat (quantité, couleur et aspect)</a:t>
            </a:r>
          </a:p>
          <a:p>
            <a:endParaRPr lang="fr-CA" dirty="0"/>
          </a:p>
          <a:p>
            <a:r>
              <a:rPr lang="fr-CA" dirty="0"/>
              <a:t>L’apparence de la plaie …</a:t>
            </a:r>
          </a:p>
          <a:p>
            <a:endParaRPr lang="fr-CA" dirty="0"/>
          </a:p>
          <a:p>
            <a:r>
              <a:rPr lang="fr-CA" dirty="0"/>
              <a:t>La réaction du client</a:t>
            </a:r>
          </a:p>
        </p:txBody>
      </p:sp>
    </p:spTree>
    <p:extLst>
      <p:ext uri="{BB962C8B-B14F-4D97-AF65-F5344CB8AC3E}">
        <p14:creationId xmlns:p14="http://schemas.microsoft.com/office/powerpoint/2010/main" val="294657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Transmission des renseignements sur les soins d’une plaie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sz="5000" b="1" u="sng" dirty="0"/>
              <a:t>À ÉVITER</a:t>
            </a:r>
          </a:p>
          <a:p>
            <a:pPr algn="ctr"/>
            <a:endParaRPr lang="fr-CA" b="1" u="sng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Abondant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Peu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+   ++   +++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2100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Transmission des renseignements sur les soins d’une plaie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fr-CA" dirty="0"/>
          </a:p>
          <a:p>
            <a:pPr algn="ctr"/>
            <a:r>
              <a:rPr lang="fr-CA" sz="5000" b="1" u="sng" dirty="0">
                <a:solidFill>
                  <a:schemeClr val="tx1"/>
                </a:solidFill>
              </a:rPr>
              <a:t>À UTILISER</a:t>
            </a:r>
          </a:p>
          <a:p>
            <a:pPr algn="ctr"/>
            <a:endParaRPr lang="fr-CA" b="1" u="sng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Le nombres de compresses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Le % souillé ou un point de référence connu tel des pièces de monnaies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51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Transmission des renseignements sur les soins d’une plaie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14300" indent="0" algn="ctr">
              <a:buNone/>
            </a:pPr>
            <a:endParaRPr lang="fr-CA" dirty="0"/>
          </a:p>
          <a:p>
            <a:pPr marL="114300" indent="0" algn="ctr">
              <a:buNone/>
            </a:pPr>
            <a:endParaRPr lang="fr-CA" dirty="0">
              <a:latin typeface="Bradley Hand ITC" pitchFamily="66" charset="0"/>
            </a:endParaRPr>
          </a:p>
          <a:p>
            <a:pPr marL="114300" indent="0" algn="ctr">
              <a:buNone/>
            </a:pPr>
            <a:r>
              <a:rPr lang="fr-CA" sz="5000" b="1" dirty="0">
                <a:solidFill>
                  <a:schemeClr val="tx1"/>
                </a:solidFill>
                <a:latin typeface="Bradley Hand ITC" pitchFamily="66" charset="0"/>
              </a:rPr>
              <a:t>VOIR EXEMPLE DE NOTE AU</a:t>
            </a:r>
          </a:p>
          <a:p>
            <a:pPr marL="114300" indent="0" algn="ctr">
              <a:buNone/>
            </a:pPr>
            <a:r>
              <a:rPr lang="fr-CA" sz="5000" b="1" dirty="0">
                <a:solidFill>
                  <a:schemeClr val="tx1"/>
                </a:solidFill>
                <a:latin typeface="Bradley Hand ITC" pitchFamily="66" charset="0"/>
              </a:rPr>
              <a:t> DOSSIER PAGE 134 – 135 </a:t>
            </a:r>
          </a:p>
        </p:txBody>
      </p:sp>
    </p:spTree>
    <p:extLst>
      <p:ext uri="{BB962C8B-B14F-4D97-AF65-F5344CB8AC3E}">
        <p14:creationId xmlns:p14="http://schemas.microsoft.com/office/powerpoint/2010/main" val="190673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fr-CA" u="sng" dirty="0"/>
          </a:p>
          <a:p>
            <a:endParaRPr lang="fr-CA" u="sng" dirty="0"/>
          </a:p>
          <a:p>
            <a:r>
              <a:rPr lang="fr-CA" u="sng" dirty="0"/>
              <a:t>Échelle de Braden</a:t>
            </a:r>
          </a:p>
          <a:p>
            <a:pPr marL="114300" indent="0">
              <a:buNone/>
            </a:pPr>
            <a:endParaRPr lang="fr-CA" u="sng" dirty="0"/>
          </a:p>
          <a:p>
            <a:r>
              <a:rPr lang="fr-CA" u="sng" dirty="0"/>
              <a:t>Évaluation de plaie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CA"/>
              <a:t>évaluation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VOIR DOCUMENTS</a:t>
            </a:r>
          </a:p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Échelle de Braden</a:t>
            </a:r>
          </a:p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fr-FR" sz="1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Évaluation de plaie</a:t>
            </a:r>
          </a:p>
        </p:txBody>
      </p:sp>
    </p:spTree>
    <p:extLst>
      <p:ext uri="{BB962C8B-B14F-4D97-AF65-F5344CB8AC3E}">
        <p14:creationId xmlns:p14="http://schemas.microsoft.com/office/powerpoint/2010/main" val="1044717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CA" sz="4000" b="1" dirty="0">
                <a:latin typeface="Bradley Hand ITC" pitchFamily="66" charset="0"/>
              </a:rPr>
              <a:t>EXERCICE </a:t>
            </a:r>
            <a:br>
              <a:rPr lang="fr-CA" sz="4000" b="1" dirty="0">
                <a:latin typeface="Bradley Hand ITC" pitchFamily="66" charset="0"/>
              </a:rPr>
            </a:br>
            <a:r>
              <a:rPr lang="fr-CA" sz="4000" b="1" dirty="0">
                <a:latin typeface="Bradley Hand ITC" pitchFamily="66" charset="0"/>
              </a:rPr>
              <a:t>PLAIE DE PRESSION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936104" cy="389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3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stade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</a:pPr>
            <a:r>
              <a:rPr lang="fr-CA" sz="2200" u="sng"/>
              <a:t>Voici les différents stades de plaie de pression</a:t>
            </a:r>
          </a:p>
          <a:p>
            <a:pPr>
              <a:lnSpc>
                <a:spcPct val="90000"/>
              </a:lnSpc>
            </a:pPr>
            <a:endParaRPr lang="fr-CA" sz="220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200"/>
              <a:t>Stade I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fr-CA" sz="220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200"/>
              <a:t>Stade II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fr-CA" sz="220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200"/>
              <a:t>Stade III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fr-CA" sz="220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200"/>
              <a:t>Stade IV</a:t>
            </a:r>
          </a:p>
        </p:txBody>
      </p:sp>
      <p:pic>
        <p:nvPicPr>
          <p:cNvPr id="5" name="Espace réservé du contenu 4" descr="Pansements">
            <a:extLst>
              <a:ext uri="{FF2B5EF4-FFF2-40B4-BE49-F238E27FC236}">
                <a16:creationId xmlns:a16="http://schemas.microsoft.com/office/drawing/2014/main" id="{27270539-F95B-A4BE-1564-93F4EF34A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842"/>
            <a:ext cx="4038600" cy="2691742"/>
          </a:xfrm>
          <a:noFill/>
        </p:spPr>
      </p:pic>
    </p:spTree>
    <p:extLst>
      <p:ext uri="{BB962C8B-B14F-4D97-AF65-F5344CB8AC3E}">
        <p14:creationId xmlns:p14="http://schemas.microsoft.com/office/powerpoint/2010/main" val="21713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stade</a:t>
            </a:r>
            <a:endParaRPr lang="fr-CA" dirty="0"/>
          </a:p>
        </p:txBody>
      </p:sp>
      <p:pic>
        <p:nvPicPr>
          <p:cNvPr id="26626" name="Picture 2" descr="http://www.futura-sciences.com/uploads/tx_oxcsfutura/peau_inv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7753"/>
            <a:ext cx="5715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colade ouvrante 3"/>
          <p:cNvSpPr/>
          <p:nvPr/>
        </p:nvSpPr>
        <p:spPr>
          <a:xfrm>
            <a:off x="1401970" y="3284984"/>
            <a:ext cx="155448" cy="15841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 droite 4"/>
          <p:cNvSpPr/>
          <p:nvPr/>
        </p:nvSpPr>
        <p:spPr>
          <a:xfrm rot="2709670">
            <a:off x="235326" y="320038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Accolade fermante 6"/>
          <p:cNvSpPr/>
          <p:nvPr/>
        </p:nvSpPr>
        <p:spPr>
          <a:xfrm>
            <a:off x="6858580" y="5263801"/>
            <a:ext cx="77724" cy="43204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vers le bas 7"/>
          <p:cNvSpPr/>
          <p:nvPr/>
        </p:nvSpPr>
        <p:spPr>
          <a:xfrm rot="2929107">
            <a:off x="7548089" y="4486133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967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stade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800" b="1" u="sng"/>
              <a:t>Stade I</a:t>
            </a:r>
          </a:p>
          <a:p>
            <a:pPr>
              <a:lnSpc>
                <a:spcPct val="90000"/>
              </a:lnSpc>
            </a:pPr>
            <a:endParaRPr lang="fr-CA" sz="1800" b="1" u="sng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Érythème de la peau intact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Ne blanchissant pas à la pression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Persiste plus de 30 minutes une fois la pression supprimée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Sensibilité accrue</a:t>
            </a:r>
          </a:p>
        </p:txBody>
      </p:sp>
      <p:pic>
        <p:nvPicPr>
          <p:cNvPr id="5" name="Espace réservé du contenu 4" descr="Travailleur de la santé regardant une tablette">
            <a:extLst>
              <a:ext uri="{FF2B5EF4-FFF2-40B4-BE49-F238E27FC236}">
                <a16:creationId xmlns:a16="http://schemas.microsoft.com/office/drawing/2014/main" id="{E12CE4B8-9D79-E244-E16D-176594886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8200" y="2576150"/>
            <a:ext cx="4038600" cy="2693125"/>
          </a:xfrm>
          <a:noFill/>
        </p:spPr>
      </p:pic>
    </p:spTree>
    <p:extLst>
      <p:ext uri="{BB962C8B-B14F-4D97-AF65-F5344CB8AC3E}">
        <p14:creationId xmlns:p14="http://schemas.microsoft.com/office/powerpoint/2010/main" val="13983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stade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800" b="1" u="sng"/>
              <a:t>Stade II</a:t>
            </a:r>
          </a:p>
          <a:p>
            <a:pPr>
              <a:lnSpc>
                <a:spcPct val="90000"/>
              </a:lnSpc>
            </a:pPr>
            <a:endParaRPr lang="fr-CA" sz="1800" b="1" u="sng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Atteint l’épiderme ou le derme, ou les 2 couches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Plaie superficielle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Prend la forme d’une abrasion, d’une phlyctène ou d’un cratère peu profond entourée d’une zone érythémateuse ou indurée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Sensibilité accrue et présence d’exsudat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</p:txBody>
      </p:sp>
      <p:pic>
        <p:nvPicPr>
          <p:cNvPr id="5" name="Espace réservé du contenu 4" descr="Stéthoscope avec le tube en forme de moniteur cardiaque">
            <a:extLst>
              <a:ext uri="{FF2B5EF4-FFF2-40B4-BE49-F238E27FC236}">
                <a16:creationId xmlns:a16="http://schemas.microsoft.com/office/drawing/2014/main" id="{9313918F-0C0F-2DC3-EBE4-EF1E80016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899"/>
            <a:ext cx="4038600" cy="2597627"/>
          </a:xfrm>
          <a:noFill/>
        </p:spPr>
      </p:pic>
    </p:spTree>
    <p:extLst>
      <p:ext uri="{BB962C8B-B14F-4D97-AF65-F5344CB8AC3E}">
        <p14:creationId xmlns:p14="http://schemas.microsoft.com/office/powerpoint/2010/main" val="40797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stade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500" b="1" u="sng"/>
              <a:t>Stade III</a:t>
            </a:r>
          </a:p>
          <a:p>
            <a:pPr>
              <a:lnSpc>
                <a:spcPct val="90000"/>
              </a:lnSpc>
            </a:pPr>
            <a:endParaRPr lang="fr-CA" sz="1500" b="1" u="sng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Perte de l’épaisseur sous-cutanée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5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Présence de lésion ou d’une nécrose du tissu sous-cutanée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5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Cratère profond avec érythème, induration et chaleur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5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Peu de douleur, à la suite de la perte des terminaisons nerveuses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5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500"/>
              <a:t>Présence d’exsudat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500"/>
          </a:p>
        </p:txBody>
      </p:sp>
      <p:pic>
        <p:nvPicPr>
          <p:cNvPr id="5" name="Espace réservé du contenu 4" descr="Employé de santé stressé">
            <a:extLst>
              <a:ext uri="{FF2B5EF4-FFF2-40B4-BE49-F238E27FC236}">
                <a16:creationId xmlns:a16="http://schemas.microsoft.com/office/drawing/2014/main" id="{4F0A6AD7-49A3-3DEB-46E3-3AD14DE30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8200" y="2575173"/>
            <a:ext cx="4038600" cy="2695079"/>
          </a:xfrm>
          <a:noFill/>
        </p:spPr>
      </p:pic>
    </p:spTree>
    <p:extLst>
      <p:ext uri="{BB962C8B-B14F-4D97-AF65-F5344CB8AC3E}">
        <p14:creationId xmlns:p14="http://schemas.microsoft.com/office/powerpoint/2010/main" val="134722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b="1" dirty="0"/>
              <a:t>stade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800" b="1" u="sng"/>
              <a:t>Stade IV</a:t>
            </a:r>
          </a:p>
          <a:p>
            <a:pPr>
              <a:lnSpc>
                <a:spcPct val="90000"/>
              </a:lnSpc>
            </a:pPr>
            <a:endParaRPr lang="fr-CA" sz="1800" b="1" u="sng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Perte de toute l’épaisseur sous-cutanée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Présence de nécrose tissulaire, musculaire ou osseuse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Peu de douleur à la suite de la perte des terminaisons nerveuses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CA" sz="180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1800"/>
              <a:t>Présence d’exsudat</a:t>
            </a:r>
          </a:p>
        </p:txBody>
      </p:sp>
      <p:pic>
        <p:nvPicPr>
          <p:cNvPr id="5" name="Espace réservé du contenu 4" descr="Professionnel de la santé avec tablette">
            <a:extLst>
              <a:ext uri="{FF2B5EF4-FFF2-40B4-BE49-F238E27FC236}">
                <a16:creationId xmlns:a16="http://schemas.microsoft.com/office/drawing/2014/main" id="{7A9BB2A0-DA36-763E-3A6A-BB05BE5B2A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8200" y="2653732"/>
            <a:ext cx="4038600" cy="2537962"/>
          </a:xfrm>
          <a:noFill/>
        </p:spPr>
      </p:pic>
    </p:spTree>
    <p:extLst>
      <p:ext uri="{BB962C8B-B14F-4D97-AF65-F5344CB8AC3E}">
        <p14:creationId xmlns:p14="http://schemas.microsoft.com/office/powerpoint/2010/main" val="218128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600</Words>
  <Application>Microsoft Office PowerPoint</Application>
  <PresentationFormat>Affichage à l'écran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Book Antiqua</vt:lpstr>
      <vt:lpstr>Bradley Hand ITC</vt:lpstr>
      <vt:lpstr>Century Gothic</vt:lpstr>
      <vt:lpstr>Wingdings</vt:lpstr>
      <vt:lpstr>Apothicaire</vt:lpstr>
      <vt:lpstr>LES PLAIES ET LES PANSEMENTS</vt:lpstr>
      <vt:lpstr>COURS #10 </vt:lpstr>
      <vt:lpstr>évaluation</vt:lpstr>
      <vt:lpstr>stade</vt:lpstr>
      <vt:lpstr>stade</vt:lpstr>
      <vt:lpstr>stade</vt:lpstr>
      <vt:lpstr>stade</vt:lpstr>
      <vt:lpstr>stade</vt:lpstr>
      <vt:lpstr>stade</vt:lpstr>
      <vt:lpstr>Critères d’évaluation</vt:lpstr>
      <vt:lpstr>Processus de cicatrisation</vt:lpstr>
      <vt:lpstr>Processus de cicatrisation</vt:lpstr>
      <vt:lpstr>Présentation PowerPoint</vt:lpstr>
      <vt:lpstr>Types de pansements</vt:lpstr>
      <vt:lpstr>Types de pansements</vt:lpstr>
      <vt:lpstr>4 DOCUMENTS TYPE DE PANSEMENT</vt:lpstr>
      <vt:lpstr>Soins relatifs à une plaie</vt:lpstr>
      <vt:lpstr>Soins relatifs à une plaie</vt:lpstr>
      <vt:lpstr>Plaies avec / sans drain</vt:lpstr>
      <vt:lpstr>Types de drain</vt:lpstr>
      <vt:lpstr>Types de drain</vt:lpstr>
      <vt:lpstr>Types de drain</vt:lpstr>
      <vt:lpstr>MÈCHE</vt:lpstr>
      <vt:lpstr>POINTS DE SUTURE ET AGRAFES</vt:lpstr>
      <vt:lpstr>Transmission des renseignements sur les soins d’une plaie</vt:lpstr>
      <vt:lpstr>Transmission des renseignements sur les soins d’une plaie</vt:lpstr>
      <vt:lpstr>Transmission des renseignements sur les soins d’une plaie</vt:lpstr>
      <vt:lpstr>Transmission des renseignements sur les soins d’une plaie</vt:lpstr>
      <vt:lpstr>Transmission des renseignements sur les soins d’une plaie</vt:lpstr>
      <vt:lpstr>EXERCICE  PLAIE DE PRESSION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PLAIES ET LES PANSEMENTS</dc:title>
  <dc:creator>Beaulieu, Daniel</dc:creator>
  <cp:lastModifiedBy>Beaulieu, Daniel</cp:lastModifiedBy>
  <cp:revision>43</cp:revision>
  <dcterms:created xsi:type="dcterms:W3CDTF">2012-12-01T15:10:47Z</dcterms:created>
  <dcterms:modified xsi:type="dcterms:W3CDTF">2024-03-11T18:56:00Z</dcterms:modified>
</cp:coreProperties>
</file>