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302" r:id="rId37"/>
    <p:sldId id="303" r:id="rId38"/>
    <p:sldId id="291" r:id="rId39"/>
    <p:sldId id="292" r:id="rId40"/>
    <p:sldId id="293" r:id="rId41"/>
    <p:sldId id="294" r:id="rId42"/>
    <p:sldId id="295" r:id="rId43"/>
    <p:sldId id="296" r:id="rId44"/>
    <p:sldId id="304" r:id="rId45"/>
    <p:sldId id="305" r:id="rId46"/>
    <p:sldId id="297" r:id="rId47"/>
    <p:sldId id="298" r:id="rId48"/>
    <p:sldId id="299" r:id="rId49"/>
    <p:sldId id="300" r:id="rId50"/>
    <p:sldId id="301" r:id="rId51"/>
    <p:sldId id="307" r:id="rId52"/>
    <p:sldId id="306" r:id="rId53"/>
  </p:sldIdLst>
  <p:sldSz cx="12192000" cy="6858000"/>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9" d="100"/>
          <a:sy n="69" d="100"/>
        </p:scale>
        <p:origin x="-560"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grpSp>
        <p:nvGrpSpPr>
          <p:cNvPr id="89" name="Group 88"/>
          <p:cNvGrpSpPr/>
          <p:nvPr/>
        </p:nvGrpSpPr>
        <p:grpSpPr>
          <a:xfrm>
            <a:off x="-329674" y="-59376"/>
            <a:ext cx="12515851" cy="6923798"/>
            <a:chOff x="-329674" y="-51881"/>
            <a:chExt cx="12515851" cy="6923798"/>
          </a:xfrm>
        </p:grpSpPr>
        <p:sp>
          <p:nvSpPr>
            <p:cNvPr id="90"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3"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0"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1"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8"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1669293" y="1186483"/>
            <a:ext cx="8848345" cy="4477933"/>
            <a:chOff x="1669293" y="1186483"/>
            <a:chExt cx="8848345" cy="4477933"/>
          </a:xfrm>
        </p:grpSpPr>
        <p:sp>
          <p:nvSpPr>
            <p:cNvPr id="39" name="Rectangle 38"/>
            <p:cNvSpPr/>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759236" y="2075504"/>
            <a:ext cx="8679915" cy="1748729"/>
          </a:xfrm>
        </p:spPr>
        <p:txBody>
          <a:bodyPr bIns="0" anchor="b">
            <a:normAutofit/>
          </a:bodyPr>
          <a:lstStyle>
            <a:lvl1pPr algn="ctr">
              <a:lnSpc>
                <a:spcPct val="80000"/>
              </a:lnSpc>
              <a:defRPr sz="5400" spc="-150">
                <a:solidFill>
                  <a:srgbClr val="FFFEFF"/>
                </a:solidFill>
              </a:defRPr>
            </a:lvl1pPr>
          </a:lstStyle>
          <a:p>
            <a:r>
              <a:rPr lang="fr-FR"/>
              <a:t>Modifiez le style du titre</a:t>
            </a:r>
            <a:endParaRPr lang="en-US" dirty="0"/>
          </a:p>
        </p:txBody>
      </p:sp>
      <p:sp>
        <p:nvSpPr>
          <p:cNvPr id="3" name="Subtitle 2"/>
          <p:cNvSpPr>
            <a:spLocks noGrp="1"/>
          </p:cNvSpPr>
          <p:nvPr>
            <p:ph type="subTitle" idx="1"/>
          </p:nvPr>
        </p:nvSpPr>
        <p:spPr>
          <a:xfrm>
            <a:off x="1759237" y="3906266"/>
            <a:ext cx="8673427" cy="1322587"/>
          </a:xfrm>
        </p:spPr>
        <p:txBody>
          <a:bodyPr tIns="0">
            <a:normAutofit/>
          </a:bodyPr>
          <a:lstStyle>
            <a:lvl1pPr marL="0" indent="0" algn="ctr">
              <a:lnSpc>
                <a:spcPct val="100000"/>
              </a:lnSpc>
              <a:buNone/>
              <a:defRPr sz="1800" b="0">
                <a:solidFill>
                  <a:srgbClr val="FFFEFF"/>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a:xfrm>
            <a:off x="804672" y="320040"/>
            <a:ext cx="3657600" cy="320040"/>
          </a:xfrm>
        </p:spPr>
        <p:txBody>
          <a:bodyPr vert="horz" lIns="91440" tIns="45720" rIns="91440" bIns="45720" rtlCol="0" anchor="ctr"/>
          <a:lstStyle>
            <a:lvl1pPr>
              <a:defRPr lang="en-US"/>
            </a:lvl1pPr>
          </a:lstStyle>
          <a:p>
            <a:fld id="{48A87A34-81AB-432B-8DAE-1953F412C126}" type="datetimeFigureOut">
              <a:rPr lang="en-US" dirty="0"/>
              <a:pPr/>
              <a:t>2/2/2021</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grpSp>
        <p:nvGrpSpPr>
          <p:cNvPr id="75" name="Group 74"/>
          <p:cNvGrpSpPr/>
          <p:nvPr/>
        </p:nvGrpSpPr>
        <p:grpSpPr>
          <a:xfrm>
            <a:off x="-417513"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800144"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1"/>
          </a:xfrm>
        </p:spPr>
        <p:txBody>
          <a:bodyPr/>
          <a:lstStyle>
            <a:lvl1pPr>
              <a:defRPr>
                <a:solidFill>
                  <a:srgbClr val="FFFEFF"/>
                </a:solidFill>
              </a:defRPr>
            </a:lvl1pPr>
          </a:lstStyle>
          <a:p>
            <a:r>
              <a:rPr lang="fr-FR"/>
              <a:t>Modifiez le style du titre</a:t>
            </a:r>
            <a:endParaRPr lang="en-US" dirty="0"/>
          </a:p>
        </p:txBody>
      </p:sp>
      <p:sp>
        <p:nvSpPr>
          <p:cNvPr id="3" name="Vertical Text Placeholder 2"/>
          <p:cNvSpPr>
            <a:spLocks noGrp="1"/>
          </p:cNvSpPr>
          <p:nvPr>
            <p:ph type="body" orient="vert" idx="1"/>
          </p:nvPr>
        </p:nvSpPr>
        <p:spPr>
          <a:xfrm>
            <a:off x="5109983" y="794719"/>
            <a:ext cx="6275035" cy="525709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grpSp>
        <p:nvGrpSpPr>
          <p:cNvPr id="75" name="Group 74"/>
          <p:cNvGrpSpPr/>
          <p:nvPr/>
        </p:nvGrpSpPr>
        <p:grpSpPr>
          <a:xfrm flipH="1">
            <a:off x="0"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7718948"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807437" y="2349925"/>
            <a:ext cx="3501195" cy="2456442"/>
          </a:xfrm>
        </p:spPr>
        <p:txBody>
          <a:bodyPr vert="eaVert"/>
          <a:lstStyle>
            <a:lvl1pPr algn="l">
              <a:lnSpc>
                <a:spcPct val="80000"/>
              </a:lnSpc>
              <a:defRPr>
                <a:solidFill>
                  <a:srgbClr val="FFFEFF"/>
                </a:solidFill>
              </a:defRPr>
            </a:lvl1pPr>
          </a:lstStyle>
          <a:p>
            <a:r>
              <a:rPr lang="fr-FR"/>
              <a:t>Modifiez le style du titre</a:t>
            </a:r>
            <a:endParaRPr lang="en-US" dirty="0"/>
          </a:p>
        </p:txBody>
      </p:sp>
      <p:sp>
        <p:nvSpPr>
          <p:cNvPr id="3" name="Vertical Text Placeholder 2"/>
          <p:cNvSpPr>
            <a:spLocks noGrp="1"/>
          </p:cNvSpPr>
          <p:nvPr>
            <p:ph type="body" orient="vert" idx="1"/>
          </p:nvPr>
        </p:nvSpPr>
        <p:spPr>
          <a:xfrm>
            <a:off x="802747" y="798444"/>
            <a:ext cx="6268622" cy="5257303"/>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a:xfrm>
            <a:off x="804672" y="320040"/>
            <a:ext cx="3657600" cy="320040"/>
          </a:xfrm>
        </p:spPr>
        <p:txBody>
          <a:bodyPr/>
          <a:lstStyle/>
          <a:p>
            <a:fld id="{48A87A34-81AB-432B-8DAE-1953F412C126}" type="datetimeFigureOut">
              <a:rPr lang="en-US" dirty="0"/>
              <a:t>2/2/2021</a:t>
            </a:fld>
            <a:endParaRPr lang="en-US" dirty="0"/>
          </a:p>
        </p:txBody>
      </p:sp>
      <p:sp>
        <p:nvSpPr>
          <p:cNvPr id="5" name="Footer Placeholder 4"/>
          <p:cNvSpPr>
            <a:spLocks noGrp="1"/>
          </p:cNvSpPr>
          <p:nvPr>
            <p:ph type="ftr" sz="quarter" idx="11"/>
          </p:nvPr>
        </p:nvSpPr>
        <p:spPr>
          <a:xfrm>
            <a:off x="804672" y="6227064"/>
            <a:ext cx="10588752" cy="320040"/>
          </a:xfrm>
        </p:spPr>
        <p:txBody>
          <a:body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grpSp>
        <p:nvGrpSpPr>
          <p:cNvPr id="80" name="Group 79"/>
          <p:cNvGrpSpPr/>
          <p:nvPr/>
        </p:nvGrpSpPr>
        <p:grpSpPr>
          <a:xfrm>
            <a:off x="-417513" y="0"/>
            <a:ext cx="12584114"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7" name="Group 26"/>
          <p:cNvGrpSpPr/>
          <p:nvPr/>
        </p:nvGrpSpPr>
        <p:grpSpPr>
          <a:xfrm>
            <a:off x="800144" y="1699589"/>
            <a:ext cx="3674476" cy="3470421"/>
            <a:chOff x="697883" y="1816768"/>
            <a:chExt cx="3674476" cy="3470421"/>
          </a:xfrm>
        </p:grpSpPr>
        <p:sp>
          <p:nvSpPr>
            <p:cNvPr id="28" name="Rectangle 27"/>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49925"/>
            <a:ext cx="3498979" cy="2456442"/>
          </a:xfrm>
        </p:spPr>
        <p:txBody>
          <a:bodyPr/>
          <a:lstStyle>
            <a:lvl1pPr>
              <a:defRPr>
                <a:solidFill>
                  <a:srgbClr val="FFFEFF"/>
                </a:solidFill>
              </a:defRPr>
            </a:lvl1pPr>
          </a:lstStyle>
          <a:p>
            <a:r>
              <a:rPr lang="fr-FR"/>
              <a:t>Modifiez le style du titre</a:t>
            </a:r>
            <a:endParaRPr lang="en-US" dirty="0"/>
          </a:p>
        </p:txBody>
      </p:sp>
      <p:sp>
        <p:nvSpPr>
          <p:cNvPr id="3" name="Content Placeholder 2"/>
          <p:cNvSpPr>
            <a:spLocks noGrp="1"/>
          </p:cNvSpPr>
          <p:nvPr>
            <p:ph idx="1"/>
          </p:nvPr>
        </p:nvSpPr>
        <p:spPr>
          <a:xfrm>
            <a:off x="5118447" y="803186"/>
            <a:ext cx="6281873" cy="5248622"/>
          </a:xfrm>
        </p:spPr>
        <p:txBody>
          <a:bodyPr anchor="ct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grpSp>
        <p:nvGrpSpPr>
          <p:cNvPr id="77" name="Group 76"/>
          <p:cNvGrpSpPr/>
          <p:nvPr/>
        </p:nvGrpSpPr>
        <p:grpSpPr>
          <a:xfrm>
            <a:off x="-329674" y="-59376"/>
            <a:ext cx="12515851" cy="6923798"/>
            <a:chOff x="-329674" y="-51881"/>
            <a:chExt cx="12515851" cy="6923798"/>
          </a:xfrm>
        </p:grpSpPr>
        <p:sp>
          <p:nvSpPr>
            <p:cNvPr id="78"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3259545" y="1186483"/>
            <a:ext cx="5666145" cy="4477933"/>
            <a:chOff x="3259545" y="1186483"/>
            <a:chExt cx="5666145" cy="4477933"/>
          </a:xfrm>
        </p:grpSpPr>
        <p:sp>
          <p:nvSpPr>
            <p:cNvPr id="99" name="Rectangle 98"/>
            <p:cNvSpPr/>
            <p:nvPr/>
          </p:nvSpPr>
          <p:spPr>
            <a:xfrm>
              <a:off x="3259545" y="1186483"/>
              <a:ext cx="5657881"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Rectangle 100"/>
            <p:cNvSpPr/>
            <p:nvPr/>
          </p:nvSpPr>
          <p:spPr>
            <a:xfrm>
              <a:off x="3259545" y="1991156"/>
              <a:ext cx="5666145"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344216" y="2074730"/>
            <a:ext cx="5490224" cy="1689390"/>
          </a:xfrm>
        </p:spPr>
        <p:txBody>
          <a:bodyPr bIns="0" anchor="b">
            <a:normAutofit/>
          </a:bodyPr>
          <a:lstStyle>
            <a:lvl1pPr algn="ctr">
              <a:defRPr sz="4400">
                <a:solidFill>
                  <a:srgbClr val="FFFEFF"/>
                </a:solidFill>
              </a:defRPr>
            </a:lvl1pPr>
          </a:lstStyle>
          <a:p>
            <a:r>
              <a:rPr lang="fr-FR"/>
              <a:t>Modifiez le style du titre</a:t>
            </a:r>
            <a:endParaRPr lang="en-US" dirty="0"/>
          </a:p>
        </p:txBody>
      </p:sp>
      <p:sp>
        <p:nvSpPr>
          <p:cNvPr id="3" name="Text Placeholder 2"/>
          <p:cNvSpPr>
            <a:spLocks noGrp="1"/>
          </p:cNvSpPr>
          <p:nvPr>
            <p:ph type="body" idx="1"/>
          </p:nvPr>
        </p:nvSpPr>
        <p:spPr>
          <a:xfrm>
            <a:off x="3344215" y="3846851"/>
            <a:ext cx="5490223" cy="1383770"/>
          </a:xfrm>
        </p:spPr>
        <p:txBody>
          <a:bodyPr tIns="0">
            <a:normAutofit/>
          </a:bodyPr>
          <a:lstStyle>
            <a:lvl1pPr marL="0" indent="0" algn="ctr">
              <a:buNone/>
              <a:defRPr sz="1800">
                <a:solidFill>
                  <a:srgbClr val="FFFEFF"/>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a:xfrm>
            <a:off x="804672" y="320040"/>
            <a:ext cx="3657600" cy="320040"/>
          </a:xfrm>
        </p:spPr>
        <p:txBody>
          <a:bodyPr/>
          <a:lstStyle/>
          <a:p>
            <a:fld id="{48A87A34-81AB-432B-8DAE-1953F412C126}" type="datetimeFigureOut">
              <a:rPr lang="en-US" dirty="0"/>
              <a:t>2/2/2021</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grpSp>
        <p:nvGrpSpPr>
          <p:cNvPr id="37" name="Group 36"/>
          <p:cNvGrpSpPr/>
          <p:nvPr/>
        </p:nvGrpSpPr>
        <p:grpSpPr>
          <a:xfrm>
            <a:off x="-417513" y="0"/>
            <a:ext cx="12584114" cy="6853238"/>
            <a:chOff x="-417513" y="0"/>
            <a:chExt cx="12584114" cy="6853238"/>
          </a:xfrm>
        </p:grpSpPr>
        <p:sp>
          <p:nvSpPr>
            <p:cNvPr id="3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800144" y="1699589"/>
            <a:ext cx="3674476" cy="3470421"/>
            <a:chOff x="697883" y="1816768"/>
            <a:chExt cx="3674476" cy="3470421"/>
          </a:xfrm>
        </p:grpSpPr>
        <p:sp>
          <p:nvSpPr>
            <p:cNvPr id="60" name="Rectangle 59"/>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0" y="2339669"/>
            <a:ext cx="3500828" cy="2470065"/>
          </a:xfrm>
        </p:spPr>
        <p:txBody>
          <a:bodyPr lIns="91440" tIns="91440" rIns="91440" bIns="91440"/>
          <a:lstStyle>
            <a:lvl1pPr>
              <a:defRPr>
                <a:solidFill>
                  <a:srgbClr val="FFFEFF"/>
                </a:solidFill>
              </a:defRPr>
            </a:lvl1pPr>
          </a:lstStyle>
          <a:p>
            <a:r>
              <a:rPr lang="fr-FR"/>
              <a:t>Modifiez le style du titre</a:t>
            </a:r>
            <a:endParaRPr lang="en-US" dirty="0"/>
          </a:p>
        </p:txBody>
      </p:sp>
      <p:sp>
        <p:nvSpPr>
          <p:cNvPr id="3" name="Content Placeholder 2"/>
          <p:cNvSpPr>
            <a:spLocks noGrp="1"/>
          </p:cNvSpPr>
          <p:nvPr>
            <p:ph sz="half" idx="1"/>
          </p:nvPr>
        </p:nvSpPr>
        <p:spPr>
          <a:xfrm>
            <a:off x="5120878" y="803187"/>
            <a:ext cx="6269591" cy="2382651"/>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118447" y="3672162"/>
            <a:ext cx="6272022" cy="238358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a:xfrm>
            <a:off x="804672" y="320040"/>
            <a:ext cx="3657600" cy="320040"/>
          </a:xfrm>
        </p:spPr>
        <p:txBody>
          <a:bodyPr/>
          <a:lstStyle/>
          <a:p>
            <a:fld id="{48A87A34-81AB-432B-8DAE-1953F412C126}" type="datetimeFigureOut">
              <a:rPr lang="en-US" dirty="0"/>
              <a:t>2/2/2021</a:t>
            </a:fld>
            <a:endParaRPr lang="en-US" dirty="0"/>
          </a:p>
        </p:txBody>
      </p:sp>
      <p:sp>
        <p:nvSpPr>
          <p:cNvPr id="6" name="Footer Placeholder 5"/>
          <p:cNvSpPr>
            <a:spLocks noGrp="1"/>
          </p:cNvSpPr>
          <p:nvPr>
            <p:ph type="ftr" sz="quarter" idx="11"/>
          </p:nvPr>
        </p:nvSpPr>
        <p:spPr>
          <a:xfrm>
            <a:off x="804672" y="6227064"/>
            <a:ext cx="10588752" cy="320040"/>
          </a:xfrm>
        </p:spPr>
        <p:txBody>
          <a:bodyPr/>
          <a:lstStyle/>
          <a:p>
            <a:endParaRPr lang="en-US" dirty="0"/>
          </a:p>
        </p:txBody>
      </p:sp>
      <p:sp>
        <p:nvSpPr>
          <p:cNvPr id="7" name="Slide Number Placeholder 6"/>
          <p:cNvSpPr>
            <a:spLocks noGrp="1"/>
          </p:cNvSpPr>
          <p:nvPr>
            <p:ph type="sldNum" sz="quarter" idx="12"/>
          </p:nvPr>
        </p:nvSpPr>
        <p:spPr>
          <a:xfrm>
            <a:off x="10469880" y="320040"/>
            <a:ext cx="914400" cy="320040"/>
          </a:xfrm>
        </p:spPr>
        <p:txBody>
          <a:bodyPr/>
          <a:lstStyle/>
          <a:p>
            <a:fld id="{6D22F896-40B5-4ADD-8801-0D06FADFA095}"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grpSp>
        <p:nvGrpSpPr>
          <p:cNvPr id="39" name="Group 38"/>
          <p:cNvGrpSpPr/>
          <p:nvPr/>
        </p:nvGrpSpPr>
        <p:grpSpPr>
          <a:xfrm>
            <a:off x="-417513" y="0"/>
            <a:ext cx="12584114" cy="6853238"/>
            <a:chOff x="-417513" y="0"/>
            <a:chExt cx="12584114" cy="6853238"/>
          </a:xfrm>
        </p:grpSpPr>
        <p:sp>
          <p:nvSpPr>
            <p:cNvPr id="40"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6"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7"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1" name="Group 60"/>
          <p:cNvGrpSpPr/>
          <p:nvPr/>
        </p:nvGrpSpPr>
        <p:grpSpPr>
          <a:xfrm>
            <a:off x="800144" y="1699589"/>
            <a:ext cx="3674476" cy="3470421"/>
            <a:chOff x="697883" y="1816768"/>
            <a:chExt cx="3674476" cy="3470421"/>
          </a:xfrm>
        </p:grpSpPr>
        <p:sp>
          <p:nvSpPr>
            <p:cNvPr id="62" name="Rectangle 6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Rectangle 63"/>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1" y="2363915"/>
            <a:ext cx="3500828" cy="2460497"/>
          </a:xfrm>
        </p:spPr>
        <p:txBody>
          <a:bodyPr lIns="91440" tIns="91440" rIns="91440" bIns="91440"/>
          <a:lstStyle>
            <a:lvl1pPr>
              <a:defRPr>
                <a:solidFill>
                  <a:srgbClr val="FFFEFF"/>
                </a:solidFill>
              </a:defRPr>
            </a:lvl1pPr>
          </a:lstStyle>
          <a:p>
            <a:r>
              <a:rPr lang="fr-FR"/>
              <a:t>Modifiez le style du titre</a:t>
            </a:r>
            <a:endParaRPr lang="en-US" dirty="0"/>
          </a:p>
        </p:txBody>
      </p:sp>
      <p:sp>
        <p:nvSpPr>
          <p:cNvPr id="3" name="Text Placeholder 2"/>
          <p:cNvSpPr>
            <a:spLocks noGrp="1"/>
          </p:cNvSpPr>
          <p:nvPr>
            <p:ph type="body" idx="1"/>
          </p:nvPr>
        </p:nvSpPr>
        <p:spPr>
          <a:xfrm>
            <a:off x="5125137" y="803185"/>
            <a:ext cx="6265088"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5125305" y="1488985"/>
            <a:ext cx="6264350" cy="169685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118653" y="3665887"/>
            <a:ext cx="6264414"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5118447" y="4351687"/>
            <a:ext cx="6265588" cy="170406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a:xfrm>
            <a:off x="804672" y="320040"/>
            <a:ext cx="3657600" cy="320040"/>
          </a:xfrm>
        </p:spPr>
        <p:txBody>
          <a:bodyPr/>
          <a:lstStyle/>
          <a:p>
            <a:fld id="{48A87A34-81AB-432B-8DAE-1953F412C126}" type="datetimeFigureOut">
              <a:rPr lang="en-US" dirty="0"/>
              <a:t>2/2/2021</a:t>
            </a:fld>
            <a:endParaRPr lang="en-US" dirty="0"/>
          </a:p>
        </p:txBody>
      </p:sp>
      <p:sp>
        <p:nvSpPr>
          <p:cNvPr id="8" name="Footer Placeholder 7"/>
          <p:cNvSpPr>
            <a:spLocks noGrp="1"/>
          </p:cNvSpPr>
          <p:nvPr>
            <p:ph type="ftr" sz="quarter" idx="11"/>
          </p:nvPr>
        </p:nvSpPr>
        <p:spPr>
          <a:xfrm>
            <a:off x="804672" y="6227064"/>
            <a:ext cx="10588752" cy="320040"/>
          </a:xfrm>
        </p:spPr>
        <p:txBody>
          <a:bodyPr/>
          <a:lstStyle/>
          <a:p>
            <a:endParaRPr lang="en-US" dirty="0"/>
          </a:p>
        </p:txBody>
      </p:sp>
      <p:sp>
        <p:nvSpPr>
          <p:cNvPr id="9" name="Slide Number Placeholder 8"/>
          <p:cNvSpPr>
            <a:spLocks noGrp="1"/>
          </p:cNvSpPr>
          <p:nvPr>
            <p:ph type="sldNum" sz="quarter" idx="12"/>
          </p:nvPr>
        </p:nvSpPr>
        <p:spPr>
          <a:xfrm>
            <a:off x="10469880" y="320040"/>
            <a:ext cx="914400" cy="320040"/>
          </a:xfrm>
        </p:spPr>
        <p:txBody>
          <a:bodyPr/>
          <a:lstStyle/>
          <a:p>
            <a:fld id="{6D22F896-40B5-4ADD-8801-0D06FADFA095}" type="slidenum">
              <a:rPr lang="en-US" dirty="0"/>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grpSp>
        <p:nvGrpSpPr>
          <p:cNvPr id="77" name="Group 76"/>
          <p:cNvGrpSpPr/>
          <p:nvPr/>
        </p:nvGrpSpPr>
        <p:grpSpPr>
          <a:xfrm>
            <a:off x="-417513" y="0"/>
            <a:ext cx="12584114" cy="6853238"/>
            <a:chOff x="-417513" y="0"/>
            <a:chExt cx="12584114" cy="6853238"/>
          </a:xfrm>
        </p:grpSpPr>
        <p:sp>
          <p:nvSpPr>
            <p:cNvPr id="7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4" name="Group 23"/>
          <p:cNvGrpSpPr/>
          <p:nvPr/>
        </p:nvGrpSpPr>
        <p:grpSpPr>
          <a:xfrm>
            <a:off x="800144" y="1699589"/>
            <a:ext cx="3674476" cy="3470421"/>
            <a:chOff x="697883" y="1816768"/>
            <a:chExt cx="3674476" cy="3470421"/>
          </a:xfrm>
        </p:grpSpPr>
        <p:sp>
          <p:nvSpPr>
            <p:cNvPr id="25" name="Rectangle 24"/>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2"/>
          </a:xfrm>
        </p:spPr>
        <p:txBody>
          <a:bodyPr/>
          <a:lstStyle>
            <a:lvl1pPr>
              <a:defRPr>
                <a:solidFill>
                  <a:srgbClr val="FFFEFF"/>
                </a:solidFill>
              </a:defRPr>
            </a:lvl1pPr>
          </a:lstStyle>
          <a:p>
            <a:r>
              <a:rPr lang="fr-FR"/>
              <a:t>Modifiez le style du titre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2/2/2021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04672" y="320040"/>
            <a:ext cx="3657600" cy="320040"/>
          </a:xfrm>
        </p:spPr>
        <p:txBody>
          <a:bodyPr/>
          <a:lstStyle/>
          <a:p>
            <a:fld id="{48A87A34-81AB-432B-8DAE-1953F412C126}" type="datetimeFigureOut">
              <a:rPr lang="en-US" dirty="0"/>
              <a:t>2/2/2021</a:t>
            </a:fld>
            <a:endParaRPr lang="en-US" dirty="0"/>
          </a:p>
        </p:txBody>
      </p:sp>
      <p:sp>
        <p:nvSpPr>
          <p:cNvPr id="3" name="Footer Placeholder 2"/>
          <p:cNvSpPr>
            <a:spLocks noGrp="1"/>
          </p:cNvSpPr>
          <p:nvPr>
            <p:ph type="ftr" sz="quarter" idx="11"/>
          </p:nvPr>
        </p:nvSpPr>
        <p:spPr>
          <a:xfrm>
            <a:off x="804672" y="6227064"/>
            <a:ext cx="10588752" cy="320040"/>
          </a:xfrm>
        </p:spPr>
        <p:txBody>
          <a:bodyPr/>
          <a:lstStyle/>
          <a:p>
            <a:endParaRPr lang="en-US" dirty="0"/>
          </a:p>
        </p:txBody>
      </p:sp>
      <p:sp>
        <p:nvSpPr>
          <p:cNvPr id="4" name="Slide Number Placeholder 3"/>
          <p:cNvSpPr>
            <a:spLocks noGrp="1"/>
          </p:cNvSpPr>
          <p:nvPr>
            <p:ph type="sldNum" sz="quarter" idx="12"/>
          </p:nvPr>
        </p:nvSpPr>
        <p:spPr>
          <a:xfrm>
            <a:off x="10469880" y="320040"/>
            <a:ext cx="914400" cy="320040"/>
          </a:xfrm>
        </p:spPr>
        <p:txBody>
          <a:bodyPr/>
          <a:lstStyle/>
          <a:p>
            <a:fld id="{6D22F896-40B5-4ADD-8801-0D06FADFA095}" type="slidenum">
              <a:rPr lang="en-US" dirty="0"/>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grpSp>
        <p:nvGrpSpPr>
          <p:cNvPr id="74" name="Group 73"/>
          <p:cNvGrpSpPr/>
          <p:nvPr/>
        </p:nvGrpSpPr>
        <p:grpSpPr>
          <a:xfrm>
            <a:off x="-417513" y="0"/>
            <a:ext cx="12584114" cy="6853238"/>
            <a:chOff x="-417513" y="0"/>
            <a:chExt cx="12584114" cy="6853238"/>
          </a:xfrm>
        </p:grpSpPr>
        <p:sp>
          <p:nvSpPr>
            <p:cNvPr id="75"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9"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1"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2"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1" name="Group 20"/>
          <p:cNvGrpSpPr/>
          <p:nvPr/>
        </p:nvGrpSpPr>
        <p:grpSpPr>
          <a:xfrm>
            <a:off x="800144" y="1699589"/>
            <a:ext cx="3674476" cy="3470421"/>
            <a:chOff x="697883" y="1816768"/>
            <a:chExt cx="3674476" cy="3470421"/>
          </a:xfrm>
        </p:grpSpPr>
        <p:sp>
          <p:nvSpPr>
            <p:cNvPr id="22" name="Rectangle 2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52026"/>
            <a:ext cx="3501197" cy="1223298"/>
          </a:xfrm>
        </p:spPr>
        <p:txBody>
          <a:bodyPr bIns="0" anchor="b">
            <a:noAutofit/>
          </a:bodyPr>
          <a:lstStyle>
            <a:lvl1pPr algn="ctr">
              <a:defRPr sz="3200">
                <a:solidFill>
                  <a:srgbClr val="FFFEFF"/>
                </a:solidFill>
              </a:defRPr>
            </a:lvl1pPr>
          </a:lstStyle>
          <a:p>
            <a:r>
              <a:rPr lang="fr-FR"/>
              <a:t>Modifiez le style du titre</a:t>
            </a:r>
            <a:endParaRPr lang="en-US" dirty="0"/>
          </a:p>
        </p:txBody>
      </p:sp>
      <p:sp>
        <p:nvSpPr>
          <p:cNvPr id="3" name="Content Placeholder 2"/>
          <p:cNvSpPr>
            <a:spLocks noGrp="1"/>
          </p:cNvSpPr>
          <p:nvPr>
            <p:ph idx="1"/>
          </p:nvPr>
        </p:nvSpPr>
        <p:spPr>
          <a:xfrm>
            <a:off x="5109983" y="802809"/>
            <a:ext cx="6275035" cy="5249940"/>
          </a:xfrm>
        </p:spPr>
        <p:txBody>
          <a:bodyPr anchor="ct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888631" y="3580186"/>
            <a:ext cx="3501197" cy="1221164"/>
          </a:xfrm>
        </p:spPr>
        <p:txBody>
          <a:bodyPr/>
          <a:lstStyle>
            <a:lvl1pPr marL="0" indent="0" algn="ctr">
              <a:buNone/>
              <a:defRPr sz="16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dirty="0"/>
              <a:t>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grpSp>
        <p:nvGrpSpPr>
          <p:cNvPr id="73" name="Group 72"/>
          <p:cNvGrpSpPr/>
          <p:nvPr/>
        </p:nvGrpSpPr>
        <p:grpSpPr>
          <a:xfrm>
            <a:off x="-329674" y="-59376"/>
            <a:ext cx="12515851" cy="6923798"/>
            <a:chOff x="-329674" y="-51881"/>
            <a:chExt cx="12515851" cy="6923798"/>
          </a:xfrm>
        </p:grpSpPr>
        <p:sp>
          <p:nvSpPr>
            <p:cNvPr id="81"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6" name="Group 75"/>
          <p:cNvGrpSpPr/>
          <p:nvPr/>
        </p:nvGrpSpPr>
        <p:grpSpPr>
          <a:xfrm>
            <a:off x="805336" y="1698331"/>
            <a:ext cx="5941540" cy="3470421"/>
            <a:chOff x="805336" y="1698331"/>
            <a:chExt cx="5941540" cy="3470421"/>
          </a:xfrm>
        </p:grpSpPr>
        <p:sp>
          <p:nvSpPr>
            <p:cNvPr id="77" name="Rectangle 76"/>
            <p:cNvSpPr/>
            <p:nvPr/>
          </p:nvSpPr>
          <p:spPr>
            <a:xfrm>
              <a:off x="805336" y="1698331"/>
              <a:ext cx="5941540"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Isosceles Triangle 9"/>
            <p:cNvSpPr/>
            <p:nvPr/>
          </p:nvSpPr>
          <p:spPr>
            <a:xfrm rot="10800000">
              <a:off x="3618113"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805336" y="2274403"/>
              <a:ext cx="5941540"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7543510" y="0"/>
            <a:ext cx="4648490" cy="6858000"/>
          </a:xfrm>
          <a:solidFill>
            <a:schemeClr val="bg1">
              <a:lumMod val="65000"/>
              <a:lumOff val="3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2" name="Title 1"/>
          <p:cNvSpPr>
            <a:spLocks noGrp="1"/>
          </p:cNvSpPr>
          <p:nvPr>
            <p:ph type="title"/>
          </p:nvPr>
        </p:nvSpPr>
        <p:spPr>
          <a:xfrm>
            <a:off x="885443" y="2360255"/>
            <a:ext cx="5776646" cy="1178032"/>
          </a:xfrm>
        </p:spPr>
        <p:txBody>
          <a:bodyPr bIns="0" anchor="b">
            <a:normAutofit/>
          </a:bodyPr>
          <a:lstStyle>
            <a:lvl1pPr>
              <a:defRPr sz="3600">
                <a:solidFill>
                  <a:srgbClr val="FFFEFF"/>
                </a:solidFill>
              </a:defRPr>
            </a:lvl1pPr>
          </a:lstStyle>
          <a:p>
            <a:r>
              <a:rPr lang="fr-FR"/>
              <a:t>Modifiez le style du titre</a:t>
            </a:r>
            <a:endParaRPr lang="en-US" dirty="0"/>
          </a:p>
        </p:txBody>
      </p:sp>
      <p:sp>
        <p:nvSpPr>
          <p:cNvPr id="4" name="Text Placeholder 3"/>
          <p:cNvSpPr>
            <a:spLocks noGrp="1"/>
          </p:cNvSpPr>
          <p:nvPr>
            <p:ph type="body" sz="half" idx="2"/>
          </p:nvPr>
        </p:nvSpPr>
        <p:spPr>
          <a:xfrm>
            <a:off x="885443" y="3545012"/>
            <a:ext cx="5776646" cy="1274198"/>
          </a:xfrm>
        </p:spPr>
        <p:txBody>
          <a:bodyPr>
            <a:normAutofit/>
          </a:bodyPr>
          <a:lstStyle>
            <a:lvl1pPr marL="0" indent="0" algn="ctr">
              <a:buNone/>
              <a:defRPr sz="18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a:xfrm>
            <a:off x="804672" y="320040"/>
            <a:ext cx="3657600" cy="320040"/>
          </a:xfrm>
        </p:spPr>
        <p:txBody>
          <a:bodyPr/>
          <a:lstStyle/>
          <a:p>
            <a:fld id="{48A87A34-81AB-432B-8DAE-1953F412C126}" type="datetimeFigureOut">
              <a:rPr lang="en-US" dirty="0"/>
              <a:t>2/2/2021</a:t>
            </a:fld>
            <a:endParaRPr lang="en-US" dirty="0"/>
          </a:p>
        </p:txBody>
      </p:sp>
      <p:sp>
        <p:nvSpPr>
          <p:cNvPr id="6" name="Footer Placeholder 5"/>
          <p:cNvSpPr>
            <a:spLocks noGrp="1"/>
          </p:cNvSpPr>
          <p:nvPr>
            <p:ph type="ftr" sz="quarter" idx="11"/>
          </p:nvPr>
        </p:nvSpPr>
        <p:spPr>
          <a:xfrm>
            <a:off x="804672" y="6227064"/>
            <a:ext cx="5942203" cy="320040"/>
          </a:xfrm>
        </p:spPr>
        <p:txBody>
          <a:bodyPr/>
          <a:lstStyle/>
          <a:p>
            <a:endParaRPr lang="en-US" dirty="0"/>
          </a:p>
        </p:txBody>
      </p:sp>
      <p:sp>
        <p:nvSpPr>
          <p:cNvPr id="7" name="Slide Number Placeholder 6"/>
          <p:cNvSpPr>
            <a:spLocks noGrp="1"/>
          </p:cNvSpPr>
          <p:nvPr>
            <p:ph type="sldNum" sz="quarter" idx="12"/>
          </p:nvPr>
        </p:nvSpPr>
        <p:spPr>
          <a:xfrm>
            <a:off x="5828377" y="320040"/>
            <a:ext cx="914400" cy="320040"/>
          </a:xfrm>
        </p:spPr>
        <p:txBody>
          <a:bodyPr/>
          <a:lstStyle/>
          <a:p>
            <a:fld id="{6D22F896-40B5-4ADD-8801-0D06FADFA095}" type="slidenum">
              <a:rPr lang="en-US" dirty="0"/>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1161" y="2358391"/>
            <a:ext cx="3498667" cy="2456485"/>
          </a:xfrm>
          <a:prstGeom prst="rect">
            <a:avLst/>
          </a:prstGeom>
        </p:spPr>
        <p:txBody>
          <a:bodyPr vert="horz" lIns="228600" tIns="228600" rIns="228600" bIns="22860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5434982" y="794719"/>
            <a:ext cx="5950036" cy="525709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804672" y="320040"/>
            <a:ext cx="3657600" cy="320040"/>
          </a:xfrm>
          <a:prstGeom prst="rect">
            <a:avLst/>
          </a:prstGeom>
        </p:spPr>
        <p:txBody>
          <a:bodyPr vert="horz" lIns="91440" tIns="45720" rIns="91440" bIns="45720" rtlCol="0" anchor="ctr"/>
          <a:lstStyle>
            <a:lvl1pPr algn="l">
              <a:defRPr sz="1000">
                <a:solidFill>
                  <a:schemeClr val="tx1">
                    <a:tint val="75000"/>
                  </a:schemeClr>
                </a:solidFill>
              </a:defRPr>
            </a:lvl1pPr>
          </a:lstStyle>
          <a:p>
            <a:fld id="{48A87A34-81AB-432B-8DAE-1953F412C126}" type="datetimeFigureOut">
              <a:rPr lang="en-US" dirty="0"/>
              <a:pPr/>
              <a:t>2/2/2021</a:t>
            </a:fld>
            <a:endParaRPr lang="en-US" dirty="0"/>
          </a:p>
        </p:txBody>
      </p:sp>
      <p:sp>
        <p:nvSpPr>
          <p:cNvPr id="5" name="Footer Placeholder 4"/>
          <p:cNvSpPr>
            <a:spLocks noGrp="1"/>
          </p:cNvSpPr>
          <p:nvPr>
            <p:ph type="ftr" sz="quarter" idx="3"/>
          </p:nvPr>
        </p:nvSpPr>
        <p:spPr>
          <a:xfrm>
            <a:off x="804672" y="6227064"/>
            <a:ext cx="10588752" cy="320040"/>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469880" y="320040"/>
            <a:ext cx="914400" cy="320040"/>
          </a:xfrm>
          <a:prstGeom prst="rect">
            <a:avLst/>
          </a:prstGeom>
        </p:spPr>
        <p:txBody>
          <a:bodyPr vert="horz" lIns="91440" tIns="45720" rIns="91440" bIns="45720" rtlCol="0" anchor="ctr"/>
          <a:lstStyle>
            <a:lvl1pPr algn="r">
              <a:defRPr sz="1000">
                <a:solidFill>
                  <a:schemeClr val="tx1">
                    <a:tint val="75000"/>
                  </a:schemeClr>
                </a:solidFill>
              </a:defRPr>
            </a:lvl1pPr>
          </a:lstStyle>
          <a:p>
            <a:fld id="{6D22F896-40B5-4ADD-8801-0D06FADFA095}"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85000"/>
        </a:lnSpc>
        <a:spcBef>
          <a:spcPct val="0"/>
        </a:spcBef>
        <a:buNone/>
        <a:defRPr sz="4000" b="0" i="0" kern="1200" cap="none" spc="-15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commons.wikimedia.org/wiki/File:SMirC-silent.svg" TargetMode="Externa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pxhere.com/fr/photo/132886" TargetMode="Externa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myedmondsnews.com/2018/04/live-in-edmonds-what-do-you-call-yourself/question-mark-1019820_1280/" TargetMode="External"/><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hyperlink" Target="https://creativecommons.org/licenses/by/3.0/"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s://pixnio.com/de/objekte/bucher/leer-papier-stift-buch-objekt" TargetMode="External"/><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s://www.comptoir-hardware.com/actus/ram/41776-gain-de-cause-pour-micron-face-a-umc-et-ses-employes-accuses-despionnage-industriel.html" TargetMode="External"/><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hyperlink" Target="https://creativecommons.org/licenses/by-nd/3.0/" TargetMode="Externa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2581F0C3-9516-488B-A462-4F95AFBBC09E}"/>
              </a:ext>
            </a:extLst>
          </p:cNvPr>
          <p:cNvSpPr>
            <a:spLocks noGrp="1"/>
          </p:cNvSpPr>
          <p:nvPr>
            <p:ph type="ctrTitle"/>
          </p:nvPr>
        </p:nvSpPr>
        <p:spPr/>
        <p:txBody>
          <a:bodyPr/>
          <a:lstStyle/>
          <a:p>
            <a:r>
              <a:rPr lang="fr-CA" dirty="0"/>
              <a:t>Les notes d’évolution	</a:t>
            </a:r>
          </a:p>
        </p:txBody>
      </p:sp>
      <p:sp>
        <p:nvSpPr>
          <p:cNvPr id="3" name="Sous-titre 2">
            <a:extLst>
              <a:ext uri="{FF2B5EF4-FFF2-40B4-BE49-F238E27FC236}">
                <a16:creationId xmlns:a16="http://schemas.microsoft.com/office/drawing/2014/main" xmlns="" id="{9BE88249-E6A6-4AF5-B30E-C2D67DFFB456}"/>
              </a:ext>
            </a:extLst>
          </p:cNvPr>
          <p:cNvSpPr>
            <a:spLocks noGrp="1"/>
          </p:cNvSpPr>
          <p:nvPr>
            <p:ph type="subTitle" idx="1"/>
          </p:nvPr>
        </p:nvSpPr>
        <p:spPr/>
        <p:txBody>
          <a:bodyPr/>
          <a:lstStyle/>
          <a:p>
            <a:r>
              <a:rPr lang="fr-CA" dirty="0"/>
              <a:t>Les conférences régionales 2019</a:t>
            </a:r>
          </a:p>
          <a:p>
            <a:r>
              <a:rPr lang="fr-CA" dirty="0"/>
              <a:t>OIIAQ</a:t>
            </a:r>
          </a:p>
          <a:p>
            <a:r>
              <a:rPr lang="fr-CA" dirty="0"/>
              <a:t>Caroline Bertrand inf. enseignante secteur santé</a:t>
            </a:r>
          </a:p>
        </p:txBody>
      </p:sp>
    </p:spTree>
    <p:extLst>
      <p:ext uri="{BB962C8B-B14F-4D97-AF65-F5344CB8AC3E}">
        <p14:creationId xmlns:p14="http://schemas.microsoft.com/office/powerpoint/2010/main" val="42710398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CC5427A0-92BA-4F6E-A9B0-57DF3A8407E5}"/>
              </a:ext>
            </a:extLst>
          </p:cNvPr>
          <p:cNvSpPr>
            <a:spLocks noGrp="1"/>
          </p:cNvSpPr>
          <p:nvPr>
            <p:ph type="title"/>
          </p:nvPr>
        </p:nvSpPr>
        <p:spPr/>
        <p:txBody>
          <a:bodyPr/>
          <a:lstStyle/>
          <a:p>
            <a:r>
              <a:rPr lang="fr-CA" dirty="0"/>
              <a:t>Code de déontologie</a:t>
            </a:r>
          </a:p>
        </p:txBody>
      </p:sp>
      <p:sp>
        <p:nvSpPr>
          <p:cNvPr id="3" name="Espace réservé du contenu 2">
            <a:extLst>
              <a:ext uri="{FF2B5EF4-FFF2-40B4-BE49-F238E27FC236}">
                <a16:creationId xmlns:a16="http://schemas.microsoft.com/office/drawing/2014/main" xmlns="" id="{8FBA5CF1-4E16-4E58-901C-27E0FF6A5000}"/>
              </a:ext>
            </a:extLst>
          </p:cNvPr>
          <p:cNvSpPr>
            <a:spLocks noGrp="1"/>
          </p:cNvSpPr>
          <p:nvPr>
            <p:ph idx="1"/>
          </p:nvPr>
        </p:nvSpPr>
        <p:spPr>
          <a:xfrm>
            <a:off x="5118447" y="803185"/>
            <a:ext cx="6635403" cy="5588089"/>
          </a:xfrm>
        </p:spPr>
        <p:txBody>
          <a:bodyPr>
            <a:normAutofit/>
          </a:bodyPr>
          <a:lstStyle/>
          <a:p>
            <a:pPr algn="just"/>
            <a:r>
              <a:rPr lang="fr-CA" dirty="0"/>
              <a:t>48. Aux fins de préserver le secret quant aux renseignements de nature confidentielle qui viennent à sa connaissance dans l’exercice de sa profession, le membre doit:</a:t>
            </a:r>
          </a:p>
          <a:p>
            <a:pPr marL="800100" lvl="1" indent="-342900" algn="just">
              <a:buFont typeface="+mj-lt"/>
              <a:buAutoNum type="arabicPeriod"/>
            </a:pPr>
            <a:r>
              <a:rPr lang="fr-CA" dirty="0"/>
              <a:t>Éviter de révéler qu’une personne a fait appel à ses services professionnels</a:t>
            </a:r>
          </a:p>
          <a:p>
            <a:pPr marL="800100" lvl="1" indent="-342900" algn="just">
              <a:buFont typeface="+mj-lt"/>
              <a:buAutoNum type="arabicPeriod"/>
            </a:pPr>
            <a:r>
              <a:rPr lang="fr-CA" dirty="0"/>
              <a:t>Éviter de tenir ou de participer à des conversations indiscrètes au sujet d’un patient et des services professionnels qui lui sont rendus</a:t>
            </a:r>
          </a:p>
          <a:p>
            <a:pPr marL="800100" lvl="1" indent="-342900" algn="just">
              <a:buFont typeface="+mj-lt"/>
              <a:buAutoNum type="arabicPeriod"/>
            </a:pPr>
            <a:r>
              <a:rPr lang="fr-CA" dirty="0"/>
              <a:t>S’abstenir de faire usage de renseignements de nature confidentielle au préjudice d’un patient ou en vue d’obtenir, directement ou indirectement, un avantage pour lui-même ou pour autrui</a:t>
            </a:r>
          </a:p>
          <a:p>
            <a:pPr marL="800100" lvl="1" indent="-342900" algn="just">
              <a:buFont typeface="+mj-lt"/>
              <a:buAutoNum type="arabicPeriod"/>
            </a:pPr>
            <a:r>
              <a:rPr lang="fr-CA" dirty="0"/>
              <a:t>Prendre tous les moyens raisonnables à l’égard de ses associés, ses employés et du personnel qui l’entourent pour que soit préservé le secret quant aux renseignements de nature confidentielle </a:t>
            </a:r>
          </a:p>
        </p:txBody>
      </p:sp>
    </p:spTree>
    <p:extLst>
      <p:ext uri="{BB962C8B-B14F-4D97-AF65-F5344CB8AC3E}">
        <p14:creationId xmlns:p14="http://schemas.microsoft.com/office/powerpoint/2010/main" val="31692872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59E393B7-C367-4A3C-B5B9-5A24E3012B72}"/>
              </a:ext>
            </a:extLst>
          </p:cNvPr>
          <p:cNvSpPr>
            <a:spLocks noGrp="1"/>
          </p:cNvSpPr>
          <p:nvPr>
            <p:ph type="title"/>
          </p:nvPr>
        </p:nvSpPr>
        <p:spPr/>
        <p:txBody>
          <a:bodyPr/>
          <a:lstStyle/>
          <a:p>
            <a:r>
              <a:rPr lang="fr-CA" dirty="0"/>
              <a:t>Code de déontologie</a:t>
            </a:r>
          </a:p>
        </p:txBody>
      </p:sp>
      <p:sp>
        <p:nvSpPr>
          <p:cNvPr id="3" name="Espace réservé du contenu 2">
            <a:extLst>
              <a:ext uri="{FF2B5EF4-FFF2-40B4-BE49-F238E27FC236}">
                <a16:creationId xmlns:a16="http://schemas.microsoft.com/office/drawing/2014/main" xmlns="" id="{8C7C73CE-D3FD-4F55-8C5E-34D38AFD81E7}"/>
              </a:ext>
            </a:extLst>
          </p:cNvPr>
          <p:cNvSpPr>
            <a:spLocks noGrp="1"/>
          </p:cNvSpPr>
          <p:nvPr>
            <p:ph idx="1"/>
          </p:nvPr>
        </p:nvSpPr>
        <p:spPr>
          <a:xfrm>
            <a:off x="5118447" y="803186"/>
            <a:ext cx="6759228" cy="5521414"/>
          </a:xfrm>
        </p:spPr>
        <p:txBody>
          <a:bodyPr>
            <a:normAutofit/>
          </a:bodyPr>
          <a:lstStyle/>
          <a:p>
            <a:pPr algn="just"/>
            <a:r>
              <a:rPr lang="fr-CA" dirty="0"/>
              <a:t>50. Lorsqu’il communique un renseignement protégé par le secret professionnel en application du troisième alinéa de l’article 60.4 du code des professions (chapitre C-26), le membre doit consigner, dès que possible au dossier du patient concerné, les éléments suivants:</a:t>
            </a:r>
          </a:p>
          <a:p>
            <a:pPr marL="800100" lvl="1" indent="-342900" algn="just">
              <a:buFont typeface="+mj-lt"/>
              <a:buAutoNum type="arabicPeriod"/>
            </a:pPr>
            <a:r>
              <a:rPr lang="fr-CA" dirty="0"/>
              <a:t>Le renseignement communiqué, la date et l’heure de la communication</a:t>
            </a:r>
          </a:p>
          <a:p>
            <a:pPr marL="800100" lvl="1" indent="-342900" algn="just">
              <a:buFont typeface="+mj-lt"/>
              <a:buAutoNum type="arabicPeriod"/>
            </a:pPr>
            <a:r>
              <a:rPr lang="fr-CA" dirty="0"/>
              <a:t>L’identité de la ou des personnes exposées au danger</a:t>
            </a:r>
          </a:p>
          <a:p>
            <a:pPr marL="800100" lvl="1" indent="-342900" algn="just">
              <a:buFont typeface="+mj-lt"/>
              <a:buAutoNum type="arabicPeriod"/>
            </a:pPr>
            <a:r>
              <a:rPr lang="fr-CA" dirty="0"/>
              <a:t>L’identité de la ou des personnes à qui la communication a été faite en précisant, s’il s’agit de la ou des personnes exposées au danger, de leur représentant ou de personnes susceptibles de leur porter secours</a:t>
            </a:r>
          </a:p>
          <a:p>
            <a:pPr marL="800100" lvl="1" indent="-342900" algn="just">
              <a:buFont typeface="+mj-lt"/>
              <a:buAutoNum type="arabicPeriod"/>
            </a:pPr>
            <a:r>
              <a:rPr lang="fr-CA" dirty="0"/>
              <a:t>Les motifs au soutien de sa décision de communiquer le renseignement</a:t>
            </a:r>
          </a:p>
        </p:txBody>
      </p:sp>
    </p:spTree>
    <p:extLst>
      <p:ext uri="{BB962C8B-B14F-4D97-AF65-F5344CB8AC3E}">
        <p14:creationId xmlns:p14="http://schemas.microsoft.com/office/powerpoint/2010/main" val="20731659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xmlns="" id="{EDFF257A-042C-46B5-80D1-3E8CFD3344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xmlns="" id="{E2836BD6-A1CD-4253-813F-3EDA642A7ACC}"/>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417513" y="0"/>
            <a:ext cx="12584114" cy="6853238"/>
            <a:chOff x="-417513" y="0"/>
            <a:chExt cx="12584114" cy="6853238"/>
          </a:xfrm>
        </p:grpSpPr>
        <p:sp>
          <p:nvSpPr>
            <p:cNvPr id="17" name="Freeform 5">
              <a:extLst>
                <a:ext uri="{FF2B5EF4-FFF2-40B4-BE49-F238E27FC236}">
                  <a16:creationId xmlns:a16="http://schemas.microsoft.com/office/drawing/2014/main" xmlns="" id="{63EE4AB3-C905-497E-988B-4D7394894B2F}"/>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Freeform 6">
              <a:extLst>
                <a:ext uri="{FF2B5EF4-FFF2-40B4-BE49-F238E27FC236}">
                  <a16:creationId xmlns:a16="http://schemas.microsoft.com/office/drawing/2014/main" xmlns="" id="{774DC5FF-D912-4C9F-811A-337208A3B4BF}"/>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Freeform 7">
              <a:extLst>
                <a:ext uri="{FF2B5EF4-FFF2-40B4-BE49-F238E27FC236}">
                  <a16:creationId xmlns:a16="http://schemas.microsoft.com/office/drawing/2014/main" xmlns="" id="{E04E6A71-624A-4806-A53E-87BC73A85B3F}"/>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Freeform 8">
              <a:extLst>
                <a:ext uri="{FF2B5EF4-FFF2-40B4-BE49-F238E27FC236}">
                  <a16:creationId xmlns:a16="http://schemas.microsoft.com/office/drawing/2014/main" xmlns="" id="{E1871C83-254F-49CD-8EA7-8CB7089B8087}"/>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Freeform 9">
              <a:extLst>
                <a:ext uri="{FF2B5EF4-FFF2-40B4-BE49-F238E27FC236}">
                  <a16:creationId xmlns:a16="http://schemas.microsoft.com/office/drawing/2014/main" xmlns="" id="{427141DF-5457-4673-B816-C6C5C72AE915}"/>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Freeform 10">
              <a:extLst>
                <a:ext uri="{FF2B5EF4-FFF2-40B4-BE49-F238E27FC236}">
                  <a16:creationId xmlns:a16="http://schemas.microsoft.com/office/drawing/2014/main" xmlns="" id="{BC9A176E-C84F-4816-97D4-426B396FC0BE}"/>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11">
              <a:extLst>
                <a:ext uri="{FF2B5EF4-FFF2-40B4-BE49-F238E27FC236}">
                  <a16:creationId xmlns:a16="http://schemas.microsoft.com/office/drawing/2014/main" xmlns="" id="{981B905A-332A-49BC-9456-7D0337D9BD35}"/>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Freeform 12">
              <a:extLst>
                <a:ext uri="{FF2B5EF4-FFF2-40B4-BE49-F238E27FC236}">
                  <a16:creationId xmlns:a16="http://schemas.microsoft.com/office/drawing/2014/main" xmlns="" id="{2EBD9769-DFB9-4970-91FF-137E685AF6BA}"/>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Freeform 13">
              <a:extLst>
                <a:ext uri="{FF2B5EF4-FFF2-40B4-BE49-F238E27FC236}">
                  <a16:creationId xmlns:a16="http://schemas.microsoft.com/office/drawing/2014/main" xmlns="" id="{21DCB916-2D3C-46BC-9A95-EFC166D96CFB}"/>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14">
              <a:extLst>
                <a:ext uri="{FF2B5EF4-FFF2-40B4-BE49-F238E27FC236}">
                  <a16:creationId xmlns:a16="http://schemas.microsoft.com/office/drawing/2014/main" xmlns="" id="{189DAD37-FFF7-49FA-8FBB-D20A992D48FD}"/>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15">
              <a:extLst>
                <a:ext uri="{FF2B5EF4-FFF2-40B4-BE49-F238E27FC236}">
                  <a16:creationId xmlns:a16="http://schemas.microsoft.com/office/drawing/2014/main" xmlns="" id="{D148A64A-D598-4309-BCA9-F67ADE72CB4D}"/>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16">
              <a:extLst>
                <a:ext uri="{FF2B5EF4-FFF2-40B4-BE49-F238E27FC236}">
                  <a16:creationId xmlns:a16="http://schemas.microsoft.com/office/drawing/2014/main" xmlns="" id="{38A95D77-7745-4551-BBD5-3515A074D3D5}"/>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Freeform 17">
              <a:extLst>
                <a:ext uri="{FF2B5EF4-FFF2-40B4-BE49-F238E27FC236}">
                  <a16:creationId xmlns:a16="http://schemas.microsoft.com/office/drawing/2014/main" xmlns="" id="{A2C20B7F-80D6-4D48-BB2A-9AEC85494897}"/>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Freeform 18">
              <a:extLst>
                <a:ext uri="{FF2B5EF4-FFF2-40B4-BE49-F238E27FC236}">
                  <a16:creationId xmlns:a16="http://schemas.microsoft.com/office/drawing/2014/main" xmlns="" id="{55589882-0BB8-42B0-B42F-32A75B191835}"/>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Freeform 19">
              <a:extLst>
                <a:ext uri="{FF2B5EF4-FFF2-40B4-BE49-F238E27FC236}">
                  <a16:creationId xmlns:a16="http://schemas.microsoft.com/office/drawing/2014/main" xmlns="" id="{53673B9F-5864-445E-82E7-0A8324FA8549}"/>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Freeform 20">
              <a:extLst>
                <a:ext uri="{FF2B5EF4-FFF2-40B4-BE49-F238E27FC236}">
                  <a16:creationId xmlns:a16="http://schemas.microsoft.com/office/drawing/2014/main" xmlns="" id="{16FF3B3D-59FE-4AE1-AA54-14A691D6BFEA}"/>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Freeform 21">
              <a:extLst>
                <a:ext uri="{FF2B5EF4-FFF2-40B4-BE49-F238E27FC236}">
                  <a16:creationId xmlns:a16="http://schemas.microsoft.com/office/drawing/2014/main" xmlns="" id="{901CA0F0-4962-4EC5-BA5B-3F0A967FC8AC}"/>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 name="Freeform 22">
              <a:extLst>
                <a:ext uri="{FF2B5EF4-FFF2-40B4-BE49-F238E27FC236}">
                  <a16:creationId xmlns:a16="http://schemas.microsoft.com/office/drawing/2014/main" xmlns="" id="{3DD02E26-C2AD-4062-85BD-28D172C9E74C}"/>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 name="Freeform 23">
              <a:extLst>
                <a:ext uri="{FF2B5EF4-FFF2-40B4-BE49-F238E27FC236}">
                  <a16:creationId xmlns:a16="http://schemas.microsoft.com/office/drawing/2014/main" xmlns="" id="{D7B60BD4-07C1-461F-B38E-B39EBACA3A55}"/>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 name="Freeform 24">
              <a:extLst>
                <a:ext uri="{FF2B5EF4-FFF2-40B4-BE49-F238E27FC236}">
                  <a16:creationId xmlns:a16="http://schemas.microsoft.com/office/drawing/2014/main" xmlns="" id="{D81BB3F7-E4A5-4BD9-A70D-FDA6C9127F93}"/>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 name="Freeform 25">
              <a:extLst>
                <a:ext uri="{FF2B5EF4-FFF2-40B4-BE49-F238E27FC236}">
                  <a16:creationId xmlns:a16="http://schemas.microsoft.com/office/drawing/2014/main" xmlns="" id="{B93A80B5-32BA-48BB-941A-4FC64AC62EF7}"/>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39" name="Rectangle 38">
            <a:extLst>
              <a:ext uri="{FF2B5EF4-FFF2-40B4-BE49-F238E27FC236}">
                <a16:creationId xmlns:a16="http://schemas.microsoft.com/office/drawing/2014/main" xmlns="" id="{9C057A66-6E97-4BA5-B4B3-2690ACE3CE8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91682" y="1047102"/>
            <a:ext cx="5936885"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Isosceles Triangle 22">
            <a:extLst>
              <a:ext uri="{FF2B5EF4-FFF2-40B4-BE49-F238E27FC236}">
                <a16:creationId xmlns:a16="http://schemas.microsoft.com/office/drawing/2014/main" xmlns="" id="{764884A8-16DD-467F-A648-70B32E20BA9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a:off x="3602131" y="5546507"/>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xmlns="" id="{276681CD-6924-4550-926C-667FC2C6A8B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91682" y="1634393"/>
            <a:ext cx="5935796" cy="39173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xmlns="" id="{03F71225-5E59-45AA-A750-0C5D2557E9D1}"/>
              </a:ext>
            </a:extLst>
          </p:cNvPr>
          <p:cNvSpPr>
            <a:spLocks noGrp="1"/>
          </p:cNvSpPr>
          <p:nvPr>
            <p:ph type="title"/>
          </p:nvPr>
        </p:nvSpPr>
        <p:spPr>
          <a:xfrm>
            <a:off x="873978" y="1718735"/>
            <a:ext cx="5767566" cy="1072378"/>
          </a:xfrm>
        </p:spPr>
        <p:txBody>
          <a:bodyPr anchor="ctr">
            <a:normAutofit/>
          </a:bodyPr>
          <a:lstStyle/>
          <a:p>
            <a:r>
              <a:rPr lang="fr-CA" sz="3600"/>
              <a:t>confidentialité</a:t>
            </a:r>
          </a:p>
        </p:txBody>
      </p:sp>
      <p:sp>
        <p:nvSpPr>
          <p:cNvPr id="3" name="Espace réservé du contenu 2">
            <a:extLst>
              <a:ext uri="{FF2B5EF4-FFF2-40B4-BE49-F238E27FC236}">
                <a16:creationId xmlns:a16="http://schemas.microsoft.com/office/drawing/2014/main" xmlns="" id="{22B34C35-86DA-4674-9D71-DF8C1605C938}"/>
              </a:ext>
            </a:extLst>
          </p:cNvPr>
          <p:cNvSpPr>
            <a:spLocks noGrp="1"/>
          </p:cNvSpPr>
          <p:nvPr>
            <p:ph idx="1"/>
          </p:nvPr>
        </p:nvSpPr>
        <p:spPr>
          <a:xfrm>
            <a:off x="873102" y="2789239"/>
            <a:ext cx="5768442" cy="2683606"/>
          </a:xfrm>
        </p:spPr>
        <p:txBody>
          <a:bodyPr>
            <a:normAutofit/>
          </a:bodyPr>
          <a:lstStyle/>
          <a:p>
            <a:pPr>
              <a:lnSpc>
                <a:spcPct val="110000"/>
              </a:lnSpc>
            </a:pPr>
            <a:r>
              <a:rPr lang="fr-CA" sz="1200">
                <a:solidFill>
                  <a:srgbClr val="FFFFFE"/>
                </a:solidFill>
              </a:rPr>
              <a:t>Toute personne a un droit au respect de sa réputation et de sa vie privée</a:t>
            </a:r>
          </a:p>
          <a:p>
            <a:pPr>
              <a:lnSpc>
                <a:spcPct val="110000"/>
              </a:lnSpc>
            </a:pPr>
            <a:r>
              <a:rPr lang="fr-CA" sz="1200">
                <a:solidFill>
                  <a:srgbClr val="FFFFFE"/>
                </a:solidFill>
              </a:rPr>
              <a:t>Le dossier médical est confidentiel. La confidentialité est levée seulement lorsqu’il y a un risque pour la vie ou l’intégrité de la personne</a:t>
            </a:r>
          </a:p>
          <a:p>
            <a:pPr>
              <a:lnSpc>
                <a:spcPct val="110000"/>
              </a:lnSpc>
            </a:pPr>
            <a:r>
              <a:rPr lang="fr-CA" sz="1200">
                <a:solidFill>
                  <a:srgbClr val="FFFFFE"/>
                </a:solidFill>
              </a:rPr>
              <a:t>Le contenu du dossier médical appartient à la personne</a:t>
            </a:r>
          </a:p>
          <a:p>
            <a:pPr>
              <a:lnSpc>
                <a:spcPct val="110000"/>
              </a:lnSpc>
            </a:pPr>
            <a:r>
              <a:rPr lang="fr-CA" sz="1200">
                <a:solidFill>
                  <a:srgbClr val="FFFFFE"/>
                </a:solidFill>
              </a:rPr>
              <a:t>Seules les informations nécessaires à l’épisode de soins peuvent être consultées</a:t>
            </a:r>
          </a:p>
          <a:p>
            <a:pPr>
              <a:lnSpc>
                <a:spcPct val="110000"/>
              </a:lnSpc>
            </a:pPr>
            <a:r>
              <a:rPr lang="fr-CA" sz="1200">
                <a:solidFill>
                  <a:srgbClr val="FFFFFE"/>
                </a:solidFill>
              </a:rPr>
              <a:t>Un professionnel qui n’intervient pas au auprès d’une personne ne doit pas consulter son dossier</a:t>
            </a:r>
          </a:p>
        </p:txBody>
      </p:sp>
      <p:pic>
        <p:nvPicPr>
          <p:cNvPr id="8" name="Image 7">
            <a:extLst>
              <a:ext uri="{FF2B5EF4-FFF2-40B4-BE49-F238E27FC236}">
                <a16:creationId xmlns:a16="http://schemas.microsoft.com/office/drawing/2014/main" xmlns="" id="{50CFF664-2BB3-4B85-8861-8D72D11DAC25}"/>
              </a:ext>
            </a:extLst>
          </p:cNvPr>
          <p:cNvPicPr>
            <a:picLocks noChangeAspect="1"/>
          </p:cNvPicPr>
          <p:nvPr/>
        </p:nvPicPr>
        <p:blipFill rotWithShape="1">
          <a:blip r:embed="rId2">
            <a:extLst>
              <a:ext uri="{837473B0-CC2E-450A-ABE3-18F120FF3D39}">
                <a1611:picAttrSrcUrl xmlns:a1611="http://schemas.microsoft.com/office/drawing/2016/11/main" xmlns="" r:id="rId3"/>
              </a:ext>
            </a:extLst>
          </a:blip>
          <a:srcRect l="15720" r="16595"/>
          <a:stretch/>
        </p:blipFill>
        <p:spPr>
          <a:xfrm>
            <a:off x="6722964" y="227"/>
            <a:ext cx="5468731" cy="6858000"/>
          </a:xfrm>
          <a:prstGeom prst="rect">
            <a:avLst/>
          </a:prstGeom>
        </p:spPr>
      </p:pic>
      <p:sp>
        <p:nvSpPr>
          <p:cNvPr id="9" name="ZoneTexte 8">
            <a:extLst>
              <a:ext uri="{FF2B5EF4-FFF2-40B4-BE49-F238E27FC236}">
                <a16:creationId xmlns:a16="http://schemas.microsoft.com/office/drawing/2014/main" xmlns="" id="{AE2D3984-E239-4D0D-9038-4BAC91B55C22}"/>
              </a:ext>
            </a:extLst>
          </p:cNvPr>
          <p:cNvSpPr txBox="1"/>
          <p:nvPr/>
        </p:nvSpPr>
        <p:spPr>
          <a:xfrm>
            <a:off x="8816456" y="6658172"/>
            <a:ext cx="3375239" cy="200055"/>
          </a:xfrm>
          <a:prstGeom prst="rect">
            <a:avLst/>
          </a:prstGeom>
          <a:solidFill>
            <a:srgbClr val="000000"/>
          </a:solidFill>
        </p:spPr>
        <p:txBody>
          <a:bodyPr wrap="square" rtlCol="0">
            <a:spAutoFit/>
          </a:bodyPr>
          <a:lstStyle/>
          <a:p>
            <a:pPr algn="r">
              <a:spcAft>
                <a:spcPts val="600"/>
              </a:spcAft>
            </a:pPr>
            <a:r>
              <a:rPr lang="fr-CA" sz="700">
                <a:solidFill>
                  <a:srgbClr val="FFFFFF"/>
                </a:solidFill>
                <a:hlinkClick r:id="rId3" tooltip="https://commons.wikimedia.org/wiki/File:SMirC-silent.svg">
                  <a:extLst>
                    <a:ext uri="{A12FA001-AC4F-418D-AE19-62706E023703}">
                      <ahyp:hlinkClr xmlns:ahyp="http://schemas.microsoft.com/office/drawing/2018/hyperlinkcolor" xmlns="" val="tx"/>
                    </a:ext>
                  </a:extLst>
                </a:hlinkClick>
              </a:rPr>
              <a:t>Cette photo</a:t>
            </a:r>
            <a:r>
              <a:rPr lang="fr-CA" sz="700">
                <a:solidFill>
                  <a:srgbClr val="FFFFFF"/>
                </a:solidFill>
              </a:rPr>
              <a:t> par Auteur inconnu est soumis à la licence </a:t>
            </a:r>
            <a:r>
              <a:rPr lang="fr-CA" sz="700">
                <a:solidFill>
                  <a:srgbClr val="FFFFFF"/>
                </a:solidFill>
                <a:hlinkClick r:id="rId4" tooltip="https://creativecommons.org/licenses/by-sa/3.0/">
                  <a:extLst>
                    <a:ext uri="{A12FA001-AC4F-418D-AE19-62706E023703}">
                      <ahyp:hlinkClr xmlns:ahyp="http://schemas.microsoft.com/office/drawing/2018/hyperlinkcolor" xmlns="" val="tx"/>
                    </a:ext>
                  </a:extLst>
                </a:hlinkClick>
              </a:rPr>
              <a:t>CC BY-SA</a:t>
            </a:r>
            <a:endParaRPr lang="fr-CA" sz="700">
              <a:solidFill>
                <a:srgbClr val="FFFFFF"/>
              </a:solidFill>
            </a:endParaRPr>
          </a:p>
        </p:txBody>
      </p:sp>
    </p:spTree>
    <p:extLst>
      <p:ext uri="{BB962C8B-B14F-4D97-AF65-F5344CB8AC3E}">
        <p14:creationId xmlns:p14="http://schemas.microsoft.com/office/powerpoint/2010/main" val="4647127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5" name="Group 64">
            <a:extLst>
              <a:ext uri="{FF2B5EF4-FFF2-40B4-BE49-F238E27FC236}">
                <a16:creationId xmlns:a16="http://schemas.microsoft.com/office/drawing/2014/main" xmlns="" id="{2DAE3342-9DFC-49D4-B09C-25E310769317}"/>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329674" y="-59376"/>
            <a:ext cx="12515851" cy="6923798"/>
            <a:chOff x="-329674" y="-51881"/>
            <a:chExt cx="12515851" cy="6923798"/>
          </a:xfrm>
        </p:grpSpPr>
        <p:sp>
          <p:nvSpPr>
            <p:cNvPr id="66" name="Freeform 5">
              <a:extLst>
                <a:ext uri="{FF2B5EF4-FFF2-40B4-BE49-F238E27FC236}">
                  <a16:creationId xmlns:a16="http://schemas.microsoft.com/office/drawing/2014/main" xmlns="" id="{E49E0D20-8423-4612-99A5-14AEF8F6BB6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7" name="Freeform 6">
              <a:extLst>
                <a:ext uri="{FF2B5EF4-FFF2-40B4-BE49-F238E27FC236}">
                  <a16:creationId xmlns:a16="http://schemas.microsoft.com/office/drawing/2014/main" xmlns="" id="{57C2C108-5A30-48CA-9203-56747AEB7B5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8" name="Freeform 7">
              <a:extLst>
                <a:ext uri="{FF2B5EF4-FFF2-40B4-BE49-F238E27FC236}">
                  <a16:creationId xmlns:a16="http://schemas.microsoft.com/office/drawing/2014/main" xmlns="" id="{1A343912-2EFC-408E-A862-5C9BF108DC2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69" name="Freeform 8">
              <a:extLst>
                <a:ext uri="{FF2B5EF4-FFF2-40B4-BE49-F238E27FC236}">
                  <a16:creationId xmlns:a16="http://schemas.microsoft.com/office/drawing/2014/main" xmlns="" id="{AA50D1CF-9DAE-4CF6-B829-E66CEE9D578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0" name="Freeform 9">
              <a:extLst>
                <a:ext uri="{FF2B5EF4-FFF2-40B4-BE49-F238E27FC236}">
                  <a16:creationId xmlns:a16="http://schemas.microsoft.com/office/drawing/2014/main" xmlns="" id="{FE5799A4-0568-433E-BF41-752CF516AC7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1" name="Freeform 10">
              <a:extLst>
                <a:ext uri="{FF2B5EF4-FFF2-40B4-BE49-F238E27FC236}">
                  <a16:creationId xmlns:a16="http://schemas.microsoft.com/office/drawing/2014/main" xmlns="" id="{CDBB86ED-F16F-4C28-BDD5-72D771176F7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2" name="Freeform 11">
              <a:extLst>
                <a:ext uri="{FF2B5EF4-FFF2-40B4-BE49-F238E27FC236}">
                  <a16:creationId xmlns:a16="http://schemas.microsoft.com/office/drawing/2014/main" xmlns="" id="{3347939E-8B76-4CFC-B2EC-63A7E227838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3" name="Freeform 12">
              <a:extLst>
                <a:ext uri="{FF2B5EF4-FFF2-40B4-BE49-F238E27FC236}">
                  <a16:creationId xmlns:a16="http://schemas.microsoft.com/office/drawing/2014/main" xmlns="" id="{FA1DD132-02E4-4CD3-B496-BFF924558A6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4" name="Freeform 13">
              <a:extLst>
                <a:ext uri="{FF2B5EF4-FFF2-40B4-BE49-F238E27FC236}">
                  <a16:creationId xmlns:a16="http://schemas.microsoft.com/office/drawing/2014/main" xmlns="" id="{710BDA52-A7D7-4E4E-9F36-EC8F983EAF1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5" name="Freeform 14">
              <a:extLst>
                <a:ext uri="{FF2B5EF4-FFF2-40B4-BE49-F238E27FC236}">
                  <a16:creationId xmlns:a16="http://schemas.microsoft.com/office/drawing/2014/main" xmlns="" id="{B1BDF852-319F-42B8-9A50-7C9A9387CD9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6" name="Freeform 15">
              <a:extLst>
                <a:ext uri="{FF2B5EF4-FFF2-40B4-BE49-F238E27FC236}">
                  <a16:creationId xmlns:a16="http://schemas.microsoft.com/office/drawing/2014/main" xmlns="" id="{3AACE376-C01E-4F1F-91B7-39D0274BFE9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77" name="Freeform 16">
              <a:extLst>
                <a:ext uri="{FF2B5EF4-FFF2-40B4-BE49-F238E27FC236}">
                  <a16:creationId xmlns:a16="http://schemas.microsoft.com/office/drawing/2014/main" xmlns="" id="{7F612F4C-050E-459D-9771-ED088374A56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78" name="Freeform 17">
              <a:extLst>
                <a:ext uri="{FF2B5EF4-FFF2-40B4-BE49-F238E27FC236}">
                  <a16:creationId xmlns:a16="http://schemas.microsoft.com/office/drawing/2014/main" xmlns="" id="{94E4211B-3E41-4905-8F4E-76811B9E574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18">
              <a:extLst>
                <a:ext uri="{FF2B5EF4-FFF2-40B4-BE49-F238E27FC236}">
                  <a16:creationId xmlns:a16="http://schemas.microsoft.com/office/drawing/2014/main" xmlns="" id="{6AEC87EE-0CB8-43DE-8FEB-4586A92E809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19">
              <a:extLst>
                <a:ext uri="{FF2B5EF4-FFF2-40B4-BE49-F238E27FC236}">
                  <a16:creationId xmlns:a16="http://schemas.microsoft.com/office/drawing/2014/main" xmlns="" id="{277C1C5D-7BDC-47E4-8B81-C3C4AE949B4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20">
              <a:extLst>
                <a:ext uri="{FF2B5EF4-FFF2-40B4-BE49-F238E27FC236}">
                  <a16:creationId xmlns:a16="http://schemas.microsoft.com/office/drawing/2014/main" xmlns="" id="{7A2A6EF8-9768-4478-9CD3-DFA547CEFCC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21">
              <a:extLst>
                <a:ext uri="{FF2B5EF4-FFF2-40B4-BE49-F238E27FC236}">
                  <a16:creationId xmlns:a16="http://schemas.microsoft.com/office/drawing/2014/main" xmlns="" id="{1FD9091C-E8FA-4ADA-937F-A74426ED1B9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22">
              <a:extLst>
                <a:ext uri="{FF2B5EF4-FFF2-40B4-BE49-F238E27FC236}">
                  <a16:creationId xmlns:a16="http://schemas.microsoft.com/office/drawing/2014/main" xmlns="" id="{B69923E7-63C4-47CE-956E-09D384D4FE6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23">
              <a:extLst>
                <a:ext uri="{FF2B5EF4-FFF2-40B4-BE49-F238E27FC236}">
                  <a16:creationId xmlns:a16="http://schemas.microsoft.com/office/drawing/2014/main" xmlns="" id="{A2576784-872E-494C-A041-0E346226B72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86" name="Group 85">
            <a:extLst>
              <a:ext uri="{FF2B5EF4-FFF2-40B4-BE49-F238E27FC236}">
                <a16:creationId xmlns:a16="http://schemas.microsoft.com/office/drawing/2014/main" xmlns="" id="{B54F73D8-62C2-4127-9D19-01219BBB9942}"/>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669293" y="1186483"/>
            <a:ext cx="8848345" cy="4477933"/>
            <a:chOff x="1669293" y="1186483"/>
            <a:chExt cx="8848345" cy="4477933"/>
          </a:xfrm>
        </p:grpSpPr>
        <p:sp>
          <p:nvSpPr>
            <p:cNvPr id="87" name="Rectangle 86">
              <a:extLst>
                <a:ext uri="{FF2B5EF4-FFF2-40B4-BE49-F238E27FC236}">
                  <a16:creationId xmlns:a16="http://schemas.microsoft.com/office/drawing/2014/main" xmlns="" id="{CFD8CA02-9BE5-4B82-8129-6EF61840247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 name="Isosceles Triangle 87">
              <a:extLst>
                <a:ext uri="{FF2B5EF4-FFF2-40B4-BE49-F238E27FC236}">
                  <a16:creationId xmlns:a16="http://schemas.microsoft.com/office/drawing/2014/main" xmlns="" id="{01515E68-030C-4313-B300-35253163D3F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 name="Rectangle 88">
              <a:extLst>
                <a:ext uri="{FF2B5EF4-FFF2-40B4-BE49-F238E27FC236}">
                  <a16:creationId xmlns:a16="http://schemas.microsoft.com/office/drawing/2014/main" xmlns="" id="{1937725F-1DDF-4225-937E-106DBB047F0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useBgFill="1">
        <p:nvSpPr>
          <p:cNvPr id="91" name="Rectangle 90">
            <a:extLst>
              <a:ext uri="{FF2B5EF4-FFF2-40B4-BE49-F238E27FC236}">
                <a16:creationId xmlns:a16="http://schemas.microsoft.com/office/drawing/2014/main" xmlns="" id="{9499C9FE-4B17-4937-9EB8-3E1A97E32D8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3" name="Group 92">
            <a:extLst>
              <a:ext uri="{FF2B5EF4-FFF2-40B4-BE49-F238E27FC236}">
                <a16:creationId xmlns:a16="http://schemas.microsoft.com/office/drawing/2014/main" xmlns="" id="{BA1AA859-8E3B-49BF-83F6-ADF050A2CF37}"/>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329674" y="-59376"/>
            <a:ext cx="12515851" cy="6923798"/>
            <a:chOff x="-329674" y="-51881"/>
            <a:chExt cx="12515851" cy="6923798"/>
          </a:xfrm>
        </p:grpSpPr>
        <p:sp>
          <p:nvSpPr>
            <p:cNvPr id="94" name="Freeform 5">
              <a:extLst>
                <a:ext uri="{FF2B5EF4-FFF2-40B4-BE49-F238E27FC236}">
                  <a16:creationId xmlns:a16="http://schemas.microsoft.com/office/drawing/2014/main" xmlns="" id="{EA5E9A71-2A94-4FAA-859F-1930C2E9187B}"/>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329674" y="1298404"/>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5" name="Freeform 6">
              <a:extLst>
                <a:ext uri="{FF2B5EF4-FFF2-40B4-BE49-F238E27FC236}">
                  <a16:creationId xmlns:a16="http://schemas.microsoft.com/office/drawing/2014/main" xmlns="" id="{15C43A1A-EE63-4F18-BA50-6BCC0C5FB00A}"/>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670451" y="2018236"/>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6" name="Freeform 7">
              <a:extLst>
                <a:ext uri="{FF2B5EF4-FFF2-40B4-BE49-F238E27FC236}">
                  <a16:creationId xmlns:a16="http://schemas.microsoft.com/office/drawing/2014/main" xmlns="" id="{D20E631E-2C68-4E27-B833-094ECE50952B}"/>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251351" y="1788400"/>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7" name="Freeform 8">
              <a:extLst>
                <a:ext uri="{FF2B5EF4-FFF2-40B4-BE49-F238E27FC236}">
                  <a16:creationId xmlns:a16="http://schemas.microsoft.com/office/drawing/2014/main" xmlns="" id="{2446723A-FC6F-4012-8557-06069FA130F7}"/>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1061" y="549842"/>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8" name="Freeform 9">
              <a:extLst>
                <a:ext uri="{FF2B5EF4-FFF2-40B4-BE49-F238E27FC236}">
                  <a16:creationId xmlns:a16="http://schemas.microsoft.com/office/drawing/2014/main" xmlns="" id="{7F3D87D4-252C-4471-A220-28B58BF4391B}"/>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3701" y="6186246"/>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9" name="Freeform 10">
              <a:extLst>
                <a:ext uri="{FF2B5EF4-FFF2-40B4-BE49-F238E27FC236}">
                  <a16:creationId xmlns:a16="http://schemas.microsoft.com/office/drawing/2014/main" xmlns="" id="{054B916A-0FD0-4006-BD6C-9D29CA03AC84}"/>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1061" y="-51881"/>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0" name="Freeform 11">
              <a:extLst>
                <a:ext uri="{FF2B5EF4-FFF2-40B4-BE49-F238E27FC236}">
                  <a16:creationId xmlns:a16="http://schemas.microsoft.com/office/drawing/2014/main" xmlns="" id="{2133C3B4-D163-43CB-B3FC-A1B9A1DC387C}"/>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5426601" y="5579"/>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1" name="Freeform 12">
              <a:extLst>
                <a:ext uri="{FF2B5EF4-FFF2-40B4-BE49-F238E27FC236}">
                  <a16:creationId xmlns:a16="http://schemas.microsoft.com/office/drawing/2014/main" xmlns="" id="{44DECBCA-815C-4296-B4DA-F12AD81F2DB9}"/>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1061" y="5579"/>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 name="Freeform 13">
              <a:extLst>
                <a:ext uri="{FF2B5EF4-FFF2-40B4-BE49-F238E27FC236}">
                  <a16:creationId xmlns:a16="http://schemas.microsoft.com/office/drawing/2014/main" xmlns="" id="{B6C3CA6F-2113-4095-B77D-19519074C196}"/>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5821889" y="5579"/>
              <a:ext cx="5588000" cy="6866337"/>
            </a:xfrm>
            <a:custGeom>
              <a:avLst/>
              <a:gdLst>
                <a:gd name="T0" fmla="*/ 1067 w 1174"/>
                <a:gd name="T1" fmla="*/ 1440 h 1440"/>
                <a:gd name="T2" fmla="*/ 698 w 1174"/>
                <a:gd name="T3" fmla="*/ 577 h 1440"/>
                <a:gd name="T4" fmla="*/ 0 w 1174"/>
                <a:gd name="T5" fmla="*/ 0 h 1440"/>
              </a:gdLst>
              <a:ahLst/>
              <a:cxnLst>
                <a:cxn ang="0">
                  <a:pos x="T0" y="T1"/>
                </a:cxn>
                <a:cxn ang="0">
                  <a:pos x="T2" y="T3"/>
                </a:cxn>
                <a:cxn ang="0">
                  <a:pos x="T4" y="T5"/>
                </a:cxn>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 name="Freeform 14">
              <a:extLst>
                <a:ext uri="{FF2B5EF4-FFF2-40B4-BE49-F238E27FC236}">
                  <a16:creationId xmlns:a16="http://schemas.microsoft.com/office/drawing/2014/main" xmlns="" id="{6A23EEC5-4C2F-4460-B6F6-A6852C46F1AE}"/>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3701" y="790"/>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 name="Freeform 15">
              <a:extLst>
                <a:ext uri="{FF2B5EF4-FFF2-40B4-BE49-F238E27FC236}">
                  <a16:creationId xmlns:a16="http://schemas.microsoft.com/office/drawing/2014/main" xmlns="" id="{9CAEC751-845A-4873-BCB3-29B7EF60FDF7}"/>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6012389" y="5579"/>
              <a:ext cx="5497513" cy="6866337"/>
            </a:xfrm>
            <a:custGeom>
              <a:avLst/>
              <a:gdLst>
                <a:gd name="T0" fmla="*/ 1056 w 1155"/>
                <a:gd name="T1" fmla="*/ 1440 h 1440"/>
                <a:gd name="T2" fmla="*/ 686 w 1155"/>
                <a:gd name="T3" fmla="*/ 580 h 1440"/>
                <a:gd name="T4" fmla="*/ 0 w 1155"/>
                <a:gd name="T5" fmla="*/ 0 h 1440"/>
              </a:gdLst>
              <a:ahLst/>
              <a:cxnLst>
                <a:cxn ang="0">
                  <a:pos x="T0" y="T1"/>
                </a:cxn>
                <a:cxn ang="0">
                  <a:pos x="T2" y="T3"/>
                </a:cxn>
                <a:cxn ang="0">
                  <a:pos x="T4" y="T5"/>
                </a:cxn>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5" name="Freeform 16">
              <a:extLst>
                <a:ext uri="{FF2B5EF4-FFF2-40B4-BE49-F238E27FC236}">
                  <a16:creationId xmlns:a16="http://schemas.microsoft.com/office/drawing/2014/main" xmlns="" id="{FA38FC93-11A4-4EB5-BC13-85FB353CD10F}"/>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1061" y="5579"/>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6" name="Freeform 17">
              <a:extLst>
                <a:ext uri="{FF2B5EF4-FFF2-40B4-BE49-F238E27FC236}">
                  <a16:creationId xmlns:a16="http://schemas.microsoft.com/office/drawing/2014/main" xmlns="" id="{B5B6AC4D-E640-47F2-AA5A-9F9A1DB88E99}"/>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6210826" y="790"/>
              <a:ext cx="5522913" cy="6871126"/>
            </a:xfrm>
            <a:custGeom>
              <a:avLst/>
              <a:gdLst>
                <a:gd name="T0" fmla="*/ 1053 w 1160"/>
                <a:gd name="T1" fmla="*/ 1441 h 1441"/>
                <a:gd name="T2" fmla="*/ 705 w 1160"/>
                <a:gd name="T3" fmla="*/ 599 h 1441"/>
                <a:gd name="T4" fmla="*/ 0 w 1160"/>
                <a:gd name="T5" fmla="*/ 0 h 1441"/>
              </a:gdLst>
              <a:ahLst/>
              <a:cxnLst>
                <a:cxn ang="0">
                  <a:pos x="T0" y="T1"/>
                </a:cxn>
                <a:cxn ang="0">
                  <a:pos x="T2" y="T3"/>
                </a:cxn>
                <a:cxn ang="0">
                  <a:pos x="T4" y="T5"/>
                </a:cxn>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7" name="Freeform 18">
              <a:extLst>
                <a:ext uri="{FF2B5EF4-FFF2-40B4-BE49-F238E27FC236}">
                  <a16:creationId xmlns:a16="http://schemas.microsoft.com/office/drawing/2014/main" xmlns="" id="{962630FB-473F-4D83-8B9F-EC52E31CA558}"/>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6463239" y="5579"/>
              <a:ext cx="5413375" cy="6866337"/>
            </a:xfrm>
            <a:custGeom>
              <a:avLst/>
              <a:gdLst>
                <a:gd name="T0" fmla="*/ 1040 w 1137"/>
                <a:gd name="T1" fmla="*/ 1440 h 1440"/>
                <a:gd name="T2" fmla="*/ 698 w 1137"/>
                <a:gd name="T3" fmla="*/ 611 h 1440"/>
                <a:gd name="T4" fmla="*/ 0 w 1137"/>
                <a:gd name="T5" fmla="*/ 0 h 1440"/>
              </a:gdLst>
              <a:ahLst/>
              <a:cxnLst>
                <a:cxn ang="0">
                  <a:pos x="T0" y="T1"/>
                </a:cxn>
                <a:cxn ang="0">
                  <a:pos x="T2" y="T3"/>
                </a:cxn>
                <a:cxn ang="0">
                  <a:pos x="T4" y="T5"/>
                </a:cxn>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8" name="Freeform 19">
              <a:extLst>
                <a:ext uri="{FF2B5EF4-FFF2-40B4-BE49-F238E27FC236}">
                  <a16:creationId xmlns:a16="http://schemas.microsoft.com/office/drawing/2014/main" xmlns="" id="{035721E2-E73B-4E57-92E2-DE71F0D17052}"/>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6877576" y="5579"/>
              <a:ext cx="5037138" cy="6861550"/>
            </a:xfrm>
            <a:custGeom>
              <a:avLst/>
              <a:gdLst>
                <a:gd name="T0" fmla="*/ 1011 w 1058"/>
                <a:gd name="T1" fmla="*/ 1439 h 1439"/>
                <a:gd name="T2" fmla="*/ 648 w 1058"/>
                <a:gd name="T3" fmla="*/ 617 h 1439"/>
                <a:gd name="T4" fmla="*/ 0 w 1058"/>
                <a:gd name="T5" fmla="*/ 0 h 1439"/>
              </a:gdLst>
              <a:ahLst/>
              <a:cxnLst>
                <a:cxn ang="0">
                  <a:pos x="T0" y="T1"/>
                </a:cxn>
                <a:cxn ang="0">
                  <a:pos x="T2" y="T3"/>
                </a:cxn>
                <a:cxn ang="0">
                  <a:pos x="T4" y="T5"/>
                </a:cxn>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9" name="Freeform 20">
              <a:extLst>
                <a:ext uri="{FF2B5EF4-FFF2-40B4-BE49-F238E27FC236}">
                  <a16:creationId xmlns:a16="http://schemas.microsoft.com/office/drawing/2014/main" xmlns="" id="{3071D074-66CD-4273-AF66-207364BA3EA2}"/>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8768289" y="5579"/>
              <a:ext cx="3417888" cy="2742066"/>
            </a:xfrm>
            <a:custGeom>
              <a:avLst/>
              <a:gdLst>
                <a:gd name="T0" fmla="*/ 718 w 718"/>
                <a:gd name="T1" fmla="*/ 575 h 575"/>
                <a:gd name="T2" fmla="*/ 0 w 718"/>
                <a:gd name="T3" fmla="*/ 0 h 575"/>
              </a:gdLst>
              <a:ahLst/>
              <a:cxnLst>
                <a:cxn ang="0">
                  <a:pos x="T0" y="T1"/>
                </a:cxn>
                <a:cxn ang="0">
                  <a:pos x="T2" y="T3"/>
                </a:cxn>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 name="Freeform 21">
              <a:extLst>
                <a:ext uri="{FF2B5EF4-FFF2-40B4-BE49-F238E27FC236}">
                  <a16:creationId xmlns:a16="http://schemas.microsoft.com/office/drawing/2014/main" xmlns="" id="{4197CB22-95EA-4E41-94A6-6BCE8C027870}"/>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9235014" y="10367"/>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1" name="Freeform 22">
              <a:extLst>
                <a:ext uri="{FF2B5EF4-FFF2-40B4-BE49-F238E27FC236}">
                  <a16:creationId xmlns:a16="http://schemas.microsoft.com/office/drawing/2014/main" xmlns="" id="{622F5B4E-EBC2-4021-A986-B40B49442B72}"/>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10020826" y="5579"/>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2" name="Freeform 23">
              <a:extLst>
                <a:ext uri="{FF2B5EF4-FFF2-40B4-BE49-F238E27FC236}">
                  <a16:creationId xmlns:a16="http://schemas.microsoft.com/office/drawing/2014/main" xmlns="" id="{A1450C78-508B-412D-8354-C6AE7E9F939B}"/>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11290826" y="5579"/>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14" name="Group 113">
            <a:extLst>
              <a:ext uri="{FF2B5EF4-FFF2-40B4-BE49-F238E27FC236}">
                <a16:creationId xmlns:a16="http://schemas.microsoft.com/office/drawing/2014/main" xmlns="" id="{0D2C6055-EB42-4E7C-B358-308A54C713E3}"/>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807084" y="1186483"/>
            <a:ext cx="3822597" cy="4477933"/>
            <a:chOff x="807084" y="1186483"/>
            <a:chExt cx="3822597" cy="4477933"/>
          </a:xfrm>
        </p:grpSpPr>
        <p:sp>
          <p:nvSpPr>
            <p:cNvPr id="115" name="Rectangle 114">
              <a:extLst>
                <a:ext uri="{FF2B5EF4-FFF2-40B4-BE49-F238E27FC236}">
                  <a16:creationId xmlns:a16="http://schemas.microsoft.com/office/drawing/2014/main" xmlns="" id="{8A0384A8-C4E8-407C-BD44-2B989327E07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07531" y="1186483"/>
              <a:ext cx="3821702"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Isosceles Triangle 39">
              <a:extLst>
                <a:ext uri="{FF2B5EF4-FFF2-40B4-BE49-F238E27FC236}">
                  <a16:creationId xmlns:a16="http://schemas.microsoft.com/office/drawing/2014/main" xmlns="" id="{B7F9FA9E-2650-4B17-BA91-C12C0C5F9D9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10800000">
              <a:off x="2514766"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xmlns="" id="{E96B943E-BAEE-4DC2-87CB-78F6E433D5C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07084" y="1991156"/>
              <a:ext cx="382259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re 1">
            <a:extLst>
              <a:ext uri="{FF2B5EF4-FFF2-40B4-BE49-F238E27FC236}">
                <a16:creationId xmlns:a16="http://schemas.microsoft.com/office/drawing/2014/main" xmlns="" id="{800AB950-EA1B-4436-B9E1-3E2D9E09D0C0}"/>
              </a:ext>
            </a:extLst>
          </p:cNvPr>
          <p:cNvSpPr>
            <a:spLocks noGrp="1"/>
          </p:cNvSpPr>
          <p:nvPr>
            <p:ph type="title"/>
          </p:nvPr>
        </p:nvSpPr>
        <p:spPr>
          <a:xfrm>
            <a:off x="728023" y="2073552"/>
            <a:ext cx="4143107" cy="2791771"/>
          </a:xfrm>
        </p:spPr>
        <p:txBody>
          <a:bodyPr vert="horz" lIns="228600" tIns="228600" rIns="228600" bIns="0" rtlCol="0" anchor="b">
            <a:normAutofit/>
          </a:bodyPr>
          <a:lstStyle/>
          <a:p>
            <a:pPr algn="l">
              <a:lnSpc>
                <a:spcPct val="80000"/>
              </a:lnSpc>
            </a:pPr>
            <a:r>
              <a:rPr lang="en-US" sz="2800" dirty="0"/>
              <a:t>Que </a:t>
            </a:r>
            <a:r>
              <a:rPr lang="en-US" sz="2800" dirty="0" err="1"/>
              <a:t>pensez-vous</a:t>
            </a:r>
            <a:r>
              <a:rPr lang="en-US" sz="2800" dirty="0"/>
              <a:t> de </a:t>
            </a:r>
            <a:r>
              <a:rPr lang="en-US" sz="2800" dirty="0" err="1"/>
              <a:t>cet</a:t>
            </a:r>
            <a:r>
              <a:rPr lang="en-US" sz="2800" dirty="0"/>
              <a:t> adage:</a:t>
            </a:r>
            <a:br>
              <a:rPr lang="en-US" sz="2800" dirty="0"/>
            </a:br>
            <a:r>
              <a:rPr lang="en-US" sz="2800" dirty="0"/>
              <a:t>Ce qui </a:t>
            </a:r>
            <a:r>
              <a:rPr lang="en-US" sz="2800" dirty="0" err="1"/>
              <a:t>est</a:t>
            </a:r>
            <a:r>
              <a:rPr lang="en-US" sz="2800" dirty="0"/>
              <a:t> </a:t>
            </a:r>
            <a:r>
              <a:rPr lang="en-US" sz="2800" dirty="0" err="1"/>
              <a:t>écrit</a:t>
            </a:r>
            <a:r>
              <a:rPr lang="en-US" sz="2800" dirty="0"/>
              <a:t> </a:t>
            </a:r>
            <a:r>
              <a:rPr lang="en-US" sz="2800" dirty="0" err="1"/>
              <a:t>est</a:t>
            </a:r>
            <a:r>
              <a:rPr lang="en-US" sz="2800" dirty="0"/>
              <a:t> </a:t>
            </a:r>
            <a:r>
              <a:rPr lang="en-US" sz="2800" dirty="0" err="1"/>
              <a:t>considéré</a:t>
            </a:r>
            <a:r>
              <a:rPr lang="en-US" sz="2800" dirty="0"/>
              <a:t> </a:t>
            </a:r>
            <a:r>
              <a:rPr lang="en-US" sz="2800" dirty="0" err="1"/>
              <a:t>comme</a:t>
            </a:r>
            <a:r>
              <a:rPr lang="en-US" sz="2800" dirty="0"/>
              <a:t> </a:t>
            </a:r>
            <a:r>
              <a:rPr lang="en-US" sz="2800" dirty="0" err="1"/>
              <a:t>étant</a:t>
            </a:r>
            <a:r>
              <a:rPr lang="en-US" sz="2800" dirty="0"/>
              <a:t> fait, et </a:t>
            </a:r>
            <a:r>
              <a:rPr lang="en-US" sz="2800" dirty="0" err="1"/>
              <a:t>ce</a:t>
            </a:r>
            <a:r>
              <a:rPr lang="en-US" sz="2800" dirty="0"/>
              <a:t> qui </a:t>
            </a:r>
            <a:r>
              <a:rPr lang="en-US" sz="2800" dirty="0" err="1"/>
              <a:t>n’a</a:t>
            </a:r>
            <a:r>
              <a:rPr lang="en-US" sz="2800" dirty="0"/>
              <a:t> pas </a:t>
            </a:r>
            <a:r>
              <a:rPr lang="en-US" sz="2800" dirty="0" err="1"/>
              <a:t>été</a:t>
            </a:r>
            <a:r>
              <a:rPr lang="en-US" sz="2800" dirty="0"/>
              <a:t> </a:t>
            </a:r>
            <a:r>
              <a:rPr lang="en-US" sz="2800" dirty="0" err="1"/>
              <a:t>écrit</a:t>
            </a:r>
            <a:r>
              <a:rPr lang="en-US" sz="2800" dirty="0"/>
              <a:t> </a:t>
            </a:r>
            <a:r>
              <a:rPr lang="en-US" sz="2800" dirty="0" err="1"/>
              <a:t>n’a</a:t>
            </a:r>
            <a:r>
              <a:rPr lang="en-US" sz="2800" dirty="0"/>
              <a:t> pas </a:t>
            </a:r>
            <a:r>
              <a:rPr lang="en-US" sz="2800" dirty="0" err="1"/>
              <a:t>été</a:t>
            </a:r>
            <a:r>
              <a:rPr lang="en-US" sz="2800" dirty="0"/>
              <a:t> fait </a:t>
            </a:r>
          </a:p>
        </p:txBody>
      </p:sp>
      <p:pic>
        <p:nvPicPr>
          <p:cNvPr id="61" name="Picture 60">
            <a:extLst>
              <a:ext uri="{FF2B5EF4-FFF2-40B4-BE49-F238E27FC236}">
                <a16:creationId xmlns:a16="http://schemas.microsoft.com/office/drawing/2014/main" xmlns="" id="{03FCDC98-A413-4152-909D-118AD45527FC}"/>
              </a:ext>
            </a:extLst>
          </p:cNvPr>
          <p:cNvPicPr>
            <a:picLocks noChangeAspect="1"/>
          </p:cNvPicPr>
          <p:nvPr/>
        </p:nvPicPr>
        <p:blipFill rotWithShape="1">
          <a:blip r:embed="rId2"/>
          <a:srcRect l="40004" r="2" b="2"/>
          <a:stretch/>
        </p:blipFill>
        <p:spPr>
          <a:xfrm>
            <a:off x="5446972" y="227"/>
            <a:ext cx="6745028" cy="6858000"/>
          </a:xfrm>
          <a:prstGeom prst="rect">
            <a:avLst/>
          </a:prstGeom>
          <a:ln w="9525">
            <a:noFill/>
          </a:ln>
        </p:spPr>
      </p:pic>
      <p:sp>
        <p:nvSpPr>
          <p:cNvPr id="3" name="Rectangle : coins arrondis 2">
            <a:extLst>
              <a:ext uri="{FF2B5EF4-FFF2-40B4-BE49-F238E27FC236}">
                <a16:creationId xmlns:a16="http://schemas.microsoft.com/office/drawing/2014/main" xmlns="" id="{8A19A3BE-28D7-418C-8B15-CFD25DF243D1}"/>
              </a:ext>
            </a:extLst>
          </p:cNvPr>
          <p:cNvSpPr/>
          <p:nvPr/>
        </p:nvSpPr>
        <p:spPr>
          <a:xfrm>
            <a:off x="6210826" y="838200"/>
            <a:ext cx="5451476" cy="319285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CA" dirty="0"/>
              <a:t>Un principe bien reconnu en matière de preuve civile veut que celui qui signe un document, est lié par son contenu. Le fait de signer un écrit exprime que l’auteur de la signature a consenti aux affirmations qui y sont énoncées.</a:t>
            </a:r>
          </a:p>
          <a:p>
            <a:pPr algn="ctr"/>
            <a:r>
              <a:rPr lang="fr-CA" dirty="0"/>
              <a:t>(</a:t>
            </a:r>
            <a:r>
              <a:rPr lang="fr-CA" sz="1600" i="1" dirty="0"/>
              <a:t>Me Hélène d’Anjou, avocate aux services juridiques de l’OIIQ, décembre 1992</a:t>
            </a:r>
            <a:r>
              <a:rPr lang="fr-CA" dirty="0"/>
              <a:t>)</a:t>
            </a:r>
          </a:p>
        </p:txBody>
      </p:sp>
    </p:spTree>
    <p:extLst>
      <p:ext uri="{BB962C8B-B14F-4D97-AF65-F5344CB8AC3E}">
        <p14:creationId xmlns:p14="http://schemas.microsoft.com/office/powerpoint/2010/main" val="1341645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59C0AD34-689A-4954-B857-28A56A031CC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xmlns="" id="{2EF251E5-B061-410C-B249-58C6857613E1}"/>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417513" y="0"/>
            <a:ext cx="12584114" cy="6853238"/>
            <a:chOff x="-417513" y="0"/>
            <a:chExt cx="12584114" cy="6853238"/>
          </a:xfrm>
        </p:grpSpPr>
        <p:sp>
          <p:nvSpPr>
            <p:cNvPr id="13" name="Freeform 5">
              <a:extLst>
                <a:ext uri="{FF2B5EF4-FFF2-40B4-BE49-F238E27FC236}">
                  <a16:creationId xmlns:a16="http://schemas.microsoft.com/office/drawing/2014/main" xmlns="" id="{5820E53A-A780-41CF-9B04-52B707A5680A}"/>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Freeform 6">
              <a:extLst>
                <a:ext uri="{FF2B5EF4-FFF2-40B4-BE49-F238E27FC236}">
                  <a16:creationId xmlns:a16="http://schemas.microsoft.com/office/drawing/2014/main" xmlns="" id="{9A337230-F2D4-4984-B33B-BD5732CA7FBD}"/>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Freeform 7">
              <a:extLst>
                <a:ext uri="{FF2B5EF4-FFF2-40B4-BE49-F238E27FC236}">
                  <a16:creationId xmlns:a16="http://schemas.microsoft.com/office/drawing/2014/main" xmlns="" id="{150374BA-0847-4D86-BDAD-B3616B48ACBC}"/>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Freeform 8">
              <a:extLst>
                <a:ext uri="{FF2B5EF4-FFF2-40B4-BE49-F238E27FC236}">
                  <a16:creationId xmlns:a16="http://schemas.microsoft.com/office/drawing/2014/main" xmlns="" id="{756B05EF-64B2-4E1A-BEE2-2C91CEE448FD}"/>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Freeform 9">
              <a:extLst>
                <a:ext uri="{FF2B5EF4-FFF2-40B4-BE49-F238E27FC236}">
                  <a16:creationId xmlns:a16="http://schemas.microsoft.com/office/drawing/2014/main" xmlns="" id="{8EAC8528-3758-4668-AC4F-7A1ED80AA9BD}"/>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Freeform 10">
              <a:extLst>
                <a:ext uri="{FF2B5EF4-FFF2-40B4-BE49-F238E27FC236}">
                  <a16:creationId xmlns:a16="http://schemas.microsoft.com/office/drawing/2014/main" xmlns="" id="{9C60E31E-3A6D-4751-A2B9-6D6BBD3F42F7}"/>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Freeform 11">
              <a:extLst>
                <a:ext uri="{FF2B5EF4-FFF2-40B4-BE49-F238E27FC236}">
                  <a16:creationId xmlns:a16="http://schemas.microsoft.com/office/drawing/2014/main" xmlns="" id="{BDA3DA6A-3268-4B0F-AEE7-DAA73B1F3988}"/>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Freeform 12">
              <a:extLst>
                <a:ext uri="{FF2B5EF4-FFF2-40B4-BE49-F238E27FC236}">
                  <a16:creationId xmlns:a16="http://schemas.microsoft.com/office/drawing/2014/main" xmlns="" id="{2998BF04-8D3F-4A2A-99F5-4CA4E8CEAC77}"/>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Freeform 13">
              <a:extLst>
                <a:ext uri="{FF2B5EF4-FFF2-40B4-BE49-F238E27FC236}">
                  <a16:creationId xmlns:a16="http://schemas.microsoft.com/office/drawing/2014/main" xmlns="" id="{0634B53A-D297-4948-A6D6-F6A97EA30254}"/>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Freeform 14">
              <a:extLst>
                <a:ext uri="{FF2B5EF4-FFF2-40B4-BE49-F238E27FC236}">
                  <a16:creationId xmlns:a16="http://schemas.microsoft.com/office/drawing/2014/main" xmlns="" id="{4E8DB691-0BA0-400D-800A-75BC377428EE}"/>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15">
              <a:extLst>
                <a:ext uri="{FF2B5EF4-FFF2-40B4-BE49-F238E27FC236}">
                  <a16:creationId xmlns:a16="http://schemas.microsoft.com/office/drawing/2014/main" xmlns="" id="{AFAFDDA3-AC41-4CF2-94B8-57BB1C5E5C23}"/>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Freeform 16">
              <a:extLst>
                <a:ext uri="{FF2B5EF4-FFF2-40B4-BE49-F238E27FC236}">
                  <a16:creationId xmlns:a16="http://schemas.microsoft.com/office/drawing/2014/main" xmlns="" id="{4A15B2B0-A771-4DFA-9D23-CB066DAE79A8}"/>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Freeform 17">
              <a:extLst>
                <a:ext uri="{FF2B5EF4-FFF2-40B4-BE49-F238E27FC236}">
                  <a16:creationId xmlns:a16="http://schemas.microsoft.com/office/drawing/2014/main" xmlns="" id="{6181A0C3-EE79-45C0-B2F7-3EFDF30C92A2}"/>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18">
              <a:extLst>
                <a:ext uri="{FF2B5EF4-FFF2-40B4-BE49-F238E27FC236}">
                  <a16:creationId xmlns:a16="http://schemas.microsoft.com/office/drawing/2014/main" xmlns="" id="{15E0117B-FD22-48B9-9C77-A8B559036E3F}"/>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19">
              <a:extLst>
                <a:ext uri="{FF2B5EF4-FFF2-40B4-BE49-F238E27FC236}">
                  <a16:creationId xmlns:a16="http://schemas.microsoft.com/office/drawing/2014/main" xmlns="" id="{8E85FCEE-A313-4486-8C87-02810F693085}"/>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20">
              <a:extLst>
                <a:ext uri="{FF2B5EF4-FFF2-40B4-BE49-F238E27FC236}">
                  <a16:creationId xmlns:a16="http://schemas.microsoft.com/office/drawing/2014/main" xmlns="" id="{1C675BF2-101E-485B-8567-6DAC3E2E562C}"/>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Freeform 21">
              <a:extLst>
                <a:ext uri="{FF2B5EF4-FFF2-40B4-BE49-F238E27FC236}">
                  <a16:creationId xmlns:a16="http://schemas.microsoft.com/office/drawing/2014/main" xmlns="" id="{FB45911A-8248-42F7-B3EB-A00DB5720059}"/>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Freeform 22">
              <a:extLst>
                <a:ext uri="{FF2B5EF4-FFF2-40B4-BE49-F238E27FC236}">
                  <a16:creationId xmlns:a16="http://schemas.microsoft.com/office/drawing/2014/main" xmlns="" id="{5BB462F8-D1E7-49F8-BC68-C084D693D1F7}"/>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Freeform 23">
              <a:extLst>
                <a:ext uri="{FF2B5EF4-FFF2-40B4-BE49-F238E27FC236}">
                  <a16:creationId xmlns:a16="http://schemas.microsoft.com/office/drawing/2014/main" xmlns="" id="{A42670A7-31BD-4399-A52B-58F7DC2CD85E}"/>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Freeform 24">
              <a:extLst>
                <a:ext uri="{FF2B5EF4-FFF2-40B4-BE49-F238E27FC236}">
                  <a16:creationId xmlns:a16="http://schemas.microsoft.com/office/drawing/2014/main" xmlns="" id="{9A3D52C0-9637-4872-BE90-954269A97115}"/>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Freeform 25">
              <a:extLst>
                <a:ext uri="{FF2B5EF4-FFF2-40B4-BE49-F238E27FC236}">
                  <a16:creationId xmlns:a16="http://schemas.microsoft.com/office/drawing/2014/main" xmlns="" id="{3C8A97F0-11E5-4091-BFF3-12036C2E2435}"/>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pic>
        <p:nvPicPr>
          <p:cNvPr id="5" name="Image 4">
            <a:extLst>
              <a:ext uri="{FF2B5EF4-FFF2-40B4-BE49-F238E27FC236}">
                <a16:creationId xmlns:a16="http://schemas.microsoft.com/office/drawing/2014/main" xmlns="" id="{43C552ED-175D-4D12-9B14-C55716D92345}"/>
              </a:ext>
            </a:extLst>
          </p:cNvPr>
          <p:cNvPicPr>
            <a:picLocks noChangeAspect="1"/>
          </p:cNvPicPr>
          <p:nvPr/>
        </p:nvPicPr>
        <p:blipFill rotWithShape="1">
          <a:blip r:embed="rId2">
            <a:extLst>
              <a:ext uri="{837473B0-CC2E-450A-ABE3-18F120FF3D39}">
                <a1611:picAttrSrcUrl xmlns:a1611="http://schemas.microsoft.com/office/drawing/2016/11/main" xmlns="" r:id="rId3"/>
              </a:ext>
            </a:extLst>
          </a:blip>
          <a:srcRect r="-1" b="15728"/>
          <a:stretch/>
        </p:blipFill>
        <p:spPr>
          <a:xfrm>
            <a:off x="20" y="227"/>
            <a:ext cx="12191675" cy="6858000"/>
          </a:xfrm>
          <a:prstGeom prst="rect">
            <a:avLst/>
          </a:prstGeom>
        </p:spPr>
      </p:pic>
      <p:sp>
        <p:nvSpPr>
          <p:cNvPr id="35" name="Rectangle 34">
            <a:extLst>
              <a:ext uri="{FF2B5EF4-FFF2-40B4-BE49-F238E27FC236}">
                <a16:creationId xmlns:a16="http://schemas.microsoft.com/office/drawing/2014/main" xmlns="" id="{0D46847E-DF7B-4BE5-BA10-97AFF961CC8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674042" y="1186483"/>
            <a:ext cx="8843596" cy="505416"/>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xmlns="" id="{227E50E2-800F-4574-8926-D1DB68914B2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669293" y="1776933"/>
            <a:ext cx="8845667" cy="3536419"/>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xmlns="" id="{F1CCA51F-AEA1-4033-A7BE-2CEF4C8A64E1}"/>
              </a:ext>
            </a:extLst>
          </p:cNvPr>
          <p:cNvSpPr>
            <a:spLocks noGrp="1"/>
          </p:cNvSpPr>
          <p:nvPr>
            <p:ph type="title"/>
          </p:nvPr>
        </p:nvSpPr>
        <p:spPr>
          <a:xfrm>
            <a:off x="2077181" y="2358391"/>
            <a:ext cx="2714952" cy="2453676"/>
          </a:xfrm>
        </p:spPr>
        <p:txBody>
          <a:bodyPr>
            <a:normAutofit/>
          </a:bodyPr>
          <a:lstStyle/>
          <a:p>
            <a:r>
              <a:rPr lang="fr-CA" sz="3700"/>
              <a:t>Observations nécessaires à noter</a:t>
            </a:r>
          </a:p>
        </p:txBody>
      </p:sp>
      <p:sp>
        <p:nvSpPr>
          <p:cNvPr id="3" name="Espace réservé du contenu 2">
            <a:extLst>
              <a:ext uri="{FF2B5EF4-FFF2-40B4-BE49-F238E27FC236}">
                <a16:creationId xmlns:a16="http://schemas.microsoft.com/office/drawing/2014/main" xmlns="" id="{627B5AC4-513E-4B9C-8A5B-CE7C399833D1}"/>
              </a:ext>
            </a:extLst>
          </p:cNvPr>
          <p:cNvSpPr>
            <a:spLocks noGrp="1"/>
          </p:cNvSpPr>
          <p:nvPr>
            <p:ph idx="1"/>
          </p:nvPr>
        </p:nvSpPr>
        <p:spPr>
          <a:xfrm>
            <a:off x="5112160" y="1862274"/>
            <a:ext cx="5315742" cy="3368347"/>
          </a:xfrm>
        </p:spPr>
        <p:txBody>
          <a:bodyPr>
            <a:normAutofit lnSpcReduction="10000"/>
          </a:bodyPr>
          <a:lstStyle/>
          <a:p>
            <a:pPr>
              <a:lnSpc>
                <a:spcPct val="110000"/>
              </a:lnSpc>
            </a:pPr>
            <a:r>
              <a:rPr lang="fr-CA" sz="1400" dirty="0">
                <a:solidFill>
                  <a:srgbClr val="FFFFFE"/>
                </a:solidFill>
              </a:rPr>
              <a:t>L’amélioration ou la détérioration de l’état de santé</a:t>
            </a:r>
          </a:p>
          <a:p>
            <a:pPr>
              <a:lnSpc>
                <a:spcPct val="110000"/>
              </a:lnSpc>
            </a:pPr>
            <a:r>
              <a:rPr lang="fr-CA" sz="1400" dirty="0">
                <a:solidFill>
                  <a:srgbClr val="FFFFFE"/>
                </a:solidFill>
              </a:rPr>
              <a:t>Une modification de l’état de conscience</a:t>
            </a:r>
          </a:p>
          <a:p>
            <a:pPr>
              <a:lnSpc>
                <a:spcPct val="110000"/>
              </a:lnSpc>
            </a:pPr>
            <a:r>
              <a:rPr lang="fr-CA" sz="1400" dirty="0">
                <a:solidFill>
                  <a:srgbClr val="FFFFFE"/>
                </a:solidFill>
              </a:rPr>
              <a:t>Un changement de comportement</a:t>
            </a:r>
          </a:p>
          <a:p>
            <a:pPr>
              <a:lnSpc>
                <a:spcPct val="110000"/>
              </a:lnSpc>
            </a:pPr>
            <a:r>
              <a:rPr lang="fr-CA" sz="1400" dirty="0">
                <a:solidFill>
                  <a:srgbClr val="FFFFFE"/>
                </a:solidFill>
              </a:rPr>
              <a:t>Perte d’autonomie</a:t>
            </a:r>
          </a:p>
          <a:p>
            <a:pPr>
              <a:lnSpc>
                <a:spcPct val="110000"/>
              </a:lnSpc>
            </a:pPr>
            <a:r>
              <a:rPr lang="fr-CA" sz="1400" dirty="0">
                <a:solidFill>
                  <a:srgbClr val="FFFFFE"/>
                </a:solidFill>
              </a:rPr>
              <a:t>Les données cliniques de monitorage</a:t>
            </a:r>
          </a:p>
          <a:p>
            <a:pPr>
              <a:lnSpc>
                <a:spcPct val="110000"/>
              </a:lnSpc>
            </a:pPr>
            <a:r>
              <a:rPr lang="fr-CA" sz="1400" dirty="0">
                <a:solidFill>
                  <a:srgbClr val="FFFFFE"/>
                </a:solidFill>
              </a:rPr>
              <a:t>Les signes et symptômes présents ou absents</a:t>
            </a:r>
          </a:p>
          <a:p>
            <a:pPr>
              <a:lnSpc>
                <a:spcPct val="110000"/>
              </a:lnSpc>
            </a:pPr>
            <a:r>
              <a:rPr lang="fr-CA" sz="1400" dirty="0">
                <a:solidFill>
                  <a:srgbClr val="FFFFFE"/>
                </a:solidFill>
              </a:rPr>
              <a:t>Les réactions de la personne</a:t>
            </a:r>
          </a:p>
          <a:p>
            <a:pPr>
              <a:lnSpc>
                <a:spcPct val="110000"/>
              </a:lnSpc>
            </a:pPr>
            <a:r>
              <a:rPr lang="fr-CA" sz="1400" dirty="0">
                <a:solidFill>
                  <a:srgbClr val="FFFFFE"/>
                </a:solidFill>
              </a:rPr>
              <a:t>L’enseignement et la compréhension de cet enseignement</a:t>
            </a:r>
          </a:p>
          <a:p>
            <a:pPr>
              <a:lnSpc>
                <a:spcPct val="110000"/>
              </a:lnSpc>
            </a:pPr>
            <a:r>
              <a:rPr lang="fr-CA" sz="1400" dirty="0">
                <a:solidFill>
                  <a:srgbClr val="FFFFFE"/>
                </a:solidFill>
              </a:rPr>
              <a:t>L’identification de facteurs de risque</a:t>
            </a:r>
          </a:p>
          <a:p>
            <a:pPr>
              <a:lnSpc>
                <a:spcPct val="110000"/>
              </a:lnSpc>
            </a:pPr>
            <a:r>
              <a:rPr lang="fr-CA" sz="1400" dirty="0">
                <a:solidFill>
                  <a:srgbClr val="FFFFFE"/>
                </a:solidFill>
              </a:rPr>
              <a:t>Le résultat d’un traitement</a:t>
            </a:r>
          </a:p>
        </p:txBody>
      </p:sp>
      <p:sp>
        <p:nvSpPr>
          <p:cNvPr id="39" name="Isosceles Triangle 39">
            <a:extLst>
              <a:ext uri="{FF2B5EF4-FFF2-40B4-BE49-F238E27FC236}">
                <a16:creationId xmlns:a16="http://schemas.microsoft.com/office/drawing/2014/main" xmlns="" id="{7DC56226-648F-4399-93F6-94D24B60469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a:off x="5892384" y="5313353"/>
            <a:ext cx="407233" cy="351063"/>
          </a:xfrm>
          <a:prstGeom prst="triangle">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08667649"/>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A5651337-FC39-4342-8BB0-1ADD1542D2D3}"/>
              </a:ext>
            </a:extLst>
          </p:cNvPr>
          <p:cNvSpPr>
            <a:spLocks noGrp="1"/>
          </p:cNvSpPr>
          <p:nvPr>
            <p:ph type="title"/>
          </p:nvPr>
        </p:nvSpPr>
        <p:spPr/>
        <p:txBody>
          <a:bodyPr/>
          <a:lstStyle/>
          <a:p>
            <a:r>
              <a:rPr lang="fr-CA" dirty="0"/>
              <a:t>La qualité du contenu</a:t>
            </a:r>
          </a:p>
        </p:txBody>
      </p:sp>
      <p:sp>
        <p:nvSpPr>
          <p:cNvPr id="3" name="Espace réservé du contenu 2">
            <a:extLst>
              <a:ext uri="{FF2B5EF4-FFF2-40B4-BE49-F238E27FC236}">
                <a16:creationId xmlns:a16="http://schemas.microsoft.com/office/drawing/2014/main" xmlns="" id="{9919C453-E588-476D-8104-C99CFBD86862}"/>
              </a:ext>
            </a:extLst>
          </p:cNvPr>
          <p:cNvSpPr>
            <a:spLocks noGrp="1"/>
          </p:cNvSpPr>
          <p:nvPr>
            <p:ph idx="1"/>
          </p:nvPr>
        </p:nvSpPr>
        <p:spPr/>
        <p:txBody>
          <a:bodyPr>
            <a:normAutofit/>
          </a:bodyPr>
          <a:lstStyle/>
          <a:p>
            <a:pPr algn="just"/>
            <a:r>
              <a:rPr lang="fr-CA" sz="2400" dirty="0"/>
              <a:t>Donne de la crédibilité</a:t>
            </a:r>
          </a:p>
          <a:p>
            <a:pPr algn="just"/>
            <a:r>
              <a:rPr lang="fr-CA" sz="2400" dirty="0"/>
              <a:t>Reflète la compétence et une pratique de qualité</a:t>
            </a:r>
          </a:p>
          <a:p>
            <a:pPr algn="just"/>
            <a:r>
              <a:rPr lang="fr-CA" sz="2400" dirty="0"/>
              <a:t>Reflète le jugement clinique</a:t>
            </a:r>
          </a:p>
          <a:p>
            <a:pPr algn="just"/>
            <a:r>
              <a:rPr lang="fr-CA" sz="2400" dirty="0"/>
              <a:t>Notes pauvres et non pertinentes = soins pauvres</a:t>
            </a:r>
          </a:p>
          <a:p>
            <a:pPr algn="just"/>
            <a:r>
              <a:rPr lang="fr-CA" sz="2400" dirty="0"/>
              <a:t>Richesse des notes = meilleure défense lors d’un litige</a:t>
            </a:r>
          </a:p>
        </p:txBody>
      </p:sp>
    </p:spTree>
    <p:extLst>
      <p:ext uri="{BB962C8B-B14F-4D97-AF65-F5344CB8AC3E}">
        <p14:creationId xmlns:p14="http://schemas.microsoft.com/office/powerpoint/2010/main" val="21204880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93ACA5B8-9A5F-4393-B1DD-6AA8A7E3F85A}"/>
              </a:ext>
            </a:extLst>
          </p:cNvPr>
          <p:cNvSpPr>
            <a:spLocks noGrp="1"/>
          </p:cNvSpPr>
          <p:nvPr>
            <p:ph type="title"/>
          </p:nvPr>
        </p:nvSpPr>
        <p:spPr/>
        <p:txBody>
          <a:bodyPr/>
          <a:lstStyle/>
          <a:p>
            <a:r>
              <a:rPr lang="fr-CA" dirty="0"/>
              <a:t>La pertinence de la note d’évolution</a:t>
            </a:r>
          </a:p>
        </p:txBody>
      </p:sp>
      <p:sp>
        <p:nvSpPr>
          <p:cNvPr id="3" name="Espace réservé du contenu 2">
            <a:extLst>
              <a:ext uri="{FF2B5EF4-FFF2-40B4-BE49-F238E27FC236}">
                <a16:creationId xmlns:a16="http://schemas.microsoft.com/office/drawing/2014/main" xmlns="" id="{E7E70031-023C-44D1-AD4D-D073DAC9831E}"/>
              </a:ext>
            </a:extLst>
          </p:cNvPr>
          <p:cNvSpPr>
            <a:spLocks noGrp="1"/>
          </p:cNvSpPr>
          <p:nvPr>
            <p:ph idx="1"/>
          </p:nvPr>
        </p:nvSpPr>
        <p:spPr/>
        <p:txBody>
          <a:bodyPr>
            <a:normAutofit/>
          </a:bodyPr>
          <a:lstStyle/>
          <a:p>
            <a:pPr algn="just"/>
            <a:r>
              <a:rPr lang="fr-CA" sz="2800" dirty="0"/>
              <a:t>Se rapporte à la personne au centre de l’épisode de soins</a:t>
            </a:r>
          </a:p>
          <a:p>
            <a:pPr marL="0" indent="0" algn="just">
              <a:buNone/>
            </a:pPr>
            <a:endParaRPr lang="fr-CA" sz="2800" dirty="0"/>
          </a:p>
          <a:p>
            <a:pPr algn="just"/>
            <a:r>
              <a:rPr lang="fr-CA" sz="2800" dirty="0"/>
              <a:t>Apporte des éléments nouveaux (détérioration ou amélioration)</a:t>
            </a:r>
          </a:p>
        </p:txBody>
      </p:sp>
    </p:spTree>
    <p:extLst>
      <p:ext uri="{BB962C8B-B14F-4D97-AF65-F5344CB8AC3E}">
        <p14:creationId xmlns:p14="http://schemas.microsoft.com/office/powerpoint/2010/main" val="27287183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xmlns="" id="{EDFF257A-042C-46B5-80D1-3E8CFD3344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xmlns="" id="{E2836BD6-A1CD-4253-813F-3EDA642A7ACC}"/>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417513" y="0"/>
            <a:ext cx="12584114" cy="6853238"/>
            <a:chOff x="-417513" y="0"/>
            <a:chExt cx="12584114" cy="6853238"/>
          </a:xfrm>
        </p:grpSpPr>
        <p:sp>
          <p:nvSpPr>
            <p:cNvPr id="14" name="Freeform 5">
              <a:extLst>
                <a:ext uri="{FF2B5EF4-FFF2-40B4-BE49-F238E27FC236}">
                  <a16:creationId xmlns:a16="http://schemas.microsoft.com/office/drawing/2014/main" xmlns="" id="{63EE4AB3-C905-497E-988B-4D7394894B2F}"/>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Freeform 6">
              <a:extLst>
                <a:ext uri="{FF2B5EF4-FFF2-40B4-BE49-F238E27FC236}">
                  <a16:creationId xmlns:a16="http://schemas.microsoft.com/office/drawing/2014/main" xmlns="" id="{774DC5FF-D912-4C9F-811A-337208A3B4BF}"/>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Freeform 7">
              <a:extLst>
                <a:ext uri="{FF2B5EF4-FFF2-40B4-BE49-F238E27FC236}">
                  <a16:creationId xmlns:a16="http://schemas.microsoft.com/office/drawing/2014/main" xmlns="" id="{E04E6A71-624A-4806-A53E-87BC73A85B3F}"/>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Freeform 8">
              <a:extLst>
                <a:ext uri="{FF2B5EF4-FFF2-40B4-BE49-F238E27FC236}">
                  <a16:creationId xmlns:a16="http://schemas.microsoft.com/office/drawing/2014/main" xmlns="" id="{E1871C83-254F-49CD-8EA7-8CB7089B8087}"/>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Freeform 9">
              <a:extLst>
                <a:ext uri="{FF2B5EF4-FFF2-40B4-BE49-F238E27FC236}">
                  <a16:creationId xmlns:a16="http://schemas.microsoft.com/office/drawing/2014/main" xmlns="" id="{427141DF-5457-4673-B816-C6C5C72AE915}"/>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Freeform 10">
              <a:extLst>
                <a:ext uri="{FF2B5EF4-FFF2-40B4-BE49-F238E27FC236}">
                  <a16:creationId xmlns:a16="http://schemas.microsoft.com/office/drawing/2014/main" xmlns="" id="{BC9A176E-C84F-4816-97D4-426B396FC0BE}"/>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Freeform 11">
              <a:extLst>
                <a:ext uri="{FF2B5EF4-FFF2-40B4-BE49-F238E27FC236}">
                  <a16:creationId xmlns:a16="http://schemas.microsoft.com/office/drawing/2014/main" xmlns="" id="{981B905A-332A-49BC-9456-7D0337D9BD35}"/>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Freeform 12">
              <a:extLst>
                <a:ext uri="{FF2B5EF4-FFF2-40B4-BE49-F238E27FC236}">
                  <a16:creationId xmlns:a16="http://schemas.microsoft.com/office/drawing/2014/main" xmlns="" id="{2EBD9769-DFB9-4970-91FF-137E685AF6BA}"/>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Freeform 13">
              <a:extLst>
                <a:ext uri="{FF2B5EF4-FFF2-40B4-BE49-F238E27FC236}">
                  <a16:creationId xmlns:a16="http://schemas.microsoft.com/office/drawing/2014/main" xmlns="" id="{21DCB916-2D3C-46BC-9A95-EFC166D96CFB}"/>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14">
              <a:extLst>
                <a:ext uri="{FF2B5EF4-FFF2-40B4-BE49-F238E27FC236}">
                  <a16:creationId xmlns:a16="http://schemas.microsoft.com/office/drawing/2014/main" xmlns="" id="{189DAD37-FFF7-49FA-8FBB-D20A992D48FD}"/>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Freeform 15">
              <a:extLst>
                <a:ext uri="{FF2B5EF4-FFF2-40B4-BE49-F238E27FC236}">
                  <a16:creationId xmlns:a16="http://schemas.microsoft.com/office/drawing/2014/main" xmlns="" id="{D148A64A-D598-4309-BCA9-F67ADE72CB4D}"/>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Freeform 16">
              <a:extLst>
                <a:ext uri="{FF2B5EF4-FFF2-40B4-BE49-F238E27FC236}">
                  <a16:creationId xmlns:a16="http://schemas.microsoft.com/office/drawing/2014/main" xmlns="" id="{38A95D77-7745-4551-BBD5-3515A074D3D5}"/>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17">
              <a:extLst>
                <a:ext uri="{FF2B5EF4-FFF2-40B4-BE49-F238E27FC236}">
                  <a16:creationId xmlns:a16="http://schemas.microsoft.com/office/drawing/2014/main" xmlns="" id="{A2C20B7F-80D6-4D48-BB2A-9AEC85494897}"/>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18">
              <a:extLst>
                <a:ext uri="{FF2B5EF4-FFF2-40B4-BE49-F238E27FC236}">
                  <a16:creationId xmlns:a16="http://schemas.microsoft.com/office/drawing/2014/main" xmlns="" id="{55589882-0BB8-42B0-B42F-32A75B191835}"/>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19">
              <a:extLst>
                <a:ext uri="{FF2B5EF4-FFF2-40B4-BE49-F238E27FC236}">
                  <a16:creationId xmlns:a16="http://schemas.microsoft.com/office/drawing/2014/main" xmlns="" id="{53673B9F-5864-445E-82E7-0A8324FA8549}"/>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Freeform 20">
              <a:extLst>
                <a:ext uri="{FF2B5EF4-FFF2-40B4-BE49-F238E27FC236}">
                  <a16:creationId xmlns:a16="http://schemas.microsoft.com/office/drawing/2014/main" xmlns="" id="{16FF3B3D-59FE-4AE1-AA54-14A691D6BFEA}"/>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Freeform 21">
              <a:extLst>
                <a:ext uri="{FF2B5EF4-FFF2-40B4-BE49-F238E27FC236}">
                  <a16:creationId xmlns:a16="http://schemas.microsoft.com/office/drawing/2014/main" xmlns="" id="{901CA0F0-4962-4EC5-BA5B-3F0A967FC8AC}"/>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Freeform 22">
              <a:extLst>
                <a:ext uri="{FF2B5EF4-FFF2-40B4-BE49-F238E27FC236}">
                  <a16:creationId xmlns:a16="http://schemas.microsoft.com/office/drawing/2014/main" xmlns="" id="{3DD02E26-C2AD-4062-85BD-28D172C9E74C}"/>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Freeform 23">
              <a:extLst>
                <a:ext uri="{FF2B5EF4-FFF2-40B4-BE49-F238E27FC236}">
                  <a16:creationId xmlns:a16="http://schemas.microsoft.com/office/drawing/2014/main" xmlns="" id="{D7B60BD4-07C1-461F-B38E-B39EBACA3A55}"/>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Freeform 24">
              <a:extLst>
                <a:ext uri="{FF2B5EF4-FFF2-40B4-BE49-F238E27FC236}">
                  <a16:creationId xmlns:a16="http://schemas.microsoft.com/office/drawing/2014/main" xmlns="" id="{D81BB3F7-E4A5-4BD9-A70D-FDA6C9127F93}"/>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 name="Freeform 25">
              <a:extLst>
                <a:ext uri="{FF2B5EF4-FFF2-40B4-BE49-F238E27FC236}">
                  <a16:creationId xmlns:a16="http://schemas.microsoft.com/office/drawing/2014/main" xmlns="" id="{B93A80B5-32BA-48BB-941A-4FC64AC62EF7}"/>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36" name="Rectangle 35">
            <a:extLst>
              <a:ext uri="{FF2B5EF4-FFF2-40B4-BE49-F238E27FC236}">
                <a16:creationId xmlns:a16="http://schemas.microsoft.com/office/drawing/2014/main" xmlns="" id="{9C057A66-6E97-4BA5-B4B3-2690ACE3CE8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91682" y="1047102"/>
            <a:ext cx="5936885"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Isosceles Triangle 22">
            <a:extLst>
              <a:ext uri="{FF2B5EF4-FFF2-40B4-BE49-F238E27FC236}">
                <a16:creationId xmlns:a16="http://schemas.microsoft.com/office/drawing/2014/main" xmlns="" id="{764884A8-16DD-467F-A648-70B32E20BA9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a:off x="3602131" y="5546507"/>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xmlns="" id="{276681CD-6924-4550-926C-667FC2C6A8B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91682" y="1634393"/>
            <a:ext cx="5935796" cy="39173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xmlns="" id="{ECA3A9F0-7318-42B4-8669-10856C0C592E}"/>
              </a:ext>
            </a:extLst>
          </p:cNvPr>
          <p:cNvSpPr>
            <a:spLocks noGrp="1"/>
          </p:cNvSpPr>
          <p:nvPr>
            <p:ph type="title"/>
          </p:nvPr>
        </p:nvSpPr>
        <p:spPr>
          <a:xfrm>
            <a:off x="873978" y="1718735"/>
            <a:ext cx="5767566" cy="1072378"/>
          </a:xfrm>
        </p:spPr>
        <p:txBody>
          <a:bodyPr anchor="ctr">
            <a:normAutofit/>
          </a:bodyPr>
          <a:lstStyle/>
          <a:p>
            <a:r>
              <a:rPr lang="fr-CA" sz="3600"/>
              <a:t>Est-ce pertinent?</a:t>
            </a:r>
          </a:p>
        </p:txBody>
      </p:sp>
      <p:sp>
        <p:nvSpPr>
          <p:cNvPr id="3" name="Espace réservé du contenu 2">
            <a:extLst>
              <a:ext uri="{FF2B5EF4-FFF2-40B4-BE49-F238E27FC236}">
                <a16:creationId xmlns:a16="http://schemas.microsoft.com/office/drawing/2014/main" xmlns="" id="{684AF32F-0938-4107-AB56-45FE7098E14F}"/>
              </a:ext>
            </a:extLst>
          </p:cNvPr>
          <p:cNvSpPr>
            <a:spLocks noGrp="1"/>
          </p:cNvSpPr>
          <p:nvPr>
            <p:ph idx="1"/>
          </p:nvPr>
        </p:nvSpPr>
        <p:spPr>
          <a:xfrm>
            <a:off x="873102" y="2789239"/>
            <a:ext cx="5768442" cy="2683606"/>
          </a:xfrm>
        </p:spPr>
        <p:txBody>
          <a:bodyPr>
            <a:normAutofit/>
          </a:bodyPr>
          <a:lstStyle/>
          <a:p>
            <a:pPr>
              <a:buFont typeface="Wingdings" panose="05000000000000000000" pitchFamily="2" charset="2"/>
              <a:buChar char="q"/>
            </a:pPr>
            <a:r>
              <a:rPr lang="fr-CA" sz="1600">
                <a:solidFill>
                  <a:srgbClr val="FFFFFE"/>
                </a:solidFill>
              </a:rPr>
              <a:t>Visiteur au chevet</a:t>
            </a:r>
          </a:p>
          <a:p>
            <a:pPr>
              <a:buFont typeface="Wingdings" panose="05000000000000000000" pitchFamily="2" charset="2"/>
              <a:buChar char="q"/>
            </a:pPr>
            <a:r>
              <a:rPr lang="fr-CA" sz="1600">
                <a:solidFill>
                  <a:srgbClr val="FFFFFE"/>
                </a:solidFill>
              </a:rPr>
              <a:t>Calme entre 20h et 22h alors que sa fille est présente</a:t>
            </a:r>
          </a:p>
          <a:p>
            <a:pPr>
              <a:buFont typeface="Wingdings" panose="05000000000000000000" pitchFamily="2" charset="2"/>
              <a:buChar char="q"/>
            </a:pPr>
            <a:r>
              <a:rPr lang="fr-CA" sz="1600">
                <a:solidFill>
                  <a:srgbClr val="FFFFFE"/>
                </a:solidFill>
              </a:rPr>
              <a:t>Va bien ou rien de particulier</a:t>
            </a:r>
          </a:p>
          <a:p>
            <a:pPr>
              <a:buFont typeface="Wingdings" panose="05000000000000000000" pitchFamily="2" charset="2"/>
              <a:buChar char="q"/>
            </a:pPr>
            <a:r>
              <a:rPr lang="fr-CA" sz="1600">
                <a:solidFill>
                  <a:srgbClr val="FFFFFE"/>
                </a:solidFill>
              </a:rPr>
              <a:t>Attentif</a:t>
            </a:r>
          </a:p>
          <a:p>
            <a:pPr>
              <a:buFont typeface="Wingdings" panose="05000000000000000000" pitchFamily="2" charset="2"/>
              <a:buChar char="q"/>
            </a:pPr>
            <a:r>
              <a:rPr lang="fr-CA" sz="1600">
                <a:solidFill>
                  <a:srgbClr val="FFFFFE"/>
                </a:solidFill>
              </a:rPr>
              <a:t>Mange bien</a:t>
            </a:r>
          </a:p>
          <a:p>
            <a:pPr>
              <a:buFont typeface="Wingdings" panose="05000000000000000000" pitchFamily="2" charset="2"/>
              <a:buChar char="q"/>
            </a:pPr>
            <a:r>
              <a:rPr lang="fr-CA" sz="1600">
                <a:solidFill>
                  <a:srgbClr val="FFFFFE"/>
                </a:solidFill>
              </a:rPr>
              <a:t>Circule librement au corridor</a:t>
            </a:r>
          </a:p>
          <a:p>
            <a:pPr marL="0" indent="0">
              <a:buNone/>
            </a:pPr>
            <a:endParaRPr lang="fr-CA" sz="1600">
              <a:solidFill>
                <a:srgbClr val="FFFFFE"/>
              </a:solidFill>
            </a:endParaRPr>
          </a:p>
        </p:txBody>
      </p:sp>
      <p:pic>
        <p:nvPicPr>
          <p:cNvPr id="5" name="Image 4">
            <a:extLst>
              <a:ext uri="{FF2B5EF4-FFF2-40B4-BE49-F238E27FC236}">
                <a16:creationId xmlns:a16="http://schemas.microsoft.com/office/drawing/2014/main" xmlns="" id="{4EB26877-231C-4A3F-BA66-CA641AC50E8B}"/>
              </a:ext>
            </a:extLst>
          </p:cNvPr>
          <p:cNvPicPr>
            <a:picLocks noChangeAspect="1"/>
          </p:cNvPicPr>
          <p:nvPr/>
        </p:nvPicPr>
        <p:blipFill rotWithShape="1">
          <a:blip r:embed="rId2">
            <a:extLst>
              <a:ext uri="{837473B0-CC2E-450A-ABE3-18F120FF3D39}">
                <a1611:picAttrSrcUrl xmlns:a1611="http://schemas.microsoft.com/office/drawing/2016/11/main" xmlns="" r:id="rId3"/>
              </a:ext>
            </a:extLst>
          </a:blip>
          <a:srcRect l="6338" r="25977"/>
          <a:stretch/>
        </p:blipFill>
        <p:spPr>
          <a:xfrm>
            <a:off x="7549862" y="227"/>
            <a:ext cx="4641833" cy="6858000"/>
          </a:xfrm>
          <a:prstGeom prst="rect">
            <a:avLst/>
          </a:prstGeom>
        </p:spPr>
      </p:pic>
      <p:sp>
        <p:nvSpPr>
          <p:cNvPr id="6" name="ZoneTexte 5">
            <a:extLst>
              <a:ext uri="{FF2B5EF4-FFF2-40B4-BE49-F238E27FC236}">
                <a16:creationId xmlns:a16="http://schemas.microsoft.com/office/drawing/2014/main" xmlns="" id="{26697EBA-85DF-4CEA-A22A-36CA958A1D44}"/>
              </a:ext>
            </a:extLst>
          </p:cNvPr>
          <p:cNvSpPr txBox="1"/>
          <p:nvPr/>
        </p:nvSpPr>
        <p:spPr>
          <a:xfrm>
            <a:off x="9469476" y="6658172"/>
            <a:ext cx="2722219" cy="200055"/>
          </a:xfrm>
          <a:prstGeom prst="rect">
            <a:avLst/>
          </a:prstGeom>
          <a:solidFill>
            <a:srgbClr val="000000"/>
          </a:solidFill>
        </p:spPr>
        <p:txBody>
          <a:bodyPr wrap="none" rtlCol="0">
            <a:spAutoFit/>
          </a:bodyPr>
          <a:lstStyle/>
          <a:p>
            <a:pPr algn="r">
              <a:spcAft>
                <a:spcPts val="600"/>
              </a:spcAft>
            </a:pPr>
            <a:r>
              <a:rPr lang="fr-CA" sz="700">
                <a:solidFill>
                  <a:srgbClr val="FFFFFF"/>
                </a:solidFill>
                <a:hlinkClick r:id="rId3" tooltip="http://myedmondsnews.com/2018/04/live-in-edmonds-what-do-you-call-yourself/question-mark-1019820_1280/">
                  <a:extLst>
                    <a:ext uri="{A12FA001-AC4F-418D-AE19-62706E023703}">
                      <ahyp:hlinkClr xmlns:ahyp="http://schemas.microsoft.com/office/drawing/2018/hyperlinkcolor" xmlns="" val="tx"/>
                    </a:ext>
                  </a:extLst>
                </a:hlinkClick>
              </a:rPr>
              <a:t>Cette photo</a:t>
            </a:r>
            <a:r>
              <a:rPr lang="fr-CA" sz="700">
                <a:solidFill>
                  <a:srgbClr val="FFFFFF"/>
                </a:solidFill>
              </a:rPr>
              <a:t> par Auteur inconnu est soumis à la licence </a:t>
            </a:r>
            <a:r>
              <a:rPr lang="fr-CA" sz="700">
                <a:solidFill>
                  <a:srgbClr val="FFFFFF"/>
                </a:solidFill>
                <a:hlinkClick r:id="rId4" tooltip="https://creativecommons.org/licenses/by/3.0/">
                  <a:extLst>
                    <a:ext uri="{A12FA001-AC4F-418D-AE19-62706E023703}">
                      <ahyp:hlinkClr xmlns:ahyp="http://schemas.microsoft.com/office/drawing/2018/hyperlinkcolor" xmlns="" val="tx"/>
                    </a:ext>
                  </a:extLst>
                </a:hlinkClick>
              </a:rPr>
              <a:t>CC BY</a:t>
            </a:r>
            <a:endParaRPr lang="fr-CA" sz="700">
              <a:solidFill>
                <a:srgbClr val="FFFFFF"/>
              </a:solidFill>
            </a:endParaRPr>
          </a:p>
        </p:txBody>
      </p:sp>
    </p:spTree>
    <p:extLst>
      <p:ext uri="{BB962C8B-B14F-4D97-AF65-F5344CB8AC3E}">
        <p14:creationId xmlns:p14="http://schemas.microsoft.com/office/powerpoint/2010/main" val="35218673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3315989E-D54F-4181-9503-74DA6E0FE6D7}"/>
              </a:ext>
            </a:extLst>
          </p:cNvPr>
          <p:cNvSpPr>
            <a:spLocks noGrp="1"/>
          </p:cNvSpPr>
          <p:nvPr>
            <p:ph type="title"/>
          </p:nvPr>
        </p:nvSpPr>
        <p:spPr/>
        <p:txBody>
          <a:bodyPr/>
          <a:lstStyle/>
          <a:p>
            <a:r>
              <a:rPr lang="fr-CA" dirty="0"/>
              <a:t>La pertinence</a:t>
            </a:r>
          </a:p>
        </p:txBody>
      </p:sp>
      <p:sp>
        <p:nvSpPr>
          <p:cNvPr id="3" name="Espace réservé du contenu 2">
            <a:extLst>
              <a:ext uri="{FF2B5EF4-FFF2-40B4-BE49-F238E27FC236}">
                <a16:creationId xmlns:a16="http://schemas.microsoft.com/office/drawing/2014/main" xmlns="" id="{89E5EBB9-9947-4EB4-8567-558B74DFC69B}"/>
              </a:ext>
            </a:extLst>
          </p:cNvPr>
          <p:cNvSpPr>
            <a:spLocks noGrp="1"/>
          </p:cNvSpPr>
          <p:nvPr>
            <p:ph idx="1"/>
          </p:nvPr>
        </p:nvSpPr>
        <p:spPr/>
        <p:txBody>
          <a:bodyPr/>
          <a:lstStyle/>
          <a:p>
            <a:r>
              <a:rPr lang="fr-CA" dirty="0"/>
              <a:t>Mme Smith, 87 ans. Milieu de soin; CHSLD. Atteinte d’un trouble neurocognitif majeur (TNCM) de type Alzheimer.</a:t>
            </a:r>
          </a:p>
          <a:p>
            <a:pPr marL="0" indent="0" algn="ctr">
              <a:buNone/>
            </a:pPr>
            <a:r>
              <a:rPr lang="fr-CA" b="1" u="sng" dirty="0"/>
              <a:t>Devrait-on noter au dossier que:</a:t>
            </a:r>
          </a:p>
          <a:p>
            <a:pPr algn="just">
              <a:buFont typeface="Wingdings" panose="05000000000000000000" pitchFamily="2" charset="2"/>
              <a:buChar char="q"/>
            </a:pPr>
            <a:r>
              <a:rPr lang="fr-CA" dirty="0"/>
              <a:t>La cloche d’appel est à sa portée</a:t>
            </a:r>
          </a:p>
          <a:p>
            <a:pPr algn="just">
              <a:buFont typeface="Wingdings" panose="05000000000000000000" pitchFamily="2" charset="2"/>
              <a:buChar char="q"/>
            </a:pPr>
            <a:r>
              <a:rPr lang="fr-CA" dirty="0"/>
              <a:t>Qu’elle a mangé selon son appétit normal</a:t>
            </a:r>
          </a:p>
          <a:p>
            <a:pPr algn="just">
              <a:buFont typeface="Wingdings" panose="05000000000000000000" pitchFamily="2" charset="2"/>
              <a:buChar char="q"/>
            </a:pPr>
            <a:r>
              <a:rPr lang="fr-CA" dirty="0"/>
              <a:t>Que son pansement a été changé</a:t>
            </a:r>
          </a:p>
          <a:p>
            <a:pPr algn="just">
              <a:buFont typeface="Wingdings" panose="05000000000000000000" pitchFamily="2" charset="2"/>
              <a:buChar char="q"/>
            </a:pPr>
            <a:r>
              <a:rPr lang="fr-CA" dirty="0"/>
              <a:t>Qu’elle émet des vocalisations répétitives, cela se produit presque chaque jour en après-midi</a:t>
            </a:r>
          </a:p>
          <a:p>
            <a:pPr algn="just">
              <a:buFont typeface="Wingdings" panose="05000000000000000000" pitchFamily="2" charset="2"/>
              <a:buChar char="q"/>
            </a:pPr>
            <a:r>
              <a:rPr lang="fr-CA" dirty="0"/>
              <a:t>Qu’une double vérification de l’insuline a été effectuée</a:t>
            </a:r>
          </a:p>
          <a:p>
            <a:pPr algn="just">
              <a:buFont typeface="Wingdings" panose="05000000000000000000" pitchFamily="2" charset="2"/>
              <a:buChar char="q"/>
            </a:pPr>
            <a:r>
              <a:rPr lang="fr-CA" dirty="0"/>
              <a:t>Qu’elle présente une modification de son autonomie, de son état mental ou de son comportement</a:t>
            </a:r>
          </a:p>
        </p:txBody>
      </p:sp>
    </p:spTree>
    <p:extLst>
      <p:ext uri="{BB962C8B-B14F-4D97-AF65-F5344CB8AC3E}">
        <p14:creationId xmlns:p14="http://schemas.microsoft.com/office/powerpoint/2010/main" val="24215064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33E52ECA-485F-4EA9-B998-EE47A8B0FF33}"/>
              </a:ext>
            </a:extLst>
          </p:cNvPr>
          <p:cNvSpPr>
            <a:spLocks noGrp="1"/>
          </p:cNvSpPr>
          <p:nvPr>
            <p:ph type="title"/>
          </p:nvPr>
        </p:nvSpPr>
        <p:spPr>
          <a:xfrm>
            <a:off x="685801" y="2349925"/>
            <a:ext cx="3797060" cy="2456442"/>
          </a:xfrm>
        </p:spPr>
        <p:txBody>
          <a:bodyPr/>
          <a:lstStyle/>
          <a:p>
            <a:r>
              <a:rPr lang="fr-CA" dirty="0"/>
              <a:t>Des notes factuelles/exactes</a:t>
            </a:r>
          </a:p>
        </p:txBody>
      </p:sp>
      <p:sp>
        <p:nvSpPr>
          <p:cNvPr id="3" name="Espace réservé du contenu 2">
            <a:extLst>
              <a:ext uri="{FF2B5EF4-FFF2-40B4-BE49-F238E27FC236}">
                <a16:creationId xmlns:a16="http://schemas.microsoft.com/office/drawing/2014/main" xmlns="" id="{8BF24871-FF10-471B-A0F7-B773A0AA2964}"/>
              </a:ext>
            </a:extLst>
          </p:cNvPr>
          <p:cNvSpPr>
            <a:spLocks noGrp="1"/>
          </p:cNvSpPr>
          <p:nvPr>
            <p:ph idx="1"/>
          </p:nvPr>
        </p:nvSpPr>
        <p:spPr/>
        <p:txBody>
          <a:bodyPr>
            <a:normAutofit/>
          </a:bodyPr>
          <a:lstStyle/>
          <a:p>
            <a:pPr algn="just"/>
            <a:r>
              <a:rPr lang="fr-CA" sz="2800" dirty="0"/>
              <a:t>Doivent contenir des </a:t>
            </a:r>
            <a:r>
              <a:rPr lang="fr-CA" sz="2800" b="1" u="sng" dirty="0"/>
              <a:t>FAITS:</a:t>
            </a:r>
          </a:p>
          <a:p>
            <a:pPr marL="0" indent="0" algn="just">
              <a:buNone/>
            </a:pPr>
            <a:endParaRPr lang="fr-CA" sz="2800" b="1" u="sng" dirty="0"/>
          </a:p>
          <a:p>
            <a:pPr lvl="1" algn="just"/>
            <a:r>
              <a:rPr lang="fr-CA" sz="2400" dirty="0"/>
              <a:t>Un fait: &lt;&lt;…une action, un évènement, la manière dont celui-ci s’est passé; c’est une chose avérée, la vérité certaine.&gt;&gt; Larousse</a:t>
            </a:r>
          </a:p>
          <a:p>
            <a:pPr marL="457200" lvl="1" indent="0" algn="just">
              <a:buNone/>
            </a:pPr>
            <a:endParaRPr lang="fr-CA" sz="2400" dirty="0"/>
          </a:p>
          <a:p>
            <a:pPr lvl="1" algn="just"/>
            <a:r>
              <a:rPr lang="fr-CA" sz="2400" b="1" dirty="0"/>
              <a:t>Un évènement qui s’est produit</a:t>
            </a:r>
          </a:p>
          <a:p>
            <a:pPr marL="457200" lvl="1" indent="0" algn="just">
              <a:buNone/>
            </a:pPr>
            <a:endParaRPr lang="fr-CA" sz="2400" b="1" dirty="0"/>
          </a:p>
          <a:p>
            <a:pPr lvl="1" algn="just"/>
            <a:r>
              <a:rPr lang="fr-CA" sz="2400" b="1" dirty="0"/>
              <a:t>Un donnée observable et mesurable</a:t>
            </a:r>
          </a:p>
        </p:txBody>
      </p:sp>
    </p:spTree>
    <p:extLst>
      <p:ext uri="{BB962C8B-B14F-4D97-AF65-F5344CB8AC3E}">
        <p14:creationId xmlns:p14="http://schemas.microsoft.com/office/powerpoint/2010/main" val="25095695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644614A7-B426-4A6E-BAD8-DBF1B4C890B1}"/>
              </a:ext>
            </a:extLst>
          </p:cNvPr>
          <p:cNvSpPr>
            <a:spLocks noGrp="1"/>
          </p:cNvSpPr>
          <p:nvPr>
            <p:ph type="title"/>
          </p:nvPr>
        </p:nvSpPr>
        <p:spPr/>
        <p:txBody>
          <a:bodyPr/>
          <a:lstStyle/>
          <a:p>
            <a:r>
              <a:rPr lang="fr-CA" dirty="0"/>
              <a:t>Objectifs	</a:t>
            </a:r>
          </a:p>
        </p:txBody>
      </p:sp>
      <p:sp>
        <p:nvSpPr>
          <p:cNvPr id="3" name="Espace réservé du contenu 2">
            <a:extLst>
              <a:ext uri="{FF2B5EF4-FFF2-40B4-BE49-F238E27FC236}">
                <a16:creationId xmlns:a16="http://schemas.microsoft.com/office/drawing/2014/main" xmlns="" id="{9FF6F895-744E-4CF7-930B-2E97B903BA51}"/>
              </a:ext>
            </a:extLst>
          </p:cNvPr>
          <p:cNvSpPr>
            <a:spLocks noGrp="1"/>
          </p:cNvSpPr>
          <p:nvPr>
            <p:ph idx="1"/>
          </p:nvPr>
        </p:nvSpPr>
        <p:spPr/>
        <p:txBody>
          <a:bodyPr/>
          <a:lstStyle/>
          <a:p>
            <a:r>
              <a:rPr lang="fr-CA" b="1" dirty="0"/>
              <a:t>Consigner des notes de qualité dénotant des soins prodigués et de l’excellence du suivi.</a:t>
            </a:r>
          </a:p>
          <a:p>
            <a:r>
              <a:rPr lang="fr-CA" dirty="0"/>
              <a:t>Définir ce qu’est une note d’évolution</a:t>
            </a:r>
          </a:p>
          <a:p>
            <a:r>
              <a:rPr lang="fr-CA" dirty="0"/>
              <a:t>Appliquer les principes à respecter lors de la rédaction</a:t>
            </a:r>
          </a:p>
          <a:p>
            <a:r>
              <a:rPr lang="fr-CA" dirty="0"/>
              <a:t>Réaliser l’importance professionnelle d’une rédaction rigoureuse</a:t>
            </a:r>
          </a:p>
          <a:p>
            <a:r>
              <a:rPr lang="fr-CA" dirty="0"/>
              <a:t>Respecter les aspects déontologiques associés au dossier médical</a:t>
            </a:r>
          </a:p>
          <a:p>
            <a:r>
              <a:rPr lang="fr-CA" dirty="0"/>
              <a:t>Consigner des notes d’évolution selon la nouvelle méthode, démontrant la contribution à l’évaluation de l’état de santé de la personne</a:t>
            </a:r>
          </a:p>
        </p:txBody>
      </p:sp>
    </p:spTree>
    <p:extLst>
      <p:ext uri="{BB962C8B-B14F-4D97-AF65-F5344CB8AC3E}">
        <p14:creationId xmlns:p14="http://schemas.microsoft.com/office/powerpoint/2010/main" val="6623861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197B3C6B-59FF-4319-8BA6-389B10E5DE51}"/>
              </a:ext>
            </a:extLst>
          </p:cNvPr>
          <p:cNvSpPr>
            <a:spLocks noGrp="1"/>
          </p:cNvSpPr>
          <p:nvPr>
            <p:ph type="title"/>
          </p:nvPr>
        </p:nvSpPr>
        <p:spPr/>
        <p:txBody>
          <a:bodyPr/>
          <a:lstStyle/>
          <a:p>
            <a:r>
              <a:rPr lang="fr-CA" dirty="0"/>
              <a:t>Des faits</a:t>
            </a:r>
          </a:p>
        </p:txBody>
      </p:sp>
      <p:sp>
        <p:nvSpPr>
          <p:cNvPr id="3" name="Espace réservé du contenu 2">
            <a:extLst>
              <a:ext uri="{FF2B5EF4-FFF2-40B4-BE49-F238E27FC236}">
                <a16:creationId xmlns:a16="http://schemas.microsoft.com/office/drawing/2014/main" xmlns="" id="{EFC0A28B-336A-4132-A6F0-3D9BBCAA58D0}"/>
              </a:ext>
            </a:extLst>
          </p:cNvPr>
          <p:cNvSpPr>
            <a:spLocks noGrp="1"/>
          </p:cNvSpPr>
          <p:nvPr>
            <p:ph idx="1"/>
          </p:nvPr>
        </p:nvSpPr>
        <p:spPr/>
        <p:txBody>
          <a:bodyPr/>
          <a:lstStyle/>
          <a:p>
            <a:pPr algn="just"/>
            <a:r>
              <a:rPr lang="fr-CA" sz="2400" dirty="0"/>
              <a:t>L</a:t>
            </a:r>
            <a:r>
              <a:rPr lang="fr-CA" sz="2800" dirty="0"/>
              <a:t>es </a:t>
            </a:r>
            <a:r>
              <a:rPr lang="fr-CA" sz="2800" b="1" dirty="0"/>
              <a:t>FAITS</a:t>
            </a:r>
            <a:r>
              <a:rPr lang="fr-CA" sz="2800" dirty="0"/>
              <a:t> sont des données </a:t>
            </a:r>
            <a:r>
              <a:rPr lang="fr-CA" sz="2800" b="1" dirty="0"/>
              <a:t>Subjectives</a:t>
            </a:r>
            <a:r>
              <a:rPr lang="fr-CA" sz="2800" dirty="0"/>
              <a:t> et </a:t>
            </a:r>
            <a:r>
              <a:rPr lang="fr-CA" sz="2800" b="1" dirty="0"/>
              <a:t>Objectives</a:t>
            </a:r>
          </a:p>
          <a:p>
            <a:pPr marL="0" indent="0" algn="just">
              <a:buNone/>
            </a:pPr>
            <a:endParaRPr lang="fr-CA" sz="2000" b="1" dirty="0"/>
          </a:p>
          <a:p>
            <a:pPr lvl="1" algn="just"/>
            <a:r>
              <a:rPr lang="fr-CA" sz="2000" u="sng" dirty="0"/>
              <a:t>Subjectives</a:t>
            </a:r>
            <a:r>
              <a:rPr lang="fr-CA" sz="2000" dirty="0"/>
              <a:t> : Les symptômes ressentis par la personne</a:t>
            </a:r>
          </a:p>
          <a:p>
            <a:pPr marL="457200" lvl="1" indent="0" algn="just">
              <a:buNone/>
            </a:pPr>
            <a:endParaRPr lang="fr-CA" sz="2000" dirty="0"/>
          </a:p>
          <a:p>
            <a:pPr lvl="1" algn="just"/>
            <a:r>
              <a:rPr lang="fr-CA" sz="2000" u="sng" dirty="0"/>
              <a:t>Objectives</a:t>
            </a:r>
            <a:r>
              <a:rPr lang="fr-CA" sz="2000" dirty="0"/>
              <a:t> : données recueillies par les sens (vu, touché, senti, entendu) ou à l’aide d’instrument de mesure</a:t>
            </a:r>
          </a:p>
        </p:txBody>
      </p:sp>
    </p:spTree>
    <p:extLst>
      <p:ext uri="{BB962C8B-B14F-4D97-AF65-F5344CB8AC3E}">
        <p14:creationId xmlns:p14="http://schemas.microsoft.com/office/powerpoint/2010/main" val="18971294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ADC73BC9-1366-47B9-AE2F-E3354960DC16}"/>
              </a:ext>
            </a:extLst>
          </p:cNvPr>
          <p:cNvSpPr>
            <a:spLocks noGrp="1"/>
          </p:cNvSpPr>
          <p:nvPr>
            <p:ph type="title"/>
          </p:nvPr>
        </p:nvSpPr>
        <p:spPr/>
        <p:txBody>
          <a:bodyPr/>
          <a:lstStyle/>
          <a:p>
            <a:r>
              <a:rPr lang="fr-CA" dirty="0"/>
              <a:t>Donnée subjective ou objective?</a:t>
            </a:r>
          </a:p>
        </p:txBody>
      </p:sp>
      <p:sp>
        <p:nvSpPr>
          <p:cNvPr id="3" name="Espace réservé du contenu 2">
            <a:extLst>
              <a:ext uri="{FF2B5EF4-FFF2-40B4-BE49-F238E27FC236}">
                <a16:creationId xmlns:a16="http://schemas.microsoft.com/office/drawing/2014/main" xmlns="" id="{D3617513-A095-488A-A5BB-421FA30E2BDC}"/>
              </a:ext>
            </a:extLst>
          </p:cNvPr>
          <p:cNvSpPr>
            <a:spLocks noGrp="1"/>
          </p:cNvSpPr>
          <p:nvPr>
            <p:ph idx="1"/>
          </p:nvPr>
        </p:nvSpPr>
        <p:spPr/>
        <p:txBody>
          <a:bodyPr>
            <a:normAutofit/>
          </a:bodyPr>
          <a:lstStyle/>
          <a:p>
            <a:pPr>
              <a:buFont typeface="Wingdings" panose="05000000000000000000" pitchFamily="2" charset="2"/>
              <a:buChar char="q"/>
            </a:pPr>
            <a:r>
              <a:rPr lang="fr-CA" sz="2400" dirty="0"/>
              <a:t>Lésion de grattage……….. S ou O</a:t>
            </a:r>
          </a:p>
          <a:p>
            <a:pPr>
              <a:buFont typeface="Wingdings" panose="05000000000000000000" pitchFamily="2" charset="2"/>
              <a:buChar char="q"/>
            </a:pPr>
            <a:r>
              <a:rPr lang="fr-CA" sz="2400" dirty="0"/>
              <a:t>Prurit………………………...S ou O</a:t>
            </a:r>
          </a:p>
          <a:p>
            <a:pPr>
              <a:buFont typeface="Wingdings" panose="05000000000000000000" pitchFamily="2" charset="2"/>
              <a:buChar char="q"/>
            </a:pPr>
            <a:r>
              <a:rPr lang="fr-CA" sz="2400" dirty="0" err="1"/>
              <a:t>Respi</a:t>
            </a:r>
            <a:r>
              <a:rPr lang="fr-CA" sz="2400" dirty="0"/>
              <a:t> 22/minutes…………..S ou O</a:t>
            </a:r>
          </a:p>
          <a:p>
            <a:pPr>
              <a:buFont typeface="Wingdings" panose="05000000000000000000" pitchFamily="2" charset="2"/>
              <a:buChar char="q"/>
            </a:pPr>
            <a:r>
              <a:rPr lang="fr-CA" sz="2400" dirty="0"/>
              <a:t>Dyspnée…………………….S ou O</a:t>
            </a:r>
          </a:p>
          <a:p>
            <a:pPr>
              <a:buFont typeface="Wingdings" panose="05000000000000000000" pitchFamily="2" charset="2"/>
              <a:buChar char="q"/>
            </a:pPr>
            <a:r>
              <a:rPr lang="fr-CA" sz="2400" dirty="0"/>
              <a:t>Inattentif………………….....S ou O</a:t>
            </a:r>
          </a:p>
          <a:p>
            <a:pPr>
              <a:buFont typeface="Wingdings" panose="05000000000000000000" pitchFamily="2" charset="2"/>
              <a:buChar char="q"/>
            </a:pPr>
            <a:r>
              <a:rPr lang="fr-CA" sz="2400" dirty="0"/>
              <a:t>Hyperalerte………………...S ou O</a:t>
            </a:r>
          </a:p>
        </p:txBody>
      </p:sp>
    </p:spTree>
    <p:extLst>
      <p:ext uri="{BB962C8B-B14F-4D97-AF65-F5344CB8AC3E}">
        <p14:creationId xmlns:p14="http://schemas.microsoft.com/office/powerpoint/2010/main" val="19538865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A8B45185-676E-400B-A5A5-D4958E0E4B8A}"/>
              </a:ext>
            </a:extLst>
          </p:cNvPr>
          <p:cNvSpPr>
            <a:spLocks noGrp="1"/>
          </p:cNvSpPr>
          <p:nvPr>
            <p:ph type="title"/>
          </p:nvPr>
        </p:nvSpPr>
        <p:spPr/>
        <p:txBody>
          <a:bodyPr/>
          <a:lstStyle/>
          <a:p>
            <a:r>
              <a:rPr lang="fr-CA" dirty="0"/>
              <a:t>Des notes complètes</a:t>
            </a:r>
          </a:p>
        </p:txBody>
      </p:sp>
      <p:sp>
        <p:nvSpPr>
          <p:cNvPr id="3" name="Espace réservé du contenu 2">
            <a:extLst>
              <a:ext uri="{FF2B5EF4-FFF2-40B4-BE49-F238E27FC236}">
                <a16:creationId xmlns:a16="http://schemas.microsoft.com/office/drawing/2014/main" xmlns="" id="{5F7603F8-38A8-4D87-9EC1-C3536FED0F6F}"/>
              </a:ext>
            </a:extLst>
          </p:cNvPr>
          <p:cNvSpPr>
            <a:spLocks noGrp="1"/>
          </p:cNvSpPr>
          <p:nvPr>
            <p:ph idx="1"/>
          </p:nvPr>
        </p:nvSpPr>
        <p:spPr/>
        <p:txBody>
          <a:bodyPr>
            <a:normAutofit/>
          </a:bodyPr>
          <a:lstStyle/>
          <a:p>
            <a:r>
              <a:rPr lang="fr-CA" sz="2800" dirty="0"/>
              <a:t>Une note complète contient:</a:t>
            </a:r>
          </a:p>
          <a:p>
            <a:pPr lvl="1"/>
            <a:r>
              <a:rPr lang="fr-CA" sz="2400" dirty="0"/>
              <a:t>La condition clinique de la personne</a:t>
            </a:r>
          </a:p>
          <a:p>
            <a:pPr lvl="2"/>
            <a:r>
              <a:rPr lang="fr-CA" sz="2000" dirty="0"/>
              <a:t>Évolution de l’état</a:t>
            </a:r>
          </a:p>
          <a:p>
            <a:pPr lvl="2"/>
            <a:r>
              <a:rPr lang="fr-CA" sz="2000" dirty="0"/>
              <a:t>Détérioration</a:t>
            </a:r>
          </a:p>
          <a:p>
            <a:pPr lvl="2"/>
            <a:r>
              <a:rPr lang="fr-CA" sz="2000" dirty="0"/>
              <a:t>Amélioration</a:t>
            </a:r>
          </a:p>
          <a:p>
            <a:r>
              <a:rPr lang="fr-CA" sz="2800" dirty="0"/>
              <a:t>Les soins fournis</a:t>
            </a:r>
          </a:p>
          <a:p>
            <a:r>
              <a:rPr lang="fr-CA" sz="2800" dirty="0"/>
              <a:t>La réaction aux traitement</a:t>
            </a:r>
          </a:p>
        </p:txBody>
      </p:sp>
    </p:spTree>
    <p:extLst>
      <p:ext uri="{BB962C8B-B14F-4D97-AF65-F5344CB8AC3E}">
        <p14:creationId xmlns:p14="http://schemas.microsoft.com/office/powerpoint/2010/main" val="1298283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9CF94E9F-8CD8-425A-8847-5FAEB565AF0F}"/>
              </a:ext>
            </a:extLst>
          </p:cNvPr>
          <p:cNvSpPr>
            <a:spLocks noGrp="1"/>
          </p:cNvSpPr>
          <p:nvPr>
            <p:ph type="title"/>
          </p:nvPr>
        </p:nvSpPr>
        <p:spPr/>
        <p:txBody>
          <a:bodyPr/>
          <a:lstStyle/>
          <a:p>
            <a:r>
              <a:rPr lang="fr-CA" dirty="0"/>
              <a:t>Des notes précises</a:t>
            </a:r>
          </a:p>
        </p:txBody>
      </p:sp>
      <p:sp>
        <p:nvSpPr>
          <p:cNvPr id="3" name="Espace réservé du contenu 2">
            <a:extLst>
              <a:ext uri="{FF2B5EF4-FFF2-40B4-BE49-F238E27FC236}">
                <a16:creationId xmlns:a16="http://schemas.microsoft.com/office/drawing/2014/main" xmlns="" id="{8E58ADAF-C157-4514-820D-213036BB3F7D}"/>
              </a:ext>
            </a:extLst>
          </p:cNvPr>
          <p:cNvSpPr>
            <a:spLocks noGrp="1"/>
          </p:cNvSpPr>
          <p:nvPr>
            <p:ph idx="1"/>
          </p:nvPr>
        </p:nvSpPr>
        <p:spPr/>
        <p:txBody>
          <a:bodyPr>
            <a:normAutofit/>
          </a:bodyPr>
          <a:lstStyle/>
          <a:p>
            <a:pPr algn="just"/>
            <a:r>
              <a:rPr lang="fr-CA" sz="2800" dirty="0"/>
              <a:t>FAITS rapportés avec des données objectives et subjectives</a:t>
            </a:r>
          </a:p>
          <a:p>
            <a:pPr marL="0" indent="0" algn="just">
              <a:buNone/>
            </a:pPr>
            <a:endParaRPr lang="fr-CA" sz="2800" dirty="0"/>
          </a:p>
          <a:p>
            <a:pPr algn="just"/>
            <a:r>
              <a:rPr lang="fr-CA" sz="2800" dirty="0"/>
              <a:t>Ne contiennent pas d’éléments superflus</a:t>
            </a:r>
          </a:p>
          <a:p>
            <a:pPr marL="0" indent="0" algn="just">
              <a:buNone/>
            </a:pPr>
            <a:endParaRPr lang="fr-CA" sz="2800" dirty="0"/>
          </a:p>
          <a:p>
            <a:pPr algn="just"/>
            <a:r>
              <a:rPr lang="fr-CA" sz="2800" dirty="0"/>
              <a:t>Ne sont pas interprétables</a:t>
            </a:r>
          </a:p>
        </p:txBody>
      </p:sp>
    </p:spTree>
    <p:extLst>
      <p:ext uri="{BB962C8B-B14F-4D97-AF65-F5344CB8AC3E}">
        <p14:creationId xmlns:p14="http://schemas.microsoft.com/office/powerpoint/2010/main" val="42863644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D91A347D-E1B1-4BB9-B57B-63551CAC6C4A}"/>
              </a:ext>
            </a:extLst>
          </p:cNvPr>
          <p:cNvSpPr>
            <a:spLocks noGrp="1"/>
          </p:cNvSpPr>
          <p:nvPr>
            <p:ph type="title"/>
          </p:nvPr>
        </p:nvSpPr>
        <p:spPr/>
        <p:txBody>
          <a:bodyPr/>
          <a:lstStyle/>
          <a:p>
            <a:r>
              <a:rPr lang="fr-CA" dirty="0"/>
              <a:t>Précis </a:t>
            </a:r>
            <a:br>
              <a:rPr lang="fr-CA" dirty="0"/>
            </a:br>
            <a:r>
              <a:rPr lang="fr-CA" dirty="0"/>
              <a:t>ou</a:t>
            </a:r>
            <a:br>
              <a:rPr lang="fr-CA" dirty="0"/>
            </a:br>
            <a:r>
              <a:rPr lang="fr-CA" dirty="0"/>
              <a:t> imprécis</a:t>
            </a:r>
          </a:p>
        </p:txBody>
      </p:sp>
      <p:sp>
        <p:nvSpPr>
          <p:cNvPr id="3" name="Espace réservé du contenu 2">
            <a:extLst>
              <a:ext uri="{FF2B5EF4-FFF2-40B4-BE49-F238E27FC236}">
                <a16:creationId xmlns:a16="http://schemas.microsoft.com/office/drawing/2014/main" xmlns="" id="{4C1A6FBA-4021-4A1F-AFD4-2FEF79FE83FB}"/>
              </a:ext>
            </a:extLst>
          </p:cNvPr>
          <p:cNvSpPr>
            <a:spLocks noGrp="1"/>
          </p:cNvSpPr>
          <p:nvPr>
            <p:ph idx="1"/>
          </p:nvPr>
        </p:nvSpPr>
        <p:spPr/>
        <p:txBody>
          <a:bodyPr>
            <a:normAutofit lnSpcReduction="10000"/>
          </a:bodyPr>
          <a:lstStyle/>
          <a:p>
            <a:r>
              <a:rPr lang="fr-CA" dirty="0"/>
              <a:t>Respiration normale ?</a:t>
            </a:r>
          </a:p>
          <a:p>
            <a:pPr lvl="1"/>
            <a:r>
              <a:rPr lang="fr-CA" dirty="0"/>
              <a:t>Resp.18/min, amplitude profonde</a:t>
            </a:r>
          </a:p>
          <a:p>
            <a:r>
              <a:rPr lang="fr-CA" dirty="0"/>
              <a:t>Mange bien?</a:t>
            </a:r>
          </a:p>
          <a:p>
            <a:pPr lvl="1"/>
            <a:r>
              <a:rPr lang="fr-CA" dirty="0"/>
              <a:t>Mange le contenue de son assiette principale</a:t>
            </a:r>
          </a:p>
          <a:p>
            <a:r>
              <a:rPr lang="fr-CA" dirty="0"/>
              <a:t>Accaparant++++?</a:t>
            </a:r>
          </a:p>
          <a:p>
            <a:pPr lvl="1"/>
            <a:r>
              <a:rPr lang="fr-CA" dirty="0"/>
              <a:t>Sonne à 5 reprises entre 21h et 22h30</a:t>
            </a:r>
          </a:p>
          <a:p>
            <a:r>
              <a:rPr lang="fr-CA" dirty="0"/>
              <a:t>Dépressif ? </a:t>
            </a:r>
          </a:p>
          <a:p>
            <a:pPr lvl="1"/>
            <a:r>
              <a:rPr lang="fr-CA" dirty="0"/>
              <a:t>Rapporte avoir eu de la difficulté à dormir et ‘‘des idées noires’’ depuis 2 semaines</a:t>
            </a:r>
          </a:p>
          <a:p>
            <a:r>
              <a:rPr lang="fr-CA" dirty="0"/>
              <a:t>Problème à entendre?</a:t>
            </a:r>
          </a:p>
          <a:p>
            <a:pPr lvl="1"/>
            <a:r>
              <a:rPr lang="fr-CA" dirty="0"/>
              <a:t>Résultat anormal au test du chuchotement pour l’oreille droite</a:t>
            </a:r>
          </a:p>
          <a:p>
            <a:r>
              <a:rPr lang="fr-CA" dirty="0"/>
              <a:t>Râles importants?</a:t>
            </a:r>
          </a:p>
          <a:p>
            <a:pPr lvl="1"/>
            <a:r>
              <a:rPr lang="fr-CA" dirty="0"/>
              <a:t>Râles 3/3 échelle victoria</a:t>
            </a:r>
          </a:p>
        </p:txBody>
      </p:sp>
    </p:spTree>
    <p:extLst>
      <p:ext uri="{BB962C8B-B14F-4D97-AF65-F5344CB8AC3E}">
        <p14:creationId xmlns:p14="http://schemas.microsoft.com/office/powerpoint/2010/main" val="245781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2E6156FE-554D-4FBE-B264-AB6785AED382}"/>
              </a:ext>
            </a:extLst>
          </p:cNvPr>
          <p:cNvSpPr>
            <a:spLocks noGrp="1"/>
          </p:cNvSpPr>
          <p:nvPr>
            <p:ph type="title"/>
          </p:nvPr>
        </p:nvSpPr>
        <p:spPr/>
        <p:txBody>
          <a:bodyPr/>
          <a:lstStyle/>
          <a:p>
            <a:r>
              <a:rPr lang="fr-CA" dirty="0"/>
              <a:t>Précis</a:t>
            </a:r>
            <a:br>
              <a:rPr lang="fr-CA" dirty="0"/>
            </a:br>
            <a:r>
              <a:rPr lang="fr-CA" dirty="0"/>
              <a:t>ou</a:t>
            </a:r>
            <a:br>
              <a:rPr lang="fr-CA" dirty="0"/>
            </a:br>
            <a:r>
              <a:rPr lang="fr-CA" dirty="0"/>
              <a:t>imprécis?</a:t>
            </a:r>
          </a:p>
        </p:txBody>
      </p:sp>
      <p:sp>
        <p:nvSpPr>
          <p:cNvPr id="3" name="Espace réservé du contenu 2">
            <a:extLst>
              <a:ext uri="{FF2B5EF4-FFF2-40B4-BE49-F238E27FC236}">
                <a16:creationId xmlns:a16="http://schemas.microsoft.com/office/drawing/2014/main" xmlns="" id="{4D90ED8E-AB77-4F00-96A2-DB38815C7E4F}"/>
              </a:ext>
            </a:extLst>
          </p:cNvPr>
          <p:cNvSpPr>
            <a:spLocks noGrp="1"/>
          </p:cNvSpPr>
          <p:nvPr>
            <p:ph idx="1"/>
          </p:nvPr>
        </p:nvSpPr>
        <p:spPr/>
        <p:txBody>
          <a:bodyPr>
            <a:normAutofit lnSpcReduction="10000"/>
          </a:bodyPr>
          <a:lstStyle/>
          <a:p>
            <a:r>
              <a:rPr lang="fr-CA" sz="2400" b="1" u="sng" dirty="0"/>
              <a:t>Semble?</a:t>
            </a:r>
          </a:p>
          <a:p>
            <a:r>
              <a:rPr lang="fr-CA" sz="2000" dirty="0"/>
              <a:t>Ne pas utiliser, inscrire seulement des faits et non des interprétations ou des jugements</a:t>
            </a:r>
          </a:p>
          <a:p>
            <a:r>
              <a:rPr lang="fr-CA" sz="2400" b="1" u="sng" dirty="0"/>
              <a:t>Confus?</a:t>
            </a:r>
          </a:p>
          <a:p>
            <a:r>
              <a:rPr lang="fr-CA" sz="2400" dirty="0"/>
              <a:t>Non…. Fournir les précisions sur l’état mental:</a:t>
            </a:r>
          </a:p>
          <a:p>
            <a:pPr lvl="1"/>
            <a:r>
              <a:rPr lang="fr-CA" sz="2200" dirty="0"/>
              <a:t>État de conscience</a:t>
            </a:r>
          </a:p>
          <a:p>
            <a:pPr lvl="1"/>
            <a:r>
              <a:rPr lang="fr-CA" sz="2200" dirty="0"/>
              <a:t>Orientation (temps, espace)</a:t>
            </a:r>
          </a:p>
          <a:p>
            <a:pPr lvl="1"/>
            <a:r>
              <a:rPr lang="fr-CA" sz="2200" dirty="0"/>
              <a:t>Mémoire</a:t>
            </a:r>
          </a:p>
          <a:p>
            <a:pPr lvl="1"/>
            <a:r>
              <a:rPr lang="fr-CA" sz="2200" dirty="0"/>
              <a:t>Attention </a:t>
            </a:r>
          </a:p>
          <a:p>
            <a:pPr lvl="1"/>
            <a:r>
              <a:rPr lang="fr-CA" sz="2200" dirty="0"/>
              <a:t>Comportement </a:t>
            </a:r>
          </a:p>
          <a:p>
            <a:endParaRPr lang="fr-CA" sz="2000" b="1" u="sng" dirty="0"/>
          </a:p>
        </p:txBody>
      </p:sp>
    </p:spTree>
    <p:extLst>
      <p:ext uri="{BB962C8B-B14F-4D97-AF65-F5344CB8AC3E}">
        <p14:creationId xmlns:p14="http://schemas.microsoft.com/office/powerpoint/2010/main" val="517681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A31710B4-BA35-48B9-912E-AF211936904B}"/>
              </a:ext>
            </a:extLst>
          </p:cNvPr>
          <p:cNvSpPr>
            <a:spLocks noGrp="1"/>
          </p:cNvSpPr>
          <p:nvPr>
            <p:ph type="title"/>
          </p:nvPr>
        </p:nvSpPr>
        <p:spPr/>
        <p:txBody>
          <a:bodyPr/>
          <a:lstStyle/>
          <a:p>
            <a:r>
              <a:rPr lang="fr-CA" dirty="0"/>
              <a:t>Les consignes de rédaction</a:t>
            </a:r>
          </a:p>
        </p:txBody>
      </p:sp>
      <p:sp>
        <p:nvSpPr>
          <p:cNvPr id="3" name="Espace réservé du contenu 2">
            <a:extLst>
              <a:ext uri="{FF2B5EF4-FFF2-40B4-BE49-F238E27FC236}">
                <a16:creationId xmlns:a16="http://schemas.microsoft.com/office/drawing/2014/main" xmlns="" id="{5627BB68-24A8-4C5F-8AFB-5001D8CD3590}"/>
              </a:ext>
            </a:extLst>
          </p:cNvPr>
          <p:cNvSpPr>
            <a:spLocks noGrp="1"/>
          </p:cNvSpPr>
          <p:nvPr>
            <p:ph idx="1"/>
          </p:nvPr>
        </p:nvSpPr>
        <p:spPr/>
        <p:txBody>
          <a:bodyPr>
            <a:normAutofit/>
          </a:bodyPr>
          <a:lstStyle/>
          <a:p>
            <a:r>
              <a:rPr lang="fr-CA" sz="2400" dirty="0"/>
              <a:t>Identification</a:t>
            </a:r>
          </a:p>
          <a:p>
            <a:r>
              <a:rPr lang="fr-CA" sz="2400" dirty="0"/>
              <a:t>Date et heure</a:t>
            </a:r>
          </a:p>
          <a:p>
            <a:r>
              <a:rPr lang="fr-CA" sz="2400" dirty="0"/>
              <a:t>La note tardive</a:t>
            </a:r>
          </a:p>
          <a:p>
            <a:r>
              <a:rPr lang="fr-CA" sz="2400" dirty="0"/>
              <a:t>La correction d’erreur</a:t>
            </a:r>
          </a:p>
          <a:p>
            <a:r>
              <a:rPr lang="fr-CA" sz="2400" dirty="0"/>
              <a:t>Signature et titre (estampe pas l’égale)</a:t>
            </a:r>
          </a:p>
          <a:p>
            <a:r>
              <a:rPr lang="fr-CA" sz="2400" dirty="0"/>
              <a:t>Stylo à encre bleu ou noir non effaçable</a:t>
            </a:r>
          </a:p>
        </p:txBody>
      </p:sp>
    </p:spTree>
    <p:extLst>
      <p:ext uri="{BB962C8B-B14F-4D97-AF65-F5344CB8AC3E}">
        <p14:creationId xmlns:p14="http://schemas.microsoft.com/office/powerpoint/2010/main" val="35402708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C0C10BA7-AD6A-4632-BCE0-F259F2EC6F11}"/>
              </a:ext>
            </a:extLst>
          </p:cNvPr>
          <p:cNvSpPr>
            <a:spLocks noGrp="1"/>
          </p:cNvSpPr>
          <p:nvPr>
            <p:ph type="title"/>
          </p:nvPr>
        </p:nvSpPr>
        <p:spPr/>
        <p:txBody>
          <a:bodyPr/>
          <a:lstStyle/>
          <a:p>
            <a:r>
              <a:rPr lang="fr-CA" dirty="0"/>
              <a:t>Date et heure</a:t>
            </a:r>
          </a:p>
        </p:txBody>
      </p:sp>
      <p:sp>
        <p:nvSpPr>
          <p:cNvPr id="3" name="Espace réservé du contenu 2">
            <a:extLst>
              <a:ext uri="{FF2B5EF4-FFF2-40B4-BE49-F238E27FC236}">
                <a16:creationId xmlns:a16="http://schemas.microsoft.com/office/drawing/2014/main" xmlns="" id="{FBBA4562-3E62-47DD-8CD1-D43F3A397ED0}"/>
              </a:ext>
            </a:extLst>
          </p:cNvPr>
          <p:cNvSpPr>
            <a:spLocks noGrp="1"/>
          </p:cNvSpPr>
          <p:nvPr>
            <p:ph idx="1"/>
          </p:nvPr>
        </p:nvSpPr>
        <p:spPr/>
        <p:txBody>
          <a:bodyPr>
            <a:normAutofit/>
          </a:bodyPr>
          <a:lstStyle/>
          <a:p>
            <a:pPr marL="342900" indent="-342900">
              <a:buFont typeface="+mj-lt"/>
              <a:buAutoNum type="arabicPeriod"/>
            </a:pPr>
            <a:r>
              <a:rPr lang="fr-CA" sz="2000" dirty="0"/>
              <a:t>Année-mois-jour / 2020-12-03</a:t>
            </a:r>
          </a:p>
          <a:p>
            <a:pPr marL="342900" indent="-342900">
              <a:buFont typeface="+mj-lt"/>
              <a:buAutoNum type="arabicPeriod"/>
            </a:pPr>
            <a:r>
              <a:rPr lang="fr-CA" sz="2000" dirty="0"/>
              <a:t>Heure en mode alphanumérique sur un horaire de 24h, 3h15, 10h, 11h50,15h15,23h40 etc.</a:t>
            </a:r>
          </a:p>
          <a:p>
            <a:pPr marL="342900" indent="-342900">
              <a:buFont typeface="+mj-lt"/>
              <a:buAutoNum type="arabicPeriod"/>
            </a:pPr>
            <a:r>
              <a:rPr lang="fr-CA" sz="2000" dirty="0"/>
              <a:t>Le mode numérique peut aussi être utilisé, 3:15, 10:00, 10:50, 15:15 etc.</a:t>
            </a:r>
          </a:p>
          <a:p>
            <a:pPr marL="342900" indent="-342900">
              <a:buFont typeface="+mj-lt"/>
              <a:buAutoNum type="arabicPeriod"/>
            </a:pPr>
            <a:r>
              <a:rPr lang="fr-CA" sz="2000" dirty="0"/>
              <a:t>Les notes s’écrivent au présent ou au passé, jamais au futur. ‘‘Sera vu par’’ est inacceptable. </a:t>
            </a:r>
          </a:p>
          <a:p>
            <a:pPr marL="800100" lvl="1" indent="-342900">
              <a:buFont typeface="+mj-lt"/>
              <a:buAutoNum type="arabicPeriod"/>
            </a:pPr>
            <a:r>
              <a:rPr lang="fr-CA" sz="1800" dirty="0"/>
              <a:t>Écrire plutôt: ‘‘Dr. Beaumont, avisé du changement de l’état mental. Dis qu’elle passera d’ici 18h.’’</a:t>
            </a:r>
          </a:p>
        </p:txBody>
      </p:sp>
    </p:spTree>
    <p:extLst>
      <p:ext uri="{BB962C8B-B14F-4D97-AF65-F5344CB8AC3E}">
        <p14:creationId xmlns:p14="http://schemas.microsoft.com/office/powerpoint/2010/main" val="8275578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1352E0A4-2B73-4DA3-B7CF-0A574CE7C36D}"/>
              </a:ext>
            </a:extLst>
          </p:cNvPr>
          <p:cNvSpPr>
            <a:spLocks noGrp="1"/>
          </p:cNvSpPr>
          <p:nvPr>
            <p:ph type="title"/>
          </p:nvPr>
        </p:nvSpPr>
        <p:spPr/>
        <p:txBody>
          <a:bodyPr/>
          <a:lstStyle/>
          <a:p>
            <a:r>
              <a:rPr lang="fr-CA" dirty="0"/>
              <a:t>Note tardive</a:t>
            </a:r>
          </a:p>
        </p:txBody>
      </p:sp>
      <p:sp>
        <p:nvSpPr>
          <p:cNvPr id="3" name="Espace réservé du contenu 2">
            <a:extLst>
              <a:ext uri="{FF2B5EF4-FFF2-40B4-BE49-F238E27FC236}">
                <a16:creationId xmlns:a16="http://schemas.microsoft.com/office/drawing/2014/main" xmlns="" id="{0629F765-92AF-46B8-8C60-89BA542E1611}"/>
              </a:ext>
            </a:extLst>
          </p:cNvPr>
          <p:cNvSpPr>
            <a:spLocks noGrp="1"/>
          </p:cNvSpPr>
          <p:nvPr>
            <p:ph idx="1"/>
          </p:nvPr>
        </p:nvSpPr>
        <p:spPr>
          <a:xfrm>
            <a:off x="5118447" y="803186"/>
            <a:ext cx="6281873" cy="5750014"/>
          </a:xfrm>
        </p:spPr>
        <p:txBody>
          <a:bodyPr>
            <a:normAutofit lnSpcReduction="10000"/>
          </a:bodyPr>
          <a:lstStyle/>
          <a:p>
            <a:pPr algn="just"/>
            <a:r>
              <a:rPr lang="fr-CA" sz="2000" dirty="0"/>
              <a:t>C’est une mesure exceptionnelle</a:t>
            </a:r>
          </a:p>
          <a:p>
            <a:pPr algn="just"/>
            <a:r>
              <a:rPr lang="fr-CA" sz="2000" dirty="0"/>
              <a:t>Lorsque la note n’a pu être inscrite dans le quart de travail</a:t>
            </a:r>
          </a:p>
          <a:p>
            <a:pPr algn="just"/>
            <a:r>
              <a:rPr lang="fr-CA" sz="2000" dirty="0"/>
              <a:t>Plus susceptible d’être contestée</a:t>
            </a:r>
          </a:p>
          <a:p>
            <a:pPr algn="just"/>
            <a:r>
              <a:rPr lang="fr-CA" sz="2000" dirty="0"/>
              <a:t>Ne sert pas à se justifier ou défendre sa crédibilité</a:t>
            </a:r>
          </a:p>
          <a:p>
            <a:pPr algn="just"/>
            <a:r>
              <a:rPr lang="fr-CA" sz="2000" dirty="0"/>
              <a:t>Procédure: </a:t>
            </a:r>
          </a:p>
          <a:p>
            <a:pPr marL="800100" lvl="1" indent="-342900" algn="just">
              <a:buFont typeface="+mj-lt"/>
              <a:buAutoNum type="arabicPeriod"/>
            </a:pPr>
            <a:r>
              <a:rPr lang="fr-CA" sz="1800" dirty="0"/>
              <a:t>Inscrire NOTE TARDIVE</a:t>
            </a:r>
          </a:p>
          <a:p>
            <a:pPr marL="800100" lvl="1" indent="-342900" algn="just">
              <a:buFont typeface="+mj-lt"/>
              <a:buAutoNum type="arabicPeriod"/>
            </a:pPr>
            <a:r>
              <a:rPr lang="fr-CA" sz="1800" dirty="0"/>
              <a:t>Inscrire la date de rédaction</a:t>
            </a:r>
          </a:p>
          <a:p>
            <a:pPr marL="800100" lvl="1" indent="-342900" algn="just">
              <a:buFont typeface="+mj-lt"/>
              <a:buAutoNum type="arabicPeriod"/>
            </a:pPr>
            <a:r>
              <a:rPr lang="fr-CA" sz="1800" dirty="0"/>
              <a:t>Inscrire la date et l’heure de l’évènement</a:t>
            </a:r>
          </a:p>
          <a:p>
            <a:pPr marL="800100" lvl="1" indent="-342900" algn="just">
              <a:buFont typeface="+mj-lt"/>
              <a:buAutoNum type="arabicPeriod"/>
            </a:pPr>
            <a:r>
              <a:rPr lang="fr-CA" sz="1800" dirty="0"/>
              <a:t>Inscrire la motif à l’origine de retard (dossier introuvable, inaccessible, bogue informatique etc..)</a:t>
            </a:r>
          </a:p>
          <a:p>
            <a:pPr marL="800100" lvl="1" indent="-342900" algn="just">
              <a:buFont typeface="+mj-lt"/>
              <a:buAutoNum type="arabicPeriod"/>
            </a:pPr>
            <a:r>
              <a:rPr lang="fr-CA" sz="1800" dirty="0"/>
              <a:t>Signer </a:t>
            </a:r>
          </a:p>
        </p:txBody>
      </p:sp>
    </p:spTree>
    <p:extLst>
      <p:ext uri="{BB962C8B-B14F-4D97-AF65-F5344CB8AC3E}">
        <p14:creationId xmlns:p14="http://schemas.microsoft.com/office/powerpoint/2010/main" val="23512076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CDCCF437-D08D-40B0-90B3-1B685EB4F1AF}"/>
              </a:ext>
            </a:extLst>
          </p:cNvPr>
          <p:cNvSpPr>
            <a:spLocks noGrp="1"/>
          </p:cNvSpPr>
          <p:nvPr>
            <p:ph type="title"/>
          </p:nvPr>
        </p:nvSpPr>
        <p:spPr/>
        <p:txBody>
          <a:bodyPr/>
          <a:lstStyle/>
          <a:p>
            <a:r>
              <a:rPr lang="fr-CA" dirty="0"/>
              <a:t>Note tardive </a:t>
            </a:r>
            <a:br>
              <a:rPr lang="fr-CA" dirty="0"/>
            </a:br>
            <a:r>
              <a:rPr lang="fr-CA" dirty="0"/>
              <a:t>exemple:</a:t>
            </a:r>
          </a:p>
        </p:txBody>
      </p:sp>
      <p:graphicFrame>
        <p:nvGraphicFramePr>
          <p:cNvPr id="4" name="Espace réservé du contenu 3">
            <a:extLst>
              <a:ext uri="{FF2B5EF4-FFF2-40B4-BE49-F238E27FC236}">
                <a16:creationId xmlns:a16="http://schemas.microsoft.com/office/drawing/2014/main" xmlns="" id="{3E93A3A9-E04D-4E5B-AF25-8E17E9264D22}"/>
              </a:ext>
            </a:extLst>
          </p:cNvPr>
          <p:cNvGraphicFramePr>
            <a:graphicFrameLocks noGrp="1"/>
          </p:cNvGraphicFramePr>
          <p:nvPr>
            <p:ph idx="1"/>
            <p:extLst>
              <p:ext uri="{D42A27DB-BD31-4B8C-83A1-F6EECF244321}">
                <p14:modId xmlns:p14="http://schemas.microsoft.com/office/powerpoint/2010/main" val="3412202001"/>
              </p:ext>
            </p:extLst>
          </p:nvPr>
        </p:nvGraphicFramePr>
        <p:xfrm>
          <a:off x="5021631" y="2155825"/>
          <a:ext cx="6281738" cy="2286000"/>
        </p:xfrm>
        <a:graphic>
          <a:graphicData uri="http://schemas.openxmlformats.org/drawingml/2006/table">
            <a:tbl>
              <a:tblPr firstRow="1" bandRow="1">
                <a:tableStyleId>{5C22544A-7EE6-4342-B048-85BDC9FD1C3A}</a:tableStyleId>
              </a:tblPr>
              <a:tblGrid>
                <a:gridCol w="1673225">
                  <a:extLst>
                    <a:ext uri="{9D8B030D-6E8A-4147-A177-3AD203B41FA5}">
                      <a16:colId xmlns:a16="http://schemas.microsoft.com/office/drawing/2014/main" xmlns="" val="3688121458"/>
                    </a:ext>
                  </a:extLst>
                </a:gridCol>
                <a:gridCol w="4608513">
                  <a:extLst>
                    <a:ext uri="{9D8B030D-6E8A-4147-A177-3AD203B41FA5}">
                      <a16:colId xmlns:a16="http://schemas.microsoft.com/office/drawing/2014/main" xmlns="" val="3392604054"/>
                    </a:ext>
                  </a:extLst>
                </a:gridCol>
              </a:tblGrid>
              <a:tr h="370840">
                <a:tc>
                  <a:txBody>
                    <a:bodyPr/>
                    <a:lstStyle/>
                    <a:p>
                      <a:pPr algn="just"/>
                      <a:r>
                        <a:rPr lang="fr-CA" dirty="0"/>
                        <a:t>2020-12-03</a:t>
                      </a:r>
                    </a:p>
                  </a:txBody>
                  <a:tcPr/>
                </a:tc>
                <a:tc>
                  <a:txBody>
                    <a:bodyPr/>
                    <a:lstStyle/>
                    <a:p>
                      <a:pPr algn="just"/>
                      <a:r>
                        <a:rPr lang="fr-CA" dirty="0"/>
                        <a:t>8h15 NOTE TARDIVE pour le 2020-12-02, dossier électronique non accessible. Demande à rencontrer de nouveau le cardiologue, exige plus d’information sur son diagnostic.</a:t>
                      </a:r>
                    </a:p>
                    <a:p>
                      <a:pPr algn="just"/>
                      <a:r>
                        <a:rPr lang="fr-CA" dirty="0"/>
                        <a:t>10h Dr. Cardin codifié sur son téléavertisseur……………………………………………..............</a:t>
                      </a:r>
                      <a:r>
                        <a:rPr lang="fr-CA" dirty="0">
                          <a:latin typeface="Blackadder ITC" panose="04020505051007020D02" pitchFamily="82" charset="0"/>
                        </a:rPr>
                        <a:t>Caroline Bertrand inf.</a:t>
                      </a:r>
                      <a:endParaRPr lang="fr-CA" dirty="0"/>
                    </a:p>
                  </a:txBody>
                  <a:tcPr/>
                </a:tc>
                <a:extLst>
                  <a:ext uri="{0D108BD9-81ED-4DB2-BD59-A6C34878D82A}">
                    <a16:rowId xmlns:a16="http://schemas.microsoft.com/office/drawing/2014/main" xmlns="" val="369419794"/>
                  </a:ext>
                </a:extLst>
              </a:tr>
            </a:tbl>
          </a:graphicData>
        </a:graphic>
      </p:graphicFrame>
    </p:spTree>
    <p:extLst>
      <p:ext uri="{BB962C8B-B14F-4D97-AF65-F5344CB8AC3E}">
        <p14:creationId xmlns:p14="http://schemas.microsoft.com/office/powerpoint/2010/main" val="34790128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F0763A3B-1C11-42AF-AA4A-123F62ACD188}"/>
              </a:ext>
            </a:extLst>
          </p:cNvPr>
          <p:cNvSpPr>
            <a:spLocks noGrp="1"/>
          </p:cNvSpPr>
          <p:nvPr>
            <p:ph type="title"/>
          </p:nvPr>
        </p:nvSpPr>
        <p:spPr/>
        <p:txBody>
          <a:bodyPr/>
          <a:lstStyle/>
          <a:p>
            <a:r>
              <a:rPr lang="fr-CA" dirty="0"/>
              <a:t>La loi</a:t>
            </a:r>
          </a:p>
        </p:txBody>
      </p:sp>
      <p:sp>
        <p:nvSpPr>
          <p:cNvPr id="3" name="Espace réservé du contenu 2">
            <a:extLst>
              <a:ext uri="{FF2B5EF4-FFF2-40B4-BE49-F238E27FC236}">
                <a16:creationId xmlns:a16="http://schemas.microsoft.com/office/drawing/2014/main" xmlns="" id="{6F03E5F8-4DC1-4157-90F7-E8EA8E79E3DC}"/>
              </a:ext>
            </a:extLst>
          </p:cNvPr>
          <p:cNvSpPr>
            <a:spLocks noGrp="1"/>
          </p:cNvSpPr>
          <p:nvPr>
            <p:ph idx="1"/>
          </p:nvPr>
        </p:nvSpPr>
        <p:spPr/>
        <p:txBody>
          <a:bodyPr/>
          <a:lstStyle/>
          <a:p>
            <a:r>
              <a:rPr lang="fr-CA" dirty="0"/>
              <a:t>Code des professions:</a:t>
            </a:r>
          </a:p>
          <a:p>
            <a:pPr lvl="1"/>
            <a:r>
              <a:rPr lang="fr-CA" dirty="0"/>
              <a:t>Champ d’exercice: 9 activités réservées</a:t>
            </a:r>
          </a:p>
          <a:p>
            <a:r>
              <a:rPr lang="fr-CA" dirty="0"/>
              <a:t>Code de déontologie des infirmières et infirmiers auxiliaires:</a:t>
            </a:r>
          </a:p>
          <a:p>
            <a:pPr lvl="1"/>
            <a:r>
              <a:rPr lang="fr-CA" dirty="0"/>
              <a:t>Confidentialité</a:t>
            </a:r>
          </a:p>
          <a:p>
            <a:r>
              <a:rPr lang="fr-CA" dirty="0"/>
              <a:t>Profil des compétences:</a:t>
            </a:r>
          </a:p>
          <a:p>
            <a:pPr lvl="1"/>
            <a:r>
              <a:rPr lang="fr-CA" dirty="0"/>
              <a:t>Éléments de compétence</a:t>
            </a:r>
          </a:p>
          <a:p>
            <a:pPr lvl="1"/>
            <a:r>
              <a:rPr lang="fr-CA" dirty="0"/>
              <a:t>Critères d’évaluation d’une note de qualité</a:t>
            </a:r>
          </a:p>
          <a:p>
            <a:r>
              <a:rPr lang="fr-CA" dirty="0"/>
              <a:t>Règlement:</a:t>
            </a:r>
          </a:p>
          <a:p>
            <a:pPr lvl="1"/>
            <a:r>
              <a:rPr lang="fr-CA" dirty="0"/>
              <a:t>3 activités autorisées</a:t>
            </a:r>
          </a:p>
        </p:txBody>
      </p:sp>
    </p:spTree>
    <p:extLst>
      <p:ext uri="{BB962C8B-B14F-4D97-AF65-F5344CB8AC3E}">
        <p14:creationId xmlns:p14="http://schemas.microsoft.com/office/powerpoint/2010/main" val="4107942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C3795AC9-657E-47E9-A738-96B4FE69E899}"/>
              </a:ext>
            </a:extLst>
          </p:cNvPr>
          <p:cNvSpPr>
            <a:spLocks noGrp="1"/>
          </p:cNvSpPr>
          <p:nvPr>
            <p:ph type="title"/>
          </p:nvPr>
        </p:nvSpPr>
        <p:spPr/>
        <p:txBody>
          <a:bodyPr/>
          <a:lstStyle/>
          <a:p>
            <a:r>
              <a:rPr lang="fr-CA" dirty="0"/>
              <a:t>Correction d’erreur</a:t>
            </a:r>
          </a:p>
        </p:txBody>
      </p:sp>
      <p:sp>
        <p:nvSpPr>
          <p:cNvPr id="3" name="Espace réservé du contenu 2">
            <a:extLst>
              <a:ext uri="{FF2B5EF4-FFF2-40B4-BE49-F238E27FC236}">
                <a16:creationId xmlns:a16="http://schemas.microsoft.com/office/drawing/2014/main" xmlns="" id="{21FEDFEF-6576-4800-A7A1-A03241E247C2}"/>
              </a:ext>
            </a:extLst>
          </p:cNvPr>
          <p:cNvSpPr>
            <a:spLocks noGrp="1"/>
          </p:cNvSpPr>
          <p:nvPr>
            <p:ph idx="1"/>
          </p:nvPr>
        </p:nvSpPr>
        <p:spPr/>
        <p:txBody>
          <a:bodyPr/>
          <a:lstStyle/>
          <a:p>
            <a:pPr marL="0" indent="0">
              <a:buNone/>
            </a:pPr>
            <a:r>
              <a:rPr lang="fr-CA" dirty="0"/>
              <a:t>Il est interdit de falsifier un dossier</a:t>
            </a:r>
          </a:p>
          <a:p>
            <a:pPr marL="457200" lvl="1" indent="0">
              <a:buNone/>
            </a:pPr>
            <a:r>
              <a:rPr lang="fr-CA" dirty="0"/>
              <a:t>Dans les cas:</a:t>
            </a:r>
          </a:p>
          <a:p>
            <a:pPr lvl="1"/>
            <a:r>
              <a:rPr lang="fr-CA" dirty="0"/>
              <a:t>D’erreur de rédaction</a:t>
            </a:r>
          </a:p>
          <a:p>
            <a:pPr lvl="1"/>
            <a:r>
              <a:rPr lang="fr-CA" dirty="0"/>
              <a:t>D’erreur de dossier</a:t>
            </a:r>
          </a:p>
          <a:p>
            <a:pPr lvl="1"/>
            <a:r>
              <a:rPr lang="fr-CA" dirty="0"/>
              <a:t>D’écriture illisible</a:t>
            </a:r>
          </a:p>
          <a:p>
            <a:pPr lvl="1"/>
            <a:r>
              <a:rPr lang="fr-CA" dirty="0"/>
              <a:t>De fautes de français pouvant mener à un mauvais suivi</a:t>
            </a:r>
          </a:p>
          <a:p>
            <a:pPr marL="0" indent="0">
              <a:buNone/>
            </a:pPr>
            <a:r>
              <a:rPr lang="fr-CA" dirty="0"/>
              <a:t>Procédure de correction:</a:t>
            </a:r>
          </a:p>
          <a:p>
            <a:pPr marL="800100" lvl="1" indent="-342900">
              <a:buFont typeface="+mj-lt"/>
              <a:buAutoNum type="arabicPeriod"/>
            </a:pPr>
            <a:r>
              <a:rPr lang="fr-CA" dirty="0"/>
              <a:t>Tirer un trait sur l’erreur ou la placer entre ( ) ou encore faire les deux (le trait doit permettre de lire la note à l’origine)</a:t>
            </a:r>
          </a:p>
          <a:p>
            <a:pPr marL="800100" lvl="1" indent="-342900">
              <a:buFont typeface="+mj-lt"/>
              <a:buAutoNum type="arabicPeriod"/>
            </a:pPr>
            <a:r>
              <a:rPr lang="fr-CA" dirty="0"/>
              <a:t>Préciser le type d’erreur (note fausse ou erreur de dossier)</a:t>
            </a:r>
          </a:p>
          <a:p>
            <a:pPr marL="800100" lvl="1" indent="-342900">
              <a:buFont typeface="+mj-lt"/>
              <a:buAutoNum type="arabicPeriod"/>
            </a:pPr>
            <a:r>
              <a:rPr lang="fr-CA" dirty="0"/>
              <a:t>Inscrire la date de correction si elle diffère de l’écriture à corriger</a:t>
            </a:r>
          </a:p>
          <a:p>
            <a:pPr marL="800100" lvl="1" indent="-342900">
              <a:buFont typeface="+mj-lt"/>
              <a:buAutoNum type="arabicPeriod"/>
            </a:pPr>
            <a:r>
              <a:rPr lang="fr-CA" dirty="0"/>
              <a:t>Signer  </a:t>
            </a:r>
          </a:p>
        </p:txBody>
      </p:sp>
    </p:spTree>
    <p:extLst>
      <p:ext uri="{BB962C8B-B14F-4D97-AF65-F5344CB8AC3E}">
        <p14:creationId xmlns:p14="http://schemas.microsoft.com/office/powerpoint/2010/main" val="992284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A1DC46F7-D283-4A62-AD14-7C9E6F5422B2}"/>
              </a:ext>
            </a:extLst>
          </p:cNvPr>
          <p:cNvSpPr>
            <a:spLocks noGrp="1"/>
          </p:cNvSpPr>
          <p:nvPr>
            <p:ph type="title"/>
          </p:nvPr>
        </p:nvSpPr>
        <p:spPr>
          <a:xfrm>
            <a:off x="888631" y="2281978"/>
            <a:ext cx="3498979" cy="2456442"/>
          </a:xfrm>
        </p:spPr>
        <p:txBody>
          <a:bodyPr/>
          <a:lstStyle/>
          <a:p>
            <a:r>
              <a:rPr lang="fr-CA" dirty="0"/>
              <a:t>Correction d’erreur </a:t>
            </a:r>
            <a:br>
              <a:rPr lang="fr-CA" dirty="0"/>
            </a:br>
            <a:r>
              <a:rPr lang="fr-CA" dirty="0"/>
              <a:t>Exemples:</a:t>
            </a:r>
          </a:p>
        </p:txBody>
      </p:sp>
      <p:graphicFrame>
        <p:nvGraphicFramePr>
          <p:cNvPr id="4" name="Espace réservé du contenu 3">
            <a:extLst>
              <a:ext uri="{FF2B5EF4-FFF2-40B4-BE49-F238E27FC236}">
                <a16:creationId xmlns:a16="http://schemas.microsoft.com/office/drawing/2014/main" xmlns="" id="{F083566C-6E45-4089-92AA-236CB16698D5}"/>
              </a:ext>
            </a:extLst>
          </p:cNvPr>
          <p:cNvGraphicFramePr>
            <a:graphicFrameLocks noGrp="1"/>
          </p:cNvGraphicFramePr>
          <p:nvPr>
            <p:ph idx="1"/>
            <p:extLst>
              <p:ext uri="{D42A27DB-BD31-4B8C-83A1-F6EECF244321}">
                <p14:modId xmlns:p14="http://schemas.microsoft.com/office/powerpoint/2010/main" val="1488455060"/>
              </p:ext>
            </p:extLst>
          </p:nvPr>
        </p:nvGraphicFramePr>
        <p:xfrm>
          <a:off x="4524375" y="1310559"/>
          <a:ext cx="7572375" cy="640080"/>
        </p:xfrm>
        <a:graphic>
          <a:graphicData uri="http://schemas.openxmlformats.org/drawingml/2006/table">
            <a:tbl>
              <a:tblPr firstRow="1" bandRow="1">
                <a:tableStyleId>{5C22544A-7EE6-4342-B048-85BDC9FD1C3A}</a:tableStyleId>
              </a:tblPr>
              <a:tblGrid>
                <a:gridCol w="1428750">
                  <a:extLst>
                    <a:ext uri="{9D8B030D-6E8A-4147-A177-3AD203B41FA5}">
                      <a16:colId xmlns:a16="http://schemas.microsoft.com/office/drawing/2014/main" xmlns="" val="1778214441"/>
                    </a:ext>
                  </a:extLst>
                </a:gridCol>
                <a:gridCol w="6143625">
                  <a:extLst>
                    <a:ext uri="{9D8B030D-6E8A-4147-A177-3AD203B41FA5}">
                      <a16:colId xmlns:a16="http://schemas.microsoft.com/office/drawing/2014/main" xmlns="" val="4030386237"/>
                    </a:ext>
                  </a:extLst>
                </a:gridCol>
              </a:tblGrid>
              <a:tr h="370840">
                <a:tc>
                  <a:txBody>
                    <a:bodyPr/>
                    <a:lstStyle/>
                    <a:p>
                      <a:r>
                        <a:rPr lang="fr-CA" dirty="0"/>
                        <a:t>2020-12-03</a:t>
                      </a:r>
                    </a:p>
                  </a:txBody>
                  <a:tcPr/>
                </a:tc>
                <a:tc>
                  <a:txBody>
                    <a:bodyPr/>
                    <a:lstStyle/>
                    <a:p>
                      <a:pPr algn="ctr"/>
                      <a:r>
                        <a:rPr lang="fr-CA" dirty="0"/>
                        <a:t>Erreur de dossier M.G.</a:t>
                      </a:r>
                    </a:p>
                    <a:p>
                      <a:r>
                        <a:rPr lang="fr-CA" dirty="0"/>
                        <a:t>9h15 (se plaint de céphalée) Marielle Gauvin </a:t>
                      </a:r>
                      <a:r>
                        <a:rPr lang="fr-CA" dirty="0" err="1"/>
                        <a:t>inf.aux</a:t>
                      </a:r>
                      <a:endParaRPr lang="fr-CA" dirty="0"/>
                    </a:p>
                  </a:txBody>
                  <a:tcPr/>
                </a:tc>
                <a:extLst>
                  <a:ext uri="{0D108BD9-81ED-4DB2-BD59-A6C34878D82A}">
                    <a16:rowId xmlns:a16="http://schemas.microsoft.com/office/drawing/2014/main" xmlns="" val="1260386765"/>
                  </a:ext>
                </a:extLst>
              </a:tr>
            </a:tbl>
          </a:graphicData>
        </a:graphic>
      </p:graphicFrame>
      <p:graphicFrame>
        <p:nvGraphicFramePr>
          <p:cNvPr id="5" name="Tableau 4">
            <a:extLst>
              <a:ext uri="{FF2B5EF4-FFF2-40B4-BE49-F238E27FC236}">
                <a16:creationId xmlns:a16="http://schemas.microsoft.com/office/drawing/2014/main" xmlns="" id="{BB189493-EDF8-4988-BACD-A3B60F112753}"/>
              </a:ext>
            </a:extLst>
          </p:cNvPr>
          <p:cNvGraphicFramePr>
            <a:graphicFrameLocks noGrp="1"/>
          </p:cNvGraphicFramePr>
          <p:nvPr>
            <p:extLst>
              <p:ext uri="{D42A27DB-BD31-4B8C-83A1-F6EECF244321}">
                <p14:modId xmlns:p14="http://schemas.microsoft.com/office/powerpoint/2010/main" val="1721636424"/>
              </p:ext>
            </p:extLst>
          </p:nvPr>
        </p:nvGraphicFramePr>
        <p:xfrm>
          <a:off x="4524375" y="2224959"/>
          <a:ext cx="7572374" cy="914400"/>
        </p:xfrm>
        <a:graphic>
          <a:graphicData uri="http://schemas.openxmlformats.org/drawingml/2006/table">
            <a:tbl>
              <a:tblPr firstRow="1" bandRow="1">
                <a:tableStyleId>{5C22544A-7EE6-4342-B048-85BDC9FD1C3A}</a:tableStyleId>
              </a:tblPr>
              <a:tblGrid>
                <a:gridCol w="1458273">
                  <a:extLst>
                    <a:ext uri="{9D8B030D-6E8A-4147-A177-3AD203B41FA5}">
                      <a16:colId xmlns:a16="http://schemas.microsoft.com/office/drawing/2014/main" xmlns="" val="3544736084"/>
                    </a:ext>
                  </a:extLst>
                </a:gridCol>
                <a:gridCol w="6114101">
                  <a:extLst>
                    <a:ext uri="{9D8B030D-6E8A-4147-A177-3AD203B41FA5}">
                      <a16:colId xmlns:a16="http://schemas.microsoft.com/office/drawing/2014/main" xmlns="" val="4149900350"/>
                    </a:ext>
                  </a:extLst>
                </a:gridCol>
              </a:tblGrid>
              <a:tr h="357293">
                <a:tc>
                  <a:txBody>
                    <a:bodyPr/>
                    <a:lstStyle/>
                    <a:p>
                      <a:r>
                        <a:rPr lang="fr-CA" dirty="0"/>
                        <a:t>2020-12-02</a:t>
                      </a:r>
                    </a:p>
                  </a:txBody>
                  <a:tcPr/>
                </a:tc>
                <a:tc>
                  <a:txBody>
                    <a:bodyPr/>
                    <a:lstStyle/>
                    <a:p>
                      <a:pPr algn="ctr"/>
                      <a:r>
                        <a:rPr lang="fr-CA" dirty="0"/>
                        <a:t>Fausse note M.G. 2020-12-03</a:t>
                      </a:r>
                    </a:p>
                    <a:p>
                      <a:r>
                        <a:rPr lang="fr-CA" dirty="0"/>
                        <a:t>9h15 (plaie au talon droit) Infirmière avisée.  ---------------- ---------------------------------Marielle Gauvin </a:t>
                      </a:r>
                      <a:r>
                        <a:rPr lang="fr-CA" dirty="0" err="1"/>
                        <a:t>inf.aux</a:t>
                      </a:r>
                      <a:endParaRPr lang="fr-CA" dirty="0"/>
                    </a:p>
                  </a:txBody>
                  <a:tcPr/>
                </a:tc>
                <a:extLst>
                  <a:ext uri="{0D108BD9-81ED-4DB2-BD59-A6C34878D82A}">
                    <a16:rowId xmlns:a16="http://schemas.microsoft.com/office/drawing/2014/main" xmlns="" val="3767769914"/>
                  </a:ext>
                </a:extLst>
              </a:tr>
            </a:tbl>
          </a:graphicData>
        </a:graphic>
      </p:graphicFrame>
      <p:cxnSp>
        <p:nvCxnSpPr>
          <p:cNvPr id="11" name="Connecteur droit 10">
            <a:extLst>
              <a:ext uri="{FF2B5EF4-FFF2-40B4-BE49-F238E27FC236}">
                <a16:creationId xmlns:a16="http://schemas.microsoft.com/office/drawing/2014/main" xmlns="" id="{68CF21B3-4D32-4632-AC00-6B92D0FFBF61}"/>
              </a:ext>
            </a:extLst>
          </p:cNvPr>
          <p:cNvCxnSpPr>
            <a:cxnSpLocks/>
          </p:cNvCxnSpPr>
          <p:nvPr/>
        </p:nvCxnSpPr>
        <p:spPr>
          <a:xfrm>
            <a:off x="6757987" y="2682159"/>
            <a:ext cx="2057400" cy="0"/>
          </a:xfrm>
          <a:prstGeom prst="line">
            <a:avLst/>
          </a:prstGeom>
          <a:ln/>
          <a:effectLst>
            <a:glow rad="63500">
              <a:schemeClr val="tx1">
                <a:lumMod val="95000"/>
                <a:lumOff val="5000"/>
                <a:alpha val="40000"/>
              </a:schemeClr>
            </a:glow>
          </a:effectLst>
        </p:spPr>
        <p:style>
          <a:lnRef idx="1">
            <a:schemeClr val="dk1"/>
          </a:lnRef>
          <a:fillRef idx="0">
            <a:schemeClr val="dk1"/>
          </a:fillRef>
          <a:effectRef idx="0">
            <a:schemeClr val="dk1"/>
          </a:effectRef>
          <a:fontRef idx="minor">
            <a:schemeClr val="tx1"/>
          </a:fontRef>
        </p:style>
      </p:cxnSp>
      <p:graphicFrame>
        <p:nvGraphicFramePr>
          <p:cNvPr id="14" name="Tableau 13">
            <a:extLst>
              <a:ext uri="{FF2B5EF4-FFF2-40B4-BE49-F238E27FC236}">
                <a16:creationId xmlns:a16="http://schemas.microsoft.com/office/drawing/2014/main" xmlns="" id="{758531D9-75C4-4E06-AC95-114557AD9CB2}"/>
              </a:ext>
            </a:extLst>
          </p:cNvPr>
          <p:cNvGraphicFramePr>
            <a:graphicFrameLocks noGrp="1"/>
          </p:cNvGraphicFramePr>
          <p:nvPr>
            <p:extLst>
              <p:ext uri="{D42A27DB-BD31-4B8C-83A1-F6EECF244321}">
                <p14:modId xmlns:p14="http://schemas.microsoft.com/office/powerpoint/2010/main" val="636216848"/>
              </p:ext>
            </p:extLst>
          </p:nvPr>
        </p:nvGraphicFramePr>
        <p:xfrm>
          <a:off x="4524375" y="3139359"/>
          <a:ext cx="7572375" cy="914400"/>
        </p:xfrm>
        <a:graphic>
          <a:graphicData uri="http://schemas.openxmlformats.org/drawingml/2006/table">
            <a:tbl>
              <a:tblPr firstRow="1" bandRow="1">
                <a:tableStyleId>{5C22544A-7EE6-4342-B048-85BDC9FD1C3A}</a:tableStyleId>
              </a:tblPr>
              <a:tblGrid>
                <a:gridCol w="1416862">
                  <a:extLst>
                    <a:ext uri="{9D8B030D-6E8A-4147-A177-3AD203B41FA5}">
                      <a16:colId xmlns:a16="http://schemas.microsoft.com/office/drawing/2014/main" xmlns="" val="4232388874"/>
                    </a:ext>
                  </a:extLst>
                </a:gridCol>
                <a:gridCol w="6155513">
                  <a:extLst>
                    <a:ext uri="{9D8B030D-6E8A-4147-A177-3AD203B41FA5}">
                      <a16:colId xmlns:a16="http://schemas.microsoft.com/office/drawing/2014/main" xmlns="" val="1197096247"/>
                    </a:ext>
                  </a:extLst>
                </a:gridCol>
              </a:tblGrid>
              <a:tr h="370840">
                <a:tc>
                  <a:txBody>
                    <a:bodyPr/>
                    <a:lstStyle/>
                    <a:p>
                      <a:r>
                        <a:rPr lang="fr-CA" dirty="0"/>
                        <a:t>2020-12-03</a:t>
                      </a:r>
                    </a:p>
                  </a:txBody>
                  <a:tcPr/>
                </a:tc>
                <a:tc>
                  <a:txBody>
                    <a:bodyPr/>
                    <a:lstStyle/>
                    <a:p>
                      <a:r>
                        <a:rPr lang="fr-CA" dirty="0"/>
                        <a:t>8h remplace la note corrigée le 2020-12-02 à 9h15</a:t>
                      </a:r>
                    </a:p>
                    <a:p>
                      <a:r>
                        <a:rPr lang="fr-CA" dirty="0"/>
                        <a:t>Plaie talon gauche. ---------------------------------------------------------------------------------------Marielle Gauvin </a:t>
                      </a:r>
                      <a:r>
                        <a:rPr lang="fr-CA" dirty="0" err="1"/>
                        <a:t>inf.aux</a:t>
                      </a:r>
                      <a:endParaRPr lang="fr-CA" dirty="0"/>
                    </a:p>
                  </a:txBody>
                  <a:tcPr/>
                </a:tc>
                <a:extLst>
                  <a:ext uri="{0D108BD9-81ED-4DB2-BD59-A6C34878D82A}">
                    <a16:rowId xmlns:a16="http://schemas.microsoft.com/office/drawing/2014/main" xmlns="" val="706703913"/>
                  </a:ext>
                </a:extLst>
              </a:tr>
            </a:tbl>
          </a:graphicData>
        </a:graphic>
      </p:graphicFrame>
    </p:spTree>
    <p:extLst>
      <p:ext uri="{BB962C8B-B14F-4D97-AF65-F5344CB8AC3E}">
        <p14:creationId xmlns:p14="http://schemas.microsoft.com/office/powerpoint/2010/main" val="10348811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183F30C5-0CBC-4491-B001-BFAFA5CF124B}"/>
              </a:ext>
            </a:extLst>
          </p:cNvPr>
          <p:cNvSpPr>
            <a:spLocks noGrp="1"/>
          </p:cNvSpPr>
          <p:nvPr>
            <p:ph type="title"/>
          </p:nvPr>
        </p:nvSpPr>
        <p:spPr/>
        <p:txBody>
          <a:bodyPr/>
          <a:lstStyle/>
          <a:p>
            <a:r>
              <a:rPr lang="fr-CA" dirty="0"/>
              <a:t>Signature </a:t>
            </a:r>
            <a:br>
              <a:rPr lang="fr-CA" dirty="0"/>
            </a:br>
            <a:r>
              <a:rPr lang="fr-CA" dirty="0"/>
              <a:t>et </a:t>
            </a:r>
            <a:br>
              <a:rPr lang="fr-CA" dirty="0"/>
            </a:br>
            <a:r>
              <a:rPr lang="fr-CA" dirty="0"/>
              <a:t>titre</a:t>
            </a:r>
          </a:p>
        </p:txBody>
      </p:sp>
      <p:sp>
        <p:nvSpPr>
          <p:cNvPr id="3" name="Espace réservé du contenu 2">
            <a:extLst>
              <a:ext uri="{FF2B5EF4-FFF2-40B4-BE49-F238E27FC236}">
                <a16:creationId xmlns:a16="http://schemas.microsoft.com/office/drawing/2014/main" xmlns="" id="{3557D429-F63B-471A-8C01-855431F8CA6C}"/>
              </a:ext>
            </a:extLst>
          </p:cNvPr>
          <p:cNvSpPr>
            <a:spLocks noGrp="1"/>
          </p:cNvSpPr>
          <p:nvPr>
            <p:ph idx="1"/>
          </p:nvPr>
        </p:nvSpPr>
        <p:spPr>
          <a:xfrm>
            <a:off x="4562475" y="803186"/>
            <a:ext cx="6837845" cy="5248622"/>
          </a:xfrm>
        </p:spPr>
        <p:txBody>
          <a:bodyPr/>
          <a:lstStyle/>
          <a:p>
            <a:pPr marL="0" indent="0" algn="just">
              <a:buNone/>
            </a:pPr>
            <a:r>
              <a:rPr lang="fr-CA" b="1" dirty="0"/>
              <a:t>C’est le professionnel ayant fait les observations ou donné le soin complète la note. La signature engage la responsabilité professionnelle.</a:t>
            </a:r>
          </a:p>
          <a:p>
            <a:pPr lvl="1" algn="just"/>
            <a:r>
              <a:rPr lang="fr-CA" sz="1800" b="1" u="sng" dirty="0"/>
              <a:t>Titre professionnel</a:t>
            </a:r>
            <a:r>
              <a:rPr lang="fr-CA" sz="1800" dirty="0"/>
              <a:t>: </a:t>
            </a:r>
            <a:r>
              <a:rPr lang="fr-CA" sz="1800" dirty="0" err="1"/>
              <a:t>inf.aux</a:t>
            </a:r>
            <a:r>
              <a:rPr lang="fr-CA" sz="1800" dirty="0"/>
              <a:t>., </a:t>
            </a:r>
            <a:r>
              <a:rPr lang="fr-CA" sz="1800" dirty="0" err="1"/>
              <a:t>Ét.inf.aux</a:t>
            </a:r>
            <a:r>
              <a:rPr lang="fr-CA" sz="1800" dirty="0"/>
              <a:t>., CEPIA</a:t>
            </a:r>
          </a:p>
          <a:p>
            <a:pPr lvl="1" algn="just"/>
            <a:r>
              <a:rPr lang="fr-CA" sz="1800" dirty="0"/>
              <a:t>Un étudiant ou CEPIA doit ajouter son nom en lettre moulée (signature, titre, nom en lettre moulée)</a:t>
            </a:r>
          </a:p>
          <a:p>
            <a:pPr lvl="1" algn="just"/>
            <a:r>
              <a:rPr lang="fr-CA" sz="1800" dirty="0"/>
              <a:t>Lorsqu’un collègue a oublié de signer, on peut écrire: Absence de signature de </a:t>
            </a:r>
            <a:r>
              <a:rPr lang="fr-CA" sz="1800" b="1" dirty="0"/>
              <a:t>NOM</a:t>
            </a:r>
            <a:r>
              <a:rPr lang="fr-CA" sz="1800" dirty="0"/>
              <a:t> et </a:t>
            </a:r>
            <a:r>
              <a:rPr lang="fr-CA" sz="1800" b="1" dirty="0"/>
              <a:t>TITRE</a:t>
            </a:r>
            <a:r>
              <a:rPr lang="fr-CA" sz="1800" dirty="0"/>
              <a:t> / notre signature et titre</a:t>
            </a:r>
          </a:p>
          <a:p>
            <a:pPr lvl="1" algn="just"/>
            <a:r>
              <a:rPr lang="fr-CA" sz="1800" dirty="0"/>
              <a:t>Si vous n’avez pas constaté personnellement une problématique pertinente, indiquez qui a fourni les faits.</a:t>
            </a:r>
          </a:p>
        </p:txBody>
      </p:sp>
    </p:spTree>
    <p:extLst>
      <p:ext uri="{BB962C8B-B14F-4D97-AF65-F5344CB8AC3E}">
        <p14:creationId xmlns:p14="http://schemas.microsoft.com/office/powerpoint/2010/main" val="2240458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77616771-E49B-4839-8015-4F333656C1E5}"/>
              </a:ext>
            </a:extLst>
          </p:cNvPr>
          <p:cNvSpPr>
            <a:spLocks noGrp="1"/>
          </p:cNvSpPr>
          <p:nvPr>
            <p:ph type="title"/>
          </p:nvPr>
        </p:nvSpPr>
        <p:spPr/>
        <p:txBody>
          <a:bodyPr/>
          <a:lstStyle/>
          <a:p>
            <a:r>
              <a:rPr lang="fr-CA" dirty="0" err="1"/>
              <a:t>Contrubution</a:t>
            </a:r>
            <a:r>
              <a:rPr lang="fr-CA" dirty="0"/>
              <a:t> à l’évaluation</a:t>
            </a:r>
          </a:p>
        </p:txBody>
      </p:sp>
      <p:sp>
        <p:nvSpPr>
          <p:cNvPr id="3" name="Espace réservé du contenu 2">
            <a:extLst>
              <a:ext uri="{FF2B5EF4-FFF2-40B4-BE49-F238E27FC236}">
                <a16:creationId xmlns:a16="http://schemas.microsoft.com/office/drawing/2014/main" xmlns="" id="{5511701C-3D0E-43AD-BC3A-EFCD4B7D446C}"/>
              </a:ext>
            </a:extLst>
          </p:cNvPr>
          <p:cNvSpPr>
            <a:spLocks noGrp="1"/>
          </p:cNvSpPr>
          <p:nvPr>
            <p:ph idx="1"/>
          </p:nvPr>
        </p:nvSpPr>
        <p:spPr/>
        <p:txBody>
          <a:bodyPr/>
          <a:lstStyle/>
          <a:p>
            <a:pPr marL="0" indent="0">
              <a:buNone/>
            </a:pPr>
            <a:r>
              <a:rPr lang="fr-CA" dirty="0"/>
              <a:t>Votre contribution à l’évaluation à l’examen clinique doit être:</a:t>
            </a:r>
          </a:p>
          <a:p>
            <a:pPr lvl="1"/>
            <a:r>
              <a:rPr lang="fr-CA" dirty="0"/>
              <a:t>Complète</a:t>
            </a:r>
          </a:p>
          <a:p>
            <a:pPr lvl="1"/>
            <a:r>
              <a:rPr lang="fr-CA" dirty="0"/>
              <a:t>Précise</a:t>
            </a:r>
          </a:p>
          <a:p>
            <a:pPr lvl="1"/>
            <a:r>
              <a:rPr lang="fr-CA" dirty="0"/>
              <a:t>Effectuée de façon rigoureuse</a:t>
            </a:r>
          </a:p>
          <a:p>
            <a:r>
              <a:rPr lang="fr-CA" dirty="0"/>
              <a:t>Les renseignements obtenus doivent être consignés de façon complète et démontrant votre rigueur.</a:t>
            </a:r>
          </a:p>
          <a:p>
            <a:r>
              <a:rPr lang="fr-CA" dirty="0"/>
              <a:t>Dans la première partie de l’examen clinique, soit l’anamnèse ou histoire de santé portant sur un malais dominant, le PQRSTU permet de recueillir l’ensemble des données subjectives.</a:t>
            </a:r>
          </a:p>
        </p:txBody>
      </p:sp>
    </p:spTree>
    <p:extLst>
      <p:ext uri="{BB962C8B-B14F-4D97-AF65-F5344CB8AC3E}">
        <p14:creationId xmlns:p14="http://schemas.microsoft.com/office/powerpoint/2010/main" val="17795480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39D01141-A83A-4710-8571-1F9E42FD29C8}"/>
              </a:ext>
            </a:extLst>
          </p:cNvPr>
          <p:cNvSpPr>
            <a:spLocks noGrp="1"/>
          </p:cNvSpPr>
          <p:nvPr>
            <p:ph type="title"/>
          </p:nvPr>
        </p:nvSpPr>
        <p:spPr/>
        <p:txBody>
          <a:bodyPr/>
          <a:lstStyle/>
          <a:p>
            <a:r>
              <a:rPr lang="fr-CA" dirty="0"/>
              <a:t>Nouveau symptôme</a:t>
            </a:r>
          </a:p>
        </p:txBody>
      </p:sp>
      <p:sp>
        <p:nvSpPr>
          <p:cNvPr id="3" name="Espace réservé du contenu 2">
            <a:extLst>
              <a:ext uri="{FF2B5EF4-FFF2-40B4-BE49-F238E27FC236}">
                <a16:creationId xmlns:a16="http://schemas.microsoft.com/office/drawing/2014/main" xmlns="" id="{85680476-8883-42D2-AE91-758975B15658}"/>
              </a:ext>
            </a:extLst>
          </p:cNvPr>
          <p:cNvSpPr>
            <a:spLocks noGrp="1"/>
          </p:cNvSpPr>
          <p:nvPr>
            <p:ph idx="1"/>
          </p:nvPr>
        </p:nvSpPr>
        <p:spPr/>
        <p:txBody>
          <a:bodyPr/>
          <a:lstStyle/>
          <a:p>
            <a:r>
              <a:rPr lang="fr-CA" dirty="0"/>
              <a:t>P: Provoqué, pallié</a:t>
            </a:r>
          </a:p>
          <a:p>
            <a:r>
              <a:rPr lang="fr-CA" dirty="0"/>
              <a:t>Q: Quantité, Qualité/ impact fonctionnel</a:t>
            </a:r>
          </a:p>
          <a:p>
            <a:r>
              <a:rPr lang="fr-CA" dirty="0"/>
              <a:t>R: Région</a:t>
            </a:r>
          </a:p>
          <a:p>
            <a:r>
              <a:rPr lang="fr-CA" dirty="0"/>
              <a:t>S: Signes et symptômes associés</a:t>
            </a:r>
          </a:p>
          <a:p>
            <a:r>
              <a:rPr lang="fr-CA" dirty="0"/>
              <a:t>T: Temps</a:t>
            </a:r>
          </a:p>
          <a:p>
            <a:r>
              <a:rPr lang="fr-CA" dirty="0"/>
              <a:t>U: </a:t>
            </a:r>
            <a:r>
              <a:rPr lang="fr-CA" dirty="0" err="1"/>
              <a:t>Understand</a:t>
            </a:r>
            <a:r>
              <a:rPr lang="fr-CA" dirty="0"/>
              <a:t> / cause selon la personne</a:t>
            </a:r>
          </a:p>
          <a:p>
            <a:pPr marL="457200" lvl="1" indent="0">
              <a:buNone/>
            </a:pPr>
            <a:endParaRPr lang="fr-CA" dirty="0"/>
          </a:p>
          <a:p>
            <a:pPr marL="457200" lvl="1" indent="0">
              <a:buNone/>
            </a:pPr>
            <a:r>
              <a:rPr lang="fr-CA" dirty="0"/>
              <a:t>(On fait un PQRSTU complet seulement si nouvelle douleur)</a:t>
            </a:r>
          </a:p>
        </p:txBody>
      </p:sp>
    </p:spTree>
    <p:extLst>
      <p:ext uri="{BB962C8B-B14F-4D97-AF65-F5344CB8AC3E}">
        <p14:creationId xmlns:p14="http://schemas.microsoft.com/office/powerpoint/2010/main" val="29840634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01DDC70F-FD22-4F3E-91E1-CFA0B57A3873}"/>
              </a:ext>
            </a:extLst>
          </p:cNvPr>
          <p:cNvSpPr>
            <a:spLocks noGrp="1"/>
          </p:cNvSpPr>
          <p:nvPr>
            <p:ph type="title"/>
          </p:nvPr>
        </p:nvSpPr>
        <p:spPr/>
        <p:txBody>
          <a:bodyPr/>
          <a:lstStyle/>
          <a:p>
            <a:r>
              <a:rPr lang="fr-CA" dirty="0"/>
              <a:t>Noter un nouveau symptôme</a:t>
            </a:r>
          </a:p>
        </p:txBody>
      </p:sp>
      <p:graphicFrame>
        <p:nvGraphicFramePr>
          <p:cNvPr id="4" name="Espace réservé du contenu 3">
            <a:extLst>
              <a:ext uri="{FF2B5EF4-FFF2-40B4-BE49-F238E27FC236}">
                <a16:creationId xmlns:a16="http://schemas.microsoft.com/office/drawing/2014/main" xmlns="" id="{2D31CE8C-1A79-4788-BB7F-CE84C2511374}"/>
              </a:ext>
            </a:extLst>
          </p:cNvPr>
          <p:cNvGraphicFramePr>
            <a:graphicFrameLocks noGrp="1"/>
          </p:cNvGraphicFramePr>
          <p:nvPr>
            <p:ph idx="1"/>
            <p:extLst>
              <p:ext uri="{D42A27DB-BD31-4B8C-83A1-F6EECF244321}">
                <p14:modId xmlns:p14="http://schemas.microsoft.com/office/powerpoint/2010/main" val="231156333"/>
              </p:ext>
            </p:extLst>
          </p:nvPr>
        </p:nvGraphicFramePr>
        <p:xfrm>
          <a:off x="4673047" y="1676400"/>
          <a:ext cx="7395127" cy="3505200"/>
        </p:xfrm>
        <a:graphic>
          <a:graphicData uri="http://schemas.openxmlformats.org/drawingml/2006/table">
            <a:tbl>
              <a:tblPr firstRow="1" bandRow="1">
                <a:tableStyleId>{5C22544A-7EE6-4342-B048-85BDC9FD1C3A}</a:tableStyleId>
              </a:tblPr>
              <a:tblGrid>
                <a:gridCol w="1599754">
                  <a:extLst>
                    <a:ext uri="{9D8B030D-6E8A-4147-A177-3AD203B41FA5}">
                      <a16:colId xmlns:a16="http://schemas.microsoft.com/office/drawing/2014/main" xmlns="" val="4281284214"/>
                    </a:ext>
                  </a:extLst>
                </a:gridCol>
                <a:gridCol w="5795373">
                  <a:extLst>
                    <a:ext uri="{9D8B030D-6E8A-4147-A177-3AD203B41FA5}">
                      <a16:colId xmlns:a16="http://schemas.microsoft.com/office/drawing/2014/main" xmlns="" val="4052516518"/>
                    </a:ext>
                  </a:extLst>
                </a:gridCol>
              </a:tblGrid>
              <a:tr h="370840">
                <a:tc>
                  <a:txBody>
                    <a:bodyPr/>
                    <a:lstStyle/>
                    <a:p>
                      <a:r>
                        <a:rPr lang="fr-CA" dirty="0"/>
                        <a:t>2020-12-03</a:t>
                      </a:r>
                    </a:p>
                  </a:txBody>
                  <a:tcPr/>
                </a:tc>
                <a:tc>
                  <a:txBody>
                    <a:bodyPr/>
                    <a:lstStyle/>
                    <a:p>
                      <a:r>
                        <a:rPr lang="fr-CA" dirty="0"/>
                        <a:t>7h40 Rapporte céphalée. Symptôme jamais ressenti sous cette forme et intensité.</a:t>
                      </a:r>
                    </a:p>
                  </a:txBody>
                  <a:tcPr/>
                </a:tc>
                <a:extLst>
                  <a:ext uri="{0D108BD9-81ED-4DB2-BD59-A6C34878D82A}">
                    <a16:rowId xmlns:a16="http://schemas.microsoft.com/office/drawing/2014/main" xmlns="" val="186286490"/>
                  </a:ext>
                </a:extLst>
              </a:tr>
              <a:tr h="370840">
                <a:tc>
                  <a:txBody>
                    <a:bodyPr/>
                    <a:lstStyle/>
                    <a:p>
                      <a:endParaRPr lang="fr-CA" dirty="0"/>
                    </a:p>
                  </a:txBody>
                  <a:tcPr/>
                </a:tc>
                <a:tc>
                  <a:txBody>
                    <a:bodyPr/>
                    <a:lstStyle/>
                    <a:p>
                      <a:r>
                        <a:rPr lang="fr-CA" dirty="0"/>
                        <a:t>P: provoqué : mauvaise nuit et inquiétudes financière</a:t>
                      </a:r>
                    </a:p>
                  </a:txBody>
                  <a:tcPr/>
                </a:tc>
                <a:extLst>
                  <a:ext uri="{0D108BD9-81ED-4DB2-BD59-A6C34878D82A}">
                    <a16:rowId xmlns:a16="http://schemas.microsoft.com/office/drawing/2014/main" xmlns="" val="3558770135"/>
                  </a:ext>
                </a:extLst>
              </a:tr>
              <a:tr h="370840">
                <a:tc>
                  <a:txBody>
                    <a:bodyPr/>
                    <a:lstStyle/>
                    <a:p>
                      <a:endParaRPr lang="fr-CA" dirty="0"/>
                    </a:p>
                  </a:txBody>
                  <a:tcPr/>
                </a:tc>
                <a:tc>
                  <a:txBody>
                    <a:bodyPr/>
                    <a:lstStyle/>
                    <a:p>
                      <a:r>
                        <a:rPr lang="fr-CA" dirty="0"/>
                        <a:t>P: pallié: Repos, lumière fermée</a:t>
                      </a:r>
                    </a:p>
                  </a:txBody>
                  <a:tcPr/>
                </a:tc>
                <a:extLst>
                  <a:ext uri="{0D108BD9-81ED-4DB2-BD59-A6C34878D82A}">
                    <a16:rowId xmlns:a16="http://schemas.microsoft.com/office/drawing/2014/main" xmlns="" val="449961544"/>
                  </a:ext>
                </a:extLst>
              </a:tr>
              <a:tr h="370840">
                <a:tc>
                  <a:txBody>
                    <a:bodyPr/>
                    <a:lstStyle/>
                    <a:p>
                      <a:endParaRPr lang="fr-CA" dirty="0"/>
                    </a:p>
                  </a:txBody>
                  <a:tcPr/>
                </a:tc>
                <a:tc>
                  <a:txBody>
                    <a:bodyPr/>
                    <a:lstStyle/>
                    <a:p>
                      <a:r>
                        <a:rPr lang="fr-CA" dirty="0"/>
                        <a:t>Q: 8/10 aussi intense depuis le réveille. Impact: incapable de faire AVQ</a:t>
                      </a:r>
                    </a:p>
                  </a:txBody>
                  <a:tcPr/>
                </a:tc>
                <a:extLst>
                  <a:ext uri="{0D108BD9-81ED-4DB2-BD59-A6C34878D82A}">
                    <a16:rowId xmlns:a16="http://schemas.microsoft.com/office/drawing/2014/main" xmlns="" val="1655287659"/>
                  </a:ext>
                </a:extLst>
              </a:tr>
              <a:tr h="370840">
                <a:tc>
                  <a:txBody>
                    <a:bodyPr/>
                    <a:lstStyle/>
                    <a:p>
                      <a:endParaRPr lang="fr-CA" dirty="0"/>
                    </a:p>
                  </a:txBody>
                  <a:tcPr/>
                </a:tc>
                <a:tc>
                  <a:txBody>
                    <a:bodyPr/>
                    <a:lstStyle/>
                    <a:p>
                      <a:r>
                        <a:rPr lang="fr-CA" dirty="0"/>
                        <a:t>R: Frontale, irradiation au niveau des yeux</a:t>
                      </a:r>
                    </a:p>
                  </a:txBody>
                  <a:tcPr/>
                </a:tc>
                <a:extLst>
                  <a:ext uri="{0D108BD9-81ED-4DB2-BD59-A6C34878D82A}">
                    <a16:rowId xmlns:a16="http://schemas.microsoft.com/office/drawing/2014/main" xmlns="" val="1911174796"/>
                  </a:ext>
                </a:extLst>
              </a:tr>
              <a:tr h="370840">
                <a:tc>
                  <a:txBody>
                    <a:bodyPr/>
                    <a:lstStyle/>
                    <a:p>
                      <a:endParaRPr lang="fr-CA" dirty="0"/>
                    </a:p>
                  </a:txBody>
                  <a:tcPr/>
                </a:tc>
                <a:tc>
                  <a:txBody>
                    <a:bodyPr/>
                    <a:lstStyle/>
                    <a:p>
                      <a:r>
                        <a:rPr lang="fr-CA" dirty="0"/>
                        <a:t>S: vision trouble, incapable de lire, étourdissements</a:t>
                      </a:r>
                    </a:p>
                  </a:txBody>
                  <a:tcPr/>
                </a:tc>
                <a:extLst>
                  <a:ext uri="{0D108BD9-81ED-4DB2-BD59-A6C34878D82A}">
                    <a16:rowId xmlns:a16="http://schemas.microsoft.com/office/drawing/2014/main" xmlns="" val="3462912184"/>
                  </a:ext>
                </a:extLst>
              </a:tr>
              <a:tr h="370840">
                <a:tc>
                  <a:txBody>
                    <a:bodyPr/>
                    <a:lstStyle/>
                    <a:p>
                      <a:endParaRPr lang="fr-CA" dirty="0"/>
                    </a:p>
                  </a:txBody>
                  <a:tcPr/>
                </a:tc>
                <a:tc>
                  <a:txBody>
                    <a:bodyPr/>
                    <a:lstStyle/>
                    <a:p>
                      <a:r>
                        <a:rPr lang="fr-CA" dirty="0"/>
                        <a:t>T: constant depuis ce matin</a:t>
                      </a:r>
                    </a:p>
                  </a:txBody>
                  <a:tcPr/>
                </a:tc>
                <a:extLst>
                  <a:ext uri="{0D108BD9-81ED-4DB2-BD59-A6C34878D82A}">
                    <a16:rowId xmlns:a16="http://schemas.microsoft.com/office/drawing/2014/main" xmlns="" val="767600870"/>
                  </a:ext>
                </a:extLst>
              </a:tr>
              <a:tr h="370840">
                <a:tc>
                  <a:txBody>
                    <a:bodyPr/>
                    <a:lstStyle/>
                    <a:p>
                      <a:endParaRPr lang="fr-CA" dirty="0"/>
                    </a:p>
                  </a:txBody>
                  <a:tcPr/>
                </a:tc>
                <a:tc>
                  <a:txBody>
                    <a:bodyPr/>
                    <a:lstStyle/>
                    <a:p>
                      <a:r>
                        <a:rPr lang="fr-CA" dirty="0"/>
                        <a:t>U: Dû à l’anxiété</a:t>
                      </a:r>
                    </a:p>
                  </a:txBody>
                  <a:tcPr/>
                </a:tc>
                <a:extLst>
                  <a:ext uri="{0D108BD9-81ED-4DB2-BD59-A6C34878D82A}">
                    <a16:rowId xmlns:a16="http://schemas.microsoft.com/office/drawing/2014/main" xmlns="" val="3797055856"/>
                  </a:ext>
                </a:extLst>
              </a:tr>
            </a:tbl>
          </a:graphicData>
        </a:graphic>
      </p:graphicFrame>
    </p:spTree>
    <p:extLst>
      <p:ext uri="{BB962C8B-B14F-4D97-AF65-F5344CB8AC3E}">
        <p14:creationId xmlns:p14="http://schemas.microsoft.com/office/powerpoint/2010/main" val="10384559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9A6DF7BB-FD34-409A-A256-EAEC288A5C25}"/>
              </a:ext>
            </a:extLst>
          </p:cNvPr>
          <p:cNvSpPr>
            <a:spLocks noGrp="1"/>
          </p:cNvSpPr>
          <p:nvPr>
            <p:ph type="title"/>
          </p:nvPr>
        </p:nvSpPr>
        <p:spPr/>
        <p:txBody>
          <a:bodyPr/>
          <a:lstStyle/>
          <a:p>
            <a:r>
              <a:rPr lang="fr-CA" dirty="0"/>
              <a:t>Modification des signes vitaux</a:t>
            </a:r>
          </a:p>
        </p:txBody>
      </p:sp>
      <p:sp>
        <p:nvSpPr>
          <p:cNvPr id="3" name="Espace réservé du contenu 2">
            <a:extLst>
              <a:ext uri="{FF2B5EF4-FFF2-40B4-BE49-F238E27FC236}">
                <a16:creationId xmlns:a16="http://schemas.microsoft.com/office/drawing/2014/main" xmlns="" id="{92071EC3-2D9D-4F11-BF9F-E1EE1A671AFC}"/>
              </a:ext>
            </a:extLst>
          </p:cNvPr>
          <p:cNvSpPr>
            <a:spLocks noGrp="1"/>
          </p:cNvSpPr>
          <p:nvPr>
            <p:ph idx="1"/>
          </p:nvPr>
        </p:nvSpPr>
        <p:spPr/>
        <p:txBody>
          <a:bodyPr>
            <a:normAutofit/>
          </a:bodyPr>
          <a:lstStyle/>
          <a:p>
            <a:r>
              <a:rPr lang="fr-CA" sz="2400" dirty="0"/>
              <a:t>Habituellement inscrites sur une feuille spéciale</a:t>
            </a:r>
          </a:p>
          <a:p>
            <a:pPr marL="0" indent="0">
              <a:buNone/>
            </a:pPr>
            <a:endParaRPr lang="fr-CA" sz="2400" dirty="0"/>
          </a:p>
          <a:p>
            <a:r>
              <a:rPr lang="fr-CA" sz="2400" dirty="0"/>
              <a:t>Dans les notes au long si changement état</a:t>
            </a:r>
          </a:p>
          <a:p>
            <a:pPr marL="0" indent="0">
              <a:buNone/>
            </a:pPr>
            <a:endParaRPr lang="fr-CA" sz="2400" dirty="0"/>
          </a:p>
          <a:p>
            <a:r>
              <a:rPr lang="fr-CA" sz="1400" dirty="0"/>
              <a:t>Voir p.61 CEMEQ pour exemple</a:t>
            </a:r>
          </a:p>
        </p:txBody>
      </p:sp>
    </p:spTree>
    <p:extLst>
      <p:ext uri="{BB962C8B-B14F-4D97-AF65-F5344CB8AC3E}">
        <p14:creationId xmlns:p14="http://schemas.microsoft.com/office/powerpoint/2010/main" val="42911615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F1A64CD8-94DB-4464-92BC-6C4983AF26C6}"/>
              </a:ext>
            </a:extLst>
          </p:cNvPr>
          <p:cNvSpPr>
            <a:spLocks noGrp="1"/>
          </p:cNvSpPr>
          <p:nvPr>
            <p:ph type="title"/>
          </p:nvPr>
        </p:nvSpPr>
        <p:spPr/>
        <p:txBody>
          <a:bodyPr>
            <a:normAutofit fontScale="90000"/>
          </a:bodyPr>
          <a:lstStyle/>
          <a:p>
            <a:r>
              <a:rPr lang="fr-CA" dirty="0"/>
              <a:t>Toux, expectorations </a:t>
            </a:r>
            <a:br>
              <a:rPr lang="fr-CA" dirty="0"/>
            </a:br>
            <a:r>
              <a:rPr lang="fr-CA" dirty="0"/>
              <a:t>et </a:t>
            </a:r>
            <a:br>
              <a:rPr lang="fr-CA" dirty="0"/>
            </a:br>
            <a:r>
              <a:rPr lang="fr-CA" dirty="0"/>
              <a:t>respiration</a:t>
            </a:r>
          </a:p>
        </p:txBody>
      </p:sp>
      <p:sp>
        <p:nvSpPr>
          <p:cNvPr id="3" name="Espace réservé du contenu 2">
            <a:extLst>
              <a:ext uri="{FF2B5EF4-FFF2-40B4-BE49-F238E27FC236}">
                <a16:creationId xmlns:a16="http://schemas.microsoft.com/office/drawing/2014/main" xmlns="" id="{6FD059B6-3495-4E0E-BAC3-056DEE5E8F39}"/>
              </a:ext>
            </a:extLst>
          </p:cNvPr>
          <p:cNvSpPr>
            <a:spLocks noGrp="1"/>
          </p:cNvSpPr>
          <p:nvPr>
            <p:ph idx="1"/>
          </p:nvPr>
        </p:nvSpPr>
        <p:spPr/>
        <p:txBody>
          <a:bodyPr/>
          <a:lstStyle/>
          <a:p>
            <a:r>
              <a:rPr lang="fr-CA" sz="2000" b="1" dirty="0"/>
              <a:t>La toux: </a:t>
            </a:r>
            <a:r>
              <a:rPr lang="fr-CA" dirty="0"/>
              <a:t>type, fréquence, signes qui l’accompagnent, les facteurs en cause, productive ou non.</a:t>
            </a:r>
          </a:p>
          <a:p>
            <a:pPr marL="0" indent="0">
              <a:buNone/>
            </a:pPr>
            <a:endParaRPr lang="fr-CA" dirty="0"/>
          </a:p>
          <a:p>
            <a:r>
              <a:rPr lang="fr-CA" sz="2000" b="1" dirty="0"/>
              <a:t>Les expectorations:</a:t>
            </a:r>
            <a:r>
              <a:rPr lang="fr-CA" dirty="0"/>
              <a:t> consistance, couleur, aspect odeur.</a:t>
            </a:r>
          </a:p>
          <a:p>
            <a:endParaRPr lang="fr-CA" sz="2000" b="1" dirty="0"/>
          </a:p>
          <a:p>
            <a:r>
              <a:rPr lang="fr-CA" sz="2000" b="1" dirty="0"/>
              <a:t>La respiration: </a:t>
            </a:r>
            <a:r>
              <a:rPr lang="fr-CA" dirty="0"/>
              <a:t>type, amplitude, fréquence et signes qui l’accompagnent.</a:t>
            </a:r>
          </a:p>
        </p:txBody>
      </p:sp>
    </p:spTree>
    <p:extLst>
      <p:ext uri="{BB962C8B-B14F-4D97-AF65-F5344CB8AC3E}">
        <p14:creationId xmlns:p14="http://schemas.microsoft.com/office/powerpoint/2010/main" val="38516515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E2366EBA-92FD-44AE-87A9-25E5135EB2C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
            <a:ext cx="12192000" cy="68692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xmlns="" id="{B437F5FC-01F7-4EB4-81E7-C27D917E955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xmlns="" id="{4B0CFF10-4805-4BFA-961B-1F60DAEB948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6">
              <a:extLst>
                <a:ext uri="{FF2B5EF4-FFF2-40B4-BE49-F238E27FC236}">
                  <a16:creationId xmlns:a16="http://schemas.microsoft.com/office/drawing/2014/main" xmlns="" id="{BE054536-C03E-4857-B4AE-D687A58F9A9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xmlns="" id="{FE33E51C-23D8-43F5-98C4-A2ED2C4C99C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xmlns="" id="{89E18891-DEB2-4CFD-A907-2868B2A9105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xmlns="" id="{0002C1BB-DB60-4314-A2FC-203E54D94C7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xmlns="" id="{9B75BDFA-6D78-4FB1-9F21-5280855C49F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xmlns="" id="{0B632D6B-A327-41AB-BBCF-9A03AD2AB73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xmlns="" id="{F514BBC5-1736-4813-BECB-5A6B6738E58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xmlns="" id="{94A2C868-7AEC-4209-BFA3-7185B11D330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xmlns="" id="{FF56CB70-2B25-4695-ADC8-6092D0D1129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xmlns="" id="{BA411BEF-2182-4458-B9AF-1634B5C2316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xmlns="" id="{53F27E63-3F11-4C85-AC72-1EE8508C4C4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xmlns="" id="{68B589BA-F70F-4E0B-94B9-EEB83EDF3F2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xmlns="" id="{9D0B991D-CB0A-415F-8D77-A5565F66F0E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xmlns="" id="{701E99DE-74F0-41D1-BBF4-5A57053BB6C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xmlns="" id="{C02EE40A-8F17-4182-9495-9506463B794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xmlns="" id="{924210CA-0A35-4127-925F-D4084B7DC39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bg1">
                  <a:alpha val="35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xmlns="" id="{DC13CEF1-DD2D-474C-B81C-820CEF3D9C3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xmlns="" id="{F889481A-8038-43E6-8EF1-A5F802CEDF1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xmlns="" id="{128BD14A-9093-4854-A73A-F666B2ED2D2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xmlns="" id="{22D884F4-76EC-4371-B903-E79CF191E30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useBgFill="1">
        <p:nvSpPr>
          <p:cNvPr id="33" name="Rectangle 32">
            <a:extLst>
              <a:ext uri="{FF2B5EF4-FFF2-40B4-BE49-F238E27FC236}">
                <a16:creationId xmlns:a16="http://schemas.microsoft.com/office/drawing/2014/main" xmlns="" id="{7C462C46-EFB7-4580-9921-DFC346FCC3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923665" y="0"/>
            <a:ext cx="10268336" cy="68692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xmlns="" id="{41EDD5AC-167B-47C5-85B8-B1313E2BE4CD}"/>
              </a:ext>
            </a:extLst>
          </p:cNvPr>
          <p:cNvSpPr>
            <a:spLocks noGrp="1"/>
          </p:cNvSpPr>
          <p:nvPr>
            <p:ph type="title"/>
          </p:nvPr>
        </p:nvSpPr>
        <p:spPr>
          <a:xfrm>
            <a:off x="3624264" y="708585"/>
            <a:ext cx="6230857" cy="1230570"/>
          </a:xfrm>
        </p:spPr>
        <p:txBody>
          <a:bodyPr anchor="t">
            <a:normAutofit fontScale="90000"/>
          </a:bodyPr>
          <a:lstStyle/>
          <a:p>
            <a:r>
              <a:rPr lang="fr-CA" sz="3600" dirty="0">
                <a:solidFill>
                  <a:schemeClr val="accent1"/>
                </a:solidFill>
              </a:rPr>
              <a:t>Noter un médicament PRN (ordonnance collective O.C.)</a:t>
            </a:r>
          </a:p>
        </p:txBody>
      </p:sp>
      <p:sp>
        <p:nvSpPr>
          <p:cNvPr id="35" name="Isosceles Triangle 34">
            <a:extLst>
              <a:ext uri="{FF2B5EF4-FFF2-40B4-BE49-F238E27FC236}">
                <a16:creationId xmlns:a16="http://schemas.microsoft.com/office/drawing/2014/main" xmlns="" id="{B8B918B4-AB10-4E3A-916E-A9625586EA4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1797903" y="954813"/>
            <a:ext cx="300774" cy="259288"/>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 name="Espace réservé du contenu 2">
            <a:extLst>
              <a:ext uri="{FF2B5EF4-FFF2-40B4-BE49-F238E27FC236}">
                <a16:creationId xmlns:a16="http://schemas.microsoft.com/office/drawing/2014/main" xmlns="" id="{5AA3A309-CE97-4CB9-B559-F5294568656A}"/>
              </a:ext>
            </a:extLst>
          </p:cNvPr>
          <p:cNvSpPr>
            <a:spLocks noGrp="1"/>
          </p:cNvSpPr>
          <p:nvPr>
            <p:ph idx="1"/>
          </p:nvPr>
        </p:nvSpPr>
        <p:spPr>
          <a:xfrm>
            <a:off x="2880487" y="2249045"/>
            <a:ext cx="7584314" cy="4370829"/>
          </a:xfrm>
        </p:spPr>
        <p:txBody>
          <a:bodyPr anchor="t">
            <a:normAutofit/>
          </a:bodyPr>
          <a:lstStyle/>
          <a:p>
            <a:pPr algn="just"/>
            <a:r>
              <a:rPr lang="fr-CA" sz="1600" dirty="0"/>
              <a:t>L’ordonnance collective vise un groupe de personnes ou une ou plusieurs situations cliniques. (seulement l’infirmière peut l’ordonner)</a:t>
            </a:r>
          </a:p>
          <a:p>
            <a:pPr algn="just"/>
            <a:r>
              <a:rPr lang="fr-CA" sz="1600" dirty="0"/>
              <a:t>L’administration d’un médicament ou d’un traitement PRN sous O.C. nécessite une évaluation. (infirmière)</a:t>
            </a:r>
          </a:p>
          <a:p>
            <a:pPr algn="just"/>
            <a:r>
              <a:rPr lang="fr-CA" sz="1600" dirty="0"/>
              <a:t>Lors de l’administration d’un médicament PRN O.C., il faut noter:</a:t>
            </a:r>
          </a:p>
          <a:p>
            <a:pPr lvl="1" algn="just"/>
            <a:r>
              <a:rPr lang="fr-CA" sz="1400" dirty="0"/>
              <a:t>L’évaluation (note de l’infirmière) ou la contribution à l’évaluation (par l’infirmière auxiliaire lorsque le symptôme est déjà connu ou encore lorsqu’une directive est prévue au PTI)</a:t>
            </a:r>
          </a:p>
          <a:p>
            <a:pPr lvl="1" algn="just"/>
            <a:r>
              <a:rPr lang="fr-CA" sz="1400" dirty="0"/>
              <a:t>Identifier les causes du malaise</a:t>
            </a:r>
          </a:p>
          <a:p>
            <a:pPr lvl="1" algn="just"/>
            <a:r>
              <a:rPr lang="fr-CA" sz="1400" dirty="0"/>
              <a:t>Les signes et symptômes associés </a:t>
            </a:r>
          </a:p>
          <a:p>
            <a:pPr lvl="1" algn="just"/>
            <a:r>
              <a:rPr lang="fr-CA" sz="1400" dirty="0"/>
              <a:t>Les interventions (non pharmacologiques et pharmacologiques)</a:t>
            </a:r>
          </a:p>
          <a:p>
            <a:pPr lvl="1" algn="just"/>
            <a:r>
              <a:rPr lang="fr-CA" sz="1400" dirty="0"/>
              <a:t>Le résultat, le suivi</a:t>
            </a:r>
          </a:p>
        </p:txBody>
      </p:sp>
    </p:spTree>
    <p:extLst>
      <p:ext uri="{BB962C8B-B14F-4D97-AF65-F5344CB8AC3E}">
        <p14:creationId xmlns:p14="http://schemas.microsoft.com/office/powerpoint/2010/main" val="27289957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E2366EBA-92FD-44AE-87A9-25E5135EB2C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
            <a:ext cx="12192000" cy="68692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xmlns="" id="{B437F5FC-01F7-4EB4-81E7-C27D917E955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xmlns="" id="{4B0CFF10-4805-4BFA-961B-1F60DAEB948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6">
              <a:extLst>
                <a:ext uri="{FF2B5EF4-FFF2-40B4-BE49-F238E27FC236}">
                  <a16:creationId xmlns:a16="http://schemas.microsoft.com/office/drawing/2014/main" xmlns="" id="{BE054536-C03E-4857-B4AE-D687A58F9A9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xmlns="" id="{FE33E51C-23D8-43F5-98C4-A2ED2C4C99C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xmlns="" id="{89E18891-DEB2-4CFD-A907-2868B2A9105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xmlns="" id="{0002C1BB-DB60-4314-A2FC-203E54D94C7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xmlns="" id="{9B75BDFA-6D78-4FB1-9F21-5280855C49F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xmlns="" id="{0B632D6B-A327-41AB-BBCF-9A03AD2AB73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xmlns="" id="{F514BBC5-1736-4813-BECB-5A6B6738E58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xmlns="" id="{94A2C868-7AEC-4209-BFA3-7185B11D330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xmlns="" id="{FF56CB70-2B25-4695-ADC8-6092D0D1129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xmlns="" id="{BA411BEF-2182-4458-B9AF-1634B5C2316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xmlns="" id="{53F27E63-3F11-4C85-AC72-1EE8508C4C4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xmlns="" id="{68B589BA-F70F-4E0B-94B9-EEB83EDF3F2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xmlns="" id="{9D0B991D-CB0A-415F-8D77-A5565F66F0E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xmlns="" id="{701E99DE-74F0-41D1-BBF4-5A57053BB6C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xmlns="" id="{C02EE40A-8F17-4182-9495-9506463B794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xmlns="" id="{924210CA-0A35-4127-925F-D4084B7DC39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bg1">
                  <a:alpha val="35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xmlns="" id="{DC13CEF1-DD2D-474C-B81C-820CEF3D9C3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xmlns="" id="{F889481A-8038-43E6-8EF1-A5F802CEDF1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xmlns="" id="{128BD14A-9093-4854-A73A-F666B2ED2D2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xmlns="" id="{22D884F4-76EC-4371-B903-E79CF191E30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useBgFill="1">
        <p:nvSpPr>
          <p:cNvPr id="33" name="Rectangle 32">
            <a:extLst>
              <a:ext uri="{FF2B5EF4-FFF2-40B4-BE49-F238E27FC236}">
                <a16:creationId xmlns:a16="http://schemas.microsoft.com/office/drawing/2014/main" xmlns="" id="{7C462C46-EFB7-4580-9921-DFC346FCC3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923665" y="0"/>
            <a:ext cx="10268336" cy="68692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xmlns="" id="{82632BA3-3CA0-4453-ADAB-0ACF8754D7D4}"/>
              </a:ext>
            </a:extLst>
          </p:cNvPr>
          <p:cNvSpPr>
            <a:spLocks noGrp="1"/>
          </p:cNvSpPr>
          <p:nvPr>
            <p:ph type="title"/>
          </p:nvPr>
        </p:nvSpPr>
        <p:spPr>
          <a:xfrm>
            <a:off x="3879506" y="434215"/>
            <a:ext cx="6230857" cy="1230570"/>
          </a:xfrm>
        </p:spPr>
        <p:txBody>
          <a:bodyPr anchor="t">
            <a:normAutofit fontScale="90000"/>
          </a:bodyPr>
          <a:lstStyle/>
          <a:p>
            <a:r>
              <a:rPr lang="fr-CA" sz="3600" dirty="0">
                <a:solidFill>
                  <a:schemeClr val="accent1"/>
                </a:solidFill>
              </a:rPr>
              <a:t>Noter un médicament PRN (ordonnance individuelle)</a:t>
            </a:r>
          </a:p>
        </p:txBody>
      </p:sp>
      <p:sp>
        <p:nvSpPr>
          <p:cNvPr id="35" name="Isosceles Triangle 34">
            <a:extLst>
              <a:ext uri="{FF2B5EF4-FFF2-40B4-BE49-F238E27FC236}">
                <a16:creationId xmlns:a16="http://schemas.microsoft.com/office/drawing/2014/main" xmlns="" id="{B8B918B4-AB10-4E3A-916E-A9625586EA4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1797903" y="954813"/>
            <a:ext cx="300774" cy="259288"/>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 name="Espace réservé du contenu 2">
            <a:extLst>
              <a:ext uri="{FF2B5EF4-FFF2-40B4-BE49-F238E27FC236}">
                <a16:creationId xmlns:a16="http://schemas.microsoft.com/office/drawing/2014/main" xmlns="" id="{9B2A75E1-A443-4007-9978-8E5C3683B171}"/>
              </a:ext>
            </a:extLst>
          </p:cNvPr>
          <p:cNvSpPr>
            <a:spLocks noGrp="1"/>
          </p:cNvSpPr>
          <p:nvPr>
            <p:ph idx="1"/>
          </p:nvPr>
        </p:nvSpPr>
        <p:spPr>
          <a:xfrm>
            <a:off x="2880487" y="1866900"/>
            <a:ext cx="8506650" cy="4184908"/>
          </a:xfrm>
        </p:spPr>
        <p:txBody>
          <a:bodyPr anchor="t">
            <a:normAutofit lnSpcReduction="10000"/>
          </a:bodyPr>
          <a:lstStyle/>
          <a:p>
            <a:pPr algn="just"/>
            <a:r>
              <a:rPr lang="fr-CA" dirty="0"/>
              <a:t>L’ordonnance individuelle ne vise qu’une seule personne qui a préalablement fait l’objet d’une évaluation de la part d’un professionnel autorisé à prescrire.</a:t>
            </a:r>
          </a:p>
          <a:p>
            <a:pPr algn="just"/>
            <a:r>
              <a:rPr lang="fr-CA" dirty="0"/>
              <a:t>L’ordonnance individuelle en PRN est administrée de façon autonome par l’infirmière auxiliaire lorsque les manifestations cliniques pour lesquelles le PRN a été prescrit sont présentes.</a:t>
            </a:r>
          </a:p>
          <a:p>
            <a:pPr algn="just"/>
            <a:r>
              <a:rPr lang="fr-CA" dirty="0"/>
              <a:t>Lors de l’administration d’un médicament PRN ordonnance individuelle, il faut noter:</a:t>
            </a:r>
          </a:p>
          <a:p>
            <a:pPr lvl="1" algn="just"/>
            <a:r>
              <a:rPr lang="fr-CA" dirty="0"/>
              <a:t>Les causes de malaise</a:t>
            </a:r>
          </a:p>
          <a:p>
            <a:pPr lvl="1" algn="just"/>
            <a:r>
              <a:rPr lang="fr-CA" dirty="0"/>
              <a:t>Les signes et symptômes associée, les paramètre vitaux</a:t>
            </a:r>
          </a:p>
          <a:p>
            <a:pPr lvl="1" algn="just"/>
            <a:r>
              <a:rPr lang="fr-CA" dirty="0"/>
              <a:t>Les interventions (non pharmacologiques et pharmacologiques)</a:t>
            </a:r>
          </a:p>
          <a:p>
            <a:pPr lvl="1" algn="just"/>
            <a:r>
              <a:rPr lang="fr-CA" dirty="0"/>
              <a:t>Le résultat, le suivi</a:t>
            </a:r>
          </a:p>
        </p:txBody>
      </p:sp>
    </p:spTree>
    <p:extLst>
      <p:ext uri="{BB962C8B-B14F-4D97-AF65-F5344CB8AC3E}">
        <p14:creationId xmlns:p14="http://schemas.microsoft.com/office/powerpoint/2010/main" val="28999859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F3C5918A-1DC5-4CF3-AA27-00AA3088AA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xmlns="" id="{B786683A-6FD6-4BF7-B3B0-DC397677391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4274788" y="-15796"/>
            <a:ext cx="7911916" cy="6889592"/>
          </a:xfrm>
          <a:custGeom>
            <a:avLst/>
            <a:gdLst>
              <a:gd name="connsiteX0" fmla="*/ 1144064 w 7911916"/>
              <a:gd name="connsiteY0" fmla="*/ 0 h 6889592"/>
              <a:gd name="connsiteX1" fmla="*/ 7911916 w 7911916"/>
              <a:gd name="connsiteY1" fmla="*/ 0 h 6889592"/>
              <a:gd name="connsiteX2" fmla="*/ 7911916 w 7911916"/>
              <a:gd name="connsiteY2" fmla="*/ 6889592 h 6889592"/>
              <a:gd name="connsiteX3" fmla="*/ 1282780 w 7911916"/>
              <a:gd name="connsiteY3" fmla="*/ 6889592 h 6889592"/>
              <a:gd name="connsiteX4" fmla="*/ 1021588 w 7911916"/>
              <a:gd name="connsiteY4" fmla="*/ 6461391 h 6889592"/>
              <a:gd name="connsiteX5" fmla="*/ 841264 w 7911916"/>
              <a:gd name="connsiteY5" fmla="*/ 370936 h 6889592"/>
              <a:gd name="connsiteX6" fmla="*/ 1119707 w 7911916"/>
              <a:gd name="connsiteY6" fmla="*/ 26053 h 6889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11916" h="6889592">
                <a:moveTo>
                  <a:pt x="1144064" y="0"/>
                </a:moveTo>
                <a:lnTo>
                  <a:pt x="7911916" y="0"/>
                </a:lnTo>
                <a:lnTo>
                  <a:pt x="7911916" y="6889592"/>
                </a:lnTo>
                <a:lnTo>
                  <a:pt x="1282780" y="6889592"/>
                </a:lnTo>
                <a:lnTo>
                  <a:pt x="1021588" y="6461391"/>
                </a:lnTo>
                <a:cubicBezTo>
                  <a:pt x="-73086" y="4533675"/>
                  <a:pt x="-509682" y="2192905"/>
                  <a:pt x="841264" y="370936"/>
                </a:cubicBezTo>
                <a:cubicBezTo>
                  <a:pt x="928899" y="253509"/>
                  <a:pt x="1021859" y="138477"/>
                  <a:pt x="1119707" y="26053"/>
                </a:cubicBezTo>
                <a:close/>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Shape 11">
            <a:extLst>
              <a:ext uri="{FF2B5EF4-FFF2-40B4-BE49-F238E27FC236}">
                <a16:creationId xmlns:a16="http://schemas.microsoft.com/office/drawing/2014/main" xmlns="" id="{05169E50-59FB-4AEE-B61D-44A882A4CD2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6249750" y="-6726"/>
            <a:ext cx="5931659" cy="6871452"/>
          </a:xfrm>
          <a:custGeom>
            <a:avLst/>
            <a:gdLst>
              <a:gd name="connsiteX0" fmla="*/ 2429503 w 5931659"/>
              <a:gd name="connsiteY0" fmla="*/ 0 h 6871452"/>
              <a:gd name="connsiteX1" fmla="*/ 5931659 w 5931659"/>
              <a:gd name="connsiteY1" fmla="*/ 0 h 6871452"/>
              <a:gd name="connsiteX2" fmla="*/ 5931659 w 5931659"/>
              <a:gd name="connsiteY2" fmla="*/ 6871452 h 6871452"/>
              <a:gd name="connsiteX3" fmla="*/ 1302090 w 5931659"/>
              <a:gd name="connsiteY3" fmla="*/ 6871452 h 6871452"/>
              <a:gd name="connsiteX4" fmla="*/ 1257860 w 5931659"/>
              <a:gd name="connsiteY4" fmla="*/ 6820098 h 6871452"/>
              <a:gd name="connsiteX5" fmla="*/ 456609 w 5931659"/>
              <a:gd name="connsiteY5" fmla="*/ 1965059 h 6871452"/>
              <a:gd name="connsiteX6" fmla="*/ 2356353 w 5931659"/>
              <a:gd name="connsiteY6" fmla="*/ 42030 h 6871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31659" h="6871452">
                <a:moveTo>
                  <a:pt x="2429503" y="0"/>
                </a:moveTo>
                <a:lnTo>
                  <a:pt x="5931659" y="0"/>
                </a:lnTo>
                <a:lnTo>
                  <a:pt x="5931659" y="6871452"/>
                </a:lnTo>
                <a:lnTo>
                  <a:pt x="1302090" y="6871452"/>
                </a:lnTo>
                <a:lnTo>
                  <a:pt x="1257860" y="6820098"/>
                </a:lnTo>
                <a:cubicBezTo>
                  <a:pt x="121068" y="5395213"/>
                  <a:pt x="-469022" y="3541076"/>
                  <a:pt x="456609" y="1965059"/>
                </a:cubicBezTo>
                <a:cubicBezTo>
                  <a:pt x="919425" y="1178905"/>
                  <a:pt x="1583566" y="524859"/>
                  <a:pt x="2356353" y="42030"/>
                </a:cubicBezTo>
                <a:close/>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Shape 13">
            <a:extLst>
              <a:ext uri="{FF2B5EF4-FFF2-40B4-BE49-F238E27FC236}">
                <a16:creationId xmlns:a16="http://schemas.microsoft.com/office/drawing/2014/main" xmlns="" id="{117C30F0-5A38-4B60-B632-3AF7C27808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5433528" y="-3116"/>
            <a:ext cx="6766974" cy="6864232"/>
          </a:xfrm>
          <a:custGeom>
            <a:avLst/>
            <a:gdLst>
              <a:gd name="connsiteX0" fmla="*/ 2135088 w 6766974"/>
              <a:gd name="connsiteY0" fmla="*/ 0 h 6864232"/>
              <a:gd name="connsiteX1" fmla="*/ 6766974 w 6766974"/>
              <a:gd name="connsiteY1" fmla="*/ 0 h 6864232"/>
              <a:gd name="connsiteX2" fmla="*/ 6766974 w 6766974"/>
              <a:gd name="connsiteY2" fmla="*/ 6864232 h 6864232"/>
              <a:gd name="connsiteX3" fmla="*/ 1128977 w 6766974"/>
              <a:gd name="connsiteY3" fmla="*/ 6864232 h 6864232"/>
              <a:gd name="connsiteX4" fmla="*/ 1004776 w 6766974"/>
              <a:gd name="connsiteY4" fmla="*/ 6687663 h 6864232"/>
              <a:gd name="connsiteX5" fmla="*/ 709736 w 6766974"/>
              <a:gd name="connsiteY5" fmla="*/ 1521351 h 6864232"/>
              <a:gd name="connsiteX6" fmla="*/ 1896284 w 6766974"/>
              <a:gd name="connsiteY6" fmla="*/ 197391 h 6864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66974" h="6864232">
                <a:moveTo>
                  <a:pt x="2135088" y="0"/>
                </a:moveTo>
                <a:lnTo>
                  <a:pt x="6766974" y="0"/>
                </a:lnTo>
                <a:lnTo>
                  <a:pt x="6766974" y="6864232"/>
                </a:lnTo>
                <a:lnTo>
                  <a:pt x="1128977" y="6864232"/>
                </a:lnTo>
                <a:lnTo>
                  <a:pt x="1004776" y="6687663"/>
                </a:lnTo>
                <a:cubicBezTo>
                  <a:pt x="-54053" y="5122098"/>
                  <a:pt x="-463081" y="3202457"/>
                  <a:pt x="709736" y="1521351"/>
                </a:cubicBezTo>
                <a:cubicBezTo>
                  <a:pt x="1045443" y="1039181"/>
                  <a:pt x="1446565" y="592246"/>
                  <a:pt x="1896284" y="197391"/>
                </a:cubicBezTo>
                <a:close/>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Shape 15">
            <a:extLst>
              <a:ext uri="{FF2B5EF4-FFF2-40B4-BE49-F238E27FC236}">
                <a16:creationId xmlns:a16="http://schemas.microsoft.com/office/drawing/2014/main" xmlns="" id="{A200CBA5-3F2B-4AAC-9F86-99AFECC19C1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953136" y="0"/>
            <a:ext cx="5238864" cy="6858000"/>
          </a:xfrm>
          <a:custGeom>
            <a:avLst/>
            <a:gdLst>
              <a:gd name="connsiteX0" fmla="*/ 2829115 w 5238864"/>
              <a:gd name="connsiteY0" fmla="*/ 0 h 6864726"/>
              <a:gd name="connsiteX1" fmla="*/ 5238864 w 5238864"/>
              <a:gd name="connsiteY1" fmla="*/ 0 h 6864726"/>
              <a:gd name="connsiteX2" fmla="*/ 5238864 w 5238864"/>
              <a:gd name="connsiteY2" fmla="*/ 6864726 h 6864726"/>
              <a:gd name="connsiteX3" fmla="*/ 1518091 w 5238864"/>
              <a:gd name="connsiteY3" fmla="*/ 6864726 h 6864726"/>
              <a:gd name="connsiteX4" fmla="*/ 1435414 w 5238864"/>
              <a:gd name="connsiteY4" fmla="*/ 6778879 h 6864726"/>
              <a:gd name="connsiteX5" fmla="*/ 406006 w 5238864"/>
              <a:gd name="connsiteY5" fmla="*/ 2093910 h 6864726"/>
              <a:gd name="connsiteX6" fmla="*/ 2559142 w 5238864"/>
              <a:gd name="connsiteY6" fmla="*/ 124487 h 6864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38864" h="6864726">
                <a:moveTo>
                  <a:pt x="2829115" y="0"/>
                </a:moveTo>
                <a:lnTo>
                  <a:pt x="5238864" y="0"/>
                </a:lnTo>
                <a:lnTo>
                  <a:pt x="5238864" y="6864726"/>
                </a:lnTo>
                <a:lnTo>
                  <a:pt x="1518091" y="6864726"/>
                </a:lnTo>
                <a:lnTo>
                  <a:pt x="1435414" y="6778879"/>
                </a:lnTo>
                <a:cubicBezTo>
                  <a:pt x="226066" y="5476104"/>
                  <a:pt x="-499346" y="3635393"/>
                  <a:pt x="406006" y="2093910"/>
                </a:cubicBezTo>
                <a:cubicBezTo>
                  <a:pt x="907547" y="1241972"/>
                  <a:pt x="1674986" y="564513"/>
                  <a:pt x="2559142" y="12448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re 1">
            <a:extLst>
              <a:ext uri="{FF2B5EF4-FFF2-40B4-BE49-F238E27FC236}">
                <a16:creationId xmlns:a16="http://schemas.microsoft.com/office/drawing/2014/main" xmlns="" id="{410E72B0-FAD6-498A-B90B-93CFC6615986}"/>
              </a:ext>
            </a:extLst>
          </p:cNvPr>
          <p:cNvSpPr>
            <a:spLocks noGrp="1"/>
          </p:cNvSpPr>
          <p:nvPr>
            <p:ph type="title"/>
          </p:nvPr>
        </p:nvSpPr>
        <p:spPr>
          <a:xfrm>
            <a:off x="7874928" y="1124998"/>
            <a:ext cx="3456122" cy="4589717"/>
          </a:xfrm>
        </p:spPr>
        <p:txBody>
          <a:bodyPr>
            <a:normAutofit/>
          </a:bodyPr>
          <a:lstStyle/>
          <a:p>
            <a:pPr algn="l"/>
            <a:r>
              <a:rPr lang="fr-CA" sz="4400"/>
              <a:t>Profil des compétences</a:t>
            </a:r>
          </a:p>
        </p:txBody>
      </p:sp>
      <p:sp>
        <p:nvSpPr>
          <p:cNvPr id="3" name="Espace réservé du contenu 2">
            <a:extLst>
              <a:ext uri="{FF2B5EF4-FFF2-40B4-BE49-F238E27FC236}">
                <a16:creationId xmlns:a16="http://schemas.microsoft.com/office/drawing/2014/main" xmlns="" id="{8ACF42A1-56FF-4F21-90D8-FE47D732C2D1}"/>
              </a:ext>
            </a:extLst>
          </p:cNvPr>
          <p:cNvSpPr>
            <a:spLocks noGrp="1"/>
          </p:cNvSpPr>
          <p:nvPr>
            <p:ph idx="1"/>
          </p:nvPr>
        </p:nvSpPr>
        <p:spPr>
          <a:xfrm>
            <a:off x="798577" y="794042"/>
            <a:ext cx="5427137" cy="5248622"/>
          </a:xfrm>
        </p:spPr>
        <p:txBody>
          <a:bodyPr>
            <a:normAutofit/>
          </a:bodyPr>
          <a:lstStyle/>
          <a:p>
            <a:r>
              <a:rPr lang="fr-CA" sz="1600" b="1" u="sng" dirty="0"/>
              <a:t>Compétence 3. Consigner de l’information</a:t>
            </a:r>
          </a:p>
          <a:p>
            <a:pPr marL="0" indent="0" algn="just">
              <a:buNone/>
            </a:pPr>
            <a:r>
              <a:rPr lang="fr-CA" sz="1600" dirty="0"/>
              <a:t>3.1 Rédiger les notes et les rapports, tels que: les notes d’évolution au dossier de la personne, les rapports de relève ou interservices, les rapport de déclaration d’incident ou d’accident</a:t>
            </a:r>
          </a:p>
          <a:p>
            <a:pPr marL="0" indent="0" algn="just">
              <a:buNone/>
            </a:pPr>
            <a:r>
              <a:rPr lang="fr-CA" sz="1600" dirty="0"/>
              <a:t>3.2 Remplir les formulaires d’enregistrement systématiques, tels que: feuilles des signes vitaux, relevés de glycémie capillaire, etc.</a:t>
            </a:r>
          </a:p>
          <a:p>
            <a:pPr marL="0" indent="0" algn="just">
              <a:buNone/>
            </a:pPr>
            <a:r>
              <a:rPr lang="fr-CA" sz="1600" dirty="0"/>
              <a:t>3.3 Consigner l’administration des médicaments sur la feuille d’administration des </a:t>
            </a:r>
            <a:r>
              <a:rPr lang="fr-CA" sz="1600" dirty="0" err="1"/>
              <a:t>Mdx</a:t>
            </a:r>
            <a:r>
              <a:rPr lang="fr-CA" sz="1600" dirty="0"/>
              <a:t> (FADM)</a:t>
            </a:r>
          </a:p>
          <a:p>
            <a:pPr marL="0" indent="0" algn="just">
              <a:buNone/>
            </a:pPr>
            <a:r>
              <a:rPr lang="fr-CA" sz="1600" dirty="0"/>
              <a:t>3.4 Transcrire une ordonnance au dossier de la personne et sur la FADM</a:t>
            </a:r>
          </a:p>
        </p:txBody>
      </p:sp>
    </p:spTree>
    <p:extLst>
      <p:ext uri="{BB962C8B-B14F-4D97-AF65-F5344CB8AC3E}">
        <p14:creationId xmlns:p14="http://schemas.microsoft.com/office/powerpoint/2010/main" val="27331631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10CE3618-1D7A-4256-B2AF-9DB692996C6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xmlns="" id="{B984687B-789E-453B-921F-7804CCA6BA01}"/>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xmlns="" id="{0495A546-1866-442A-8EF9-B683FCB39CD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accent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2" name="Freeform 6">
              <a:extLst>
                <a:ext uri="{FF2B5EF4-FFF2-40B4-BE49-F238E27FC236}">
                  <a16:creationId xmlns:a16="http://schemas.microsoft.com/office/drawing/2014/main" xmlns="" id="{20FC9B1F-EB6E-40D2-8261-0142E7326FC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accent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xmlns="" id="{08DB0E74-FB47-4298-AF40-FAC8939F921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accent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xmlns="" id="{08813488-5B66-4FB7-A177-9B9B4658D66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accent1">
                  <a:alpha val="18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xmlns="" id="{235E4BF3-25DA-41E9-B880-A0DC6C1EF91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accent1">
                  <a:alpha val="18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xmlns="" id="{813C1F92-ED6B-4F19-9415-BFB5B5B5A11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accent1">
                  <a:alpha val="18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xmlns="" id="{9E40EF46-D7B9-447E-ACB4-D7897219940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accent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xmlns="" id="{123CAE24-12FF-43D7-A6C0-6AA792E3AB6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accent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xmlns="" id="{B372F5DB-BF3F-4325-85B0-CDCE7A6A684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accent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xmlns="" id="{B25A9653-2959-449B-BA93-64D5656B1A7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accent1">
                  <a:alpha val="13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xmlns="" id="{683D52E0-024E-49EA-B58E-AFCB54B9304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accent1">
                  <a:alpha val="12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xmlns="" id="{B42DB067-C8BB-4763-B3AC-A1AFC1F94C1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accent1">
                  <a:alpha val="13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xmlns="" id="{4BFADE60-883C-490B-8717-29178631E0F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accent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xmlns="" id="{276CDC4A-1010-43AB-BD13-E9BC487D68D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accent1">
                  <a:alpha val="12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xmlns="" id="{E6DA892F-7AE7-4A83-9BFB-D5FDBA16D9A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accent1">
                  <a:alpha val="8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xmlns="" id="{2079130B-2394-449B-80DB-0B9946C7B61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accent1">
                  <a:alpha val="12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xmlns="" id="{2F852A68-5FD2-4BD4-902A-37D580B7980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accent1">
                  <a:alpha val="12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xmlns="" id="{1CD48066-FF17-425E-9EEC-795CD0CA408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accent1">
                  <a:alpha val="11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xmlns="" id="{374D862B-A8E1-4CB9-8529-077C6DBA5CB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accent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xmlns="" id="{5A3B1A83-9C72-4407-A5BF-A9EAA5C4D1D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accent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xmlns="" id="{C73AF399-B36E-419F-92C0-533EFBD9359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accent1">
                  <a:alpha val="8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2" name="Titre 1">
            <a:extLst>
              <a:ext uri="{FF2B5EF4-FFF2-40B4-BE49-F238E27FC236}">
                <a16:creationId xmlns:a16="http://schemas.microsoft.com/office/drawing/2014/main" xmlns="" id="{C122A963-5B23-4B31-AFE0-FBE88ACF8F0E}"/>
              </a:ext>
            </a:extLst>
          </p:cNvPr>
          <p:cNvSpPr>
            <a:spLocks noGrp="1"/>
          </p:cNvSpPr>
          <p:nvPr>
            <p:ph type="title"/>
          </p:nvPr>
        </p:nvSpPr>
        <p:spPr>
          <a:xfrm>
            <a:off x="598488" y="866775"/>
            <a:ext cx="4046917" cy="5186536"/>
          </a:xfrm>
        </p:spPr>
        <p:txBody>
          <a:bodyPr anchor="t">
            <a:normAutofit fontScale="90000"/>
          </a:bodyPr>
          <a:lstStyle/>
          <a:p>
            <a:pPr algn="l"/>
            <a:r>
              <a:rPr lang="fr-CA" sz="4800" dirty="0">
                <a:solidFill>
                  <a:schemeClr val="accent1"/>
                </a:solidFill>
              </a:rPr>
              <a:t>Abréviations dangereuses</a:t>
            </a:r>
            <a:br>
              <a:rPr lang="fr-CA" sz="4800" dirty="0">
                <a:solidFill>
                  <a:schemeClr val="accent1"/>
                </a:solidFill>
              </a:rPr>
            </a:br>
            <a:r>
              <a:rPr lang="fr-CA" sz="4800" dirty="0">
                <a:solidFill>
                  <a:schemeClr val="accent1"/>
                </a:solidFill>
              </a:rPr>
              <a:t/>
            </a:r>
            <a:br>
              <a:rPr lang="fr-CA" sz="4800" dirty="0">
                <a:solidFill>
                  <a:schemeClr val="accent1"/>
                </a:solidFill>
              </a:rPr>
            </a:br>
            <a:r>
              <a:rPr lang="fr-CA" sz="2400" dirty="0">
                <a:solidFill>
                  <a:schemeClr val="accent1"/>
                </a:solidFill>
              </a:rPr>
              <a:t>Certaines abréviations sont dangereuses et ne doivent pas être utilisées.</a:t>
            </a:r>
            <a:br>
              <a:rPr lang="fr-CA" sz="2400" dirty="0">
                <a:solidFill>
                  <a:schemeClr val="accent1"/>
                </a:solidFill>
              </a:rPr>
            </a:br>
            <a:r>
              <a:rPr lang="fr-CA" sz="2400" dirty="0">
                <a:solidFill>
                  <a:schemeClr val="accent1"/>
                </a:solidFill>
              </a:rPr>
              <a:t/>
            </a:r>
            <a:br>
              <a:rPr lang="fr-CA" sz="2400" dirty="0">
                <a:solidFill>
                  <a:schemeClr val="accent1"/>
                </a:solidFill>
              </a:rPr>
            </a:br>
            <a:r>
              <a:rPr lang="fr-CA" sz="2400" dirty="0">
                <a:solidFill>
                  <a:schemeClr val="accent1"/>
                </a:solidFill>
              </a:rPr>
              <a:t>Avoir un consensus selon le centre</a:t>
            </a:r>
            <a:br>
              <a:rPr lang="fr-CA" sz="2400" dirty="0">
                <a:solidFill>
                  <a:schemeClr val="accent1"/>
                </a:solidFill>
              </a:rPr>
            </a:br>
            <a:r>
              <a:rPr lang="fr-CA" sz="2400" dirty="0">
                <a:solidFill>
                  <a:schemeClr val="accent1"/>
                </a:solidFill>
              </a:rPr>
              <a:t/>
            </a:r>
            <a:br>
              <a:rPr lang="fr-CA" sz="2400" dirty="0">
                <a:solidFill>
                  <a:schemeClr val="accent1"/>
                </a:solidFill>
              </a:rPr>
            </a:br>
            <a:r>
              <a:rPr lang="fr-CA" sz="2400" dirty="0">
                <a:solidFill>
                  <a:schemeClr val="accent1"/>
                </a:solidFill>
              </a:rPr>
              <a:t>Ne pas inventer </a:t>
            </a:r>
            <a:br>
              <a:rPr lang="fr-CA" sz="2400" dirty="0">
                <a:solidFill>
                  <a:schemeClr val="accent1"/>
                </a:solidFill>
              </a:rPr>
            </a:br>
            <a:r>
              <a:rPr lang="fr-CA" sz="2400" dirty="0">
                <a:solidFill>
                  <a:schemeClr val="accent1"/>
                </a:solidFill>
              </a:rPr>
              <a:t/>
            </a:r>
            <a:br>
              <a:rPr lang="fr-CA" sz="2400" dirty="0">
                <a:solidFill>
                  <a:schemeClr val="accent1"/>
                </a:solidFill>
              </a:rPr>
            </a:br>
            <a:r>
              <a:rPr lang="fr-CA" sz="2400" dirty="0">
                <a:solidFill>
                  <a:schemeClr val="accent1"/>
                </a:solidFill>
              </a:rPr>
              <a:t>Jamais de mode </a:t>
            </a:r>
            <a:r>
              <a:rPr lang="fr-CA" sz="2400" b="1" u="sng" dirty="0">
                <a:solidFill>
                  <a:schemeClr val="accent1"/>
                </a:solidFill>
              </a:rPr>
              <a:t>&lt;&lt;TEXTO&gt;&gt;</a:t>
            </a:r>
            <a:r>
              <a:rPr lang="fr-CA" sz="3600" b="1" u="sng" dirty="0">
                <a:solidFill>
                  <a:schemeClr val="accent1"/>
                </a:solidFill>
              </a:rPr>
              <a:t> </a:t>
            </a:r>
            <a:endParaRPr lang="fr-CA" sz="5400" b="1" u="sng" dirty="0">
              <a:solidFill>
                <a:schemeClr val="accent1"/>
              </a:solidFill>
            </a:endParaRPr>
          </a:p>
        </p:txBody>
      </p:sp>
      <p:sp>
        <p:nvSpPr>
          <p:cNvPr id="33" name="Isosceles Triangle 32">
            <a:extLst>
              <a:ext uri="{FF2B5EF4-FFF2-40B4-BE49-F238E27FC236}">
                <a16:creationId xmlns:a16="http://schemas.microsoft.com/office/drawing/2014/main" xmlns="" id="{3F39476B-1A6D-47CB-AC7A-FB87EF00332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a:off x="627553" y="1375241"/>
            <a:ext cx="175681" cy="16659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1600" dirty="0"/>
          </a:p>
        </p:txBody>
      </p:sp>
      <p:graphicFrame>
        <p:nvGraphicFramePr>
          <p:cNvPr id="4" name="Espace réservé du contenu 3">
            <a:extLst>
              <a:ext uri="{FF2B5EF4-FFF2-40B4-BE49-F238E27FC236}">
                <a16:creationId xmlns:a16="http://schemas.microsoft.com/office/drawing/2014/main" xmlns="" id="{39268B73-08DB-4620-9014-369DDDE8A861}"/>
              </a:ext>
            </a:extLst>
          </p:cNvPr>
          <p:cNvGraphicFramePr>
            <a:graphicFrameLocks noGrp="1"/>
          </p:cNvGraphicFramePr>
          <p:nvPr>
            <p:ph idx="1"/>
            <p:extLst>
              <p:ext uri="{D42A27DB-BD31-4B8C-83A1-F6EECF244321}">
                <p14:modId xmlns:p14="http://schemas.microsoft.com/office/powerpoint/2010/main" val="2361957297"/>
              </p:ext>
            </p:extLst>
          </p:nvPr>
        </p:nvGraphicFramePr>
        <p:xfrm>
          <a:off x="5240338" y="1477963"/>
          <a:ext cx="6159500" cy="4048760"/>
        </p:xfrm>
        <a:graphic>
          <a:graphicData uri="http://schemas.openxmlformats.org/drawingml/2006/table">
            <a:tbl>
              <a:tblPr firstRow="1" bandRow="1">
                <a:tableStyleId>{5C22544A-7EE6-4342-B048-85BDC9FD1C3A}</a:tableStyleId>
              </a:tblPr>
              <a:tblGrid>
                <a:gridCol w="3079750">
                  <a:extLst>
                    <a:ext uri="{9D8B030D-6E8A-4147-A177-3AD203B41FA5}">
                      <a16:colId xmlns:a16="http://schemas.microsoft.com/office/drawing/2014/main" xmlns="" val="1064237940"/>
                    </a:ext>
                  </a:extLst>
                </a:gridCol>
                <a:gridCol w="3079750">
                  <a:extLst>
                    <a:ext uri="{9D8B030D-6E8A-4147-A177-3AD203B41FA5}">
                      <a16:colId xmlns:a16="http://schemas.microsoft.com/office/drawing/2014/main" xmlns="" val="1910879486"/>
                    </a:ext>
                  </a:extLst>
                </a:gridCol>
              </a:tblGrid>
              <a:tr h="370840">
                <a:tc>
                  <a:txBody>
                    <a:bodyPr/>
                    <a:lstStyle/>
                    <a:p>
                      <a:pPr algn="ctr"/>
                      <a:r>
                        <a:rPr lang="fr-CA" dirty="0"/>
                        <a:t>Abréviations interdites</a:t>
                      </a:r>
                    </a:p>
                  </a:txBody>
                  <a:tcPr/>
                </a:tc>
                <a:tc>
                  <a:txBody>
                    <a:bodyPr/>
                    <a:lstStyle/>
                    <a:p>
                      <a:pPr algn="ctr"/>
                      <a:r>
                        <a:rPr lang="fr-CA" dirty="0"/>
                        <a:t>À utiliser</a:t>
                      </a:r>
                    </a:p>
                  </a:txBody>
                  <a:tcPr/>
                </a:tc>
                <a:extLst>
                  <a:ext uri="{0D108BD9-81ED-4DB2-BD59-A6C34878D82A}">
                    <a16:rowId xmlns:a16="http://schemas.microsoft.com/office/drawing/2014/main" xmlns="" val="2594286188"/>
                  </a:ext>
                </a:extLst>
              </a:tr>
              <a:tr h="370840">
                <a:tc>
                  <a:txBody>
                    <a:bodyPr/>
                    <a:lstStyle/>
                    <a:p>
                      <a:pPr algn="ctr"/>
                      <a:r>
                        <a:rPr lang="fr-CA" dirty="0"/>
                        <a:t>U</a:t>
                      </a:r>
                    </a:p>
                  </a:txBody>
                  <a:tcPr/>
                </a:tc>
                <a:tc>
                  <a:txBody>
                    <a:bodyPr/>
                    <a:lstStyle/>
                    <a:p>
                      <a:pPr algn="ctr"/>
                      <a:r>
                        <a:rPr lang="fr-CA" dirty="0"/>
                        <a:t>Unité</a:t>
                      </a:r>
                    </a:p>
                  </a:txBody>
                  <a:tcPr/>
                </a:tc>
                <a:extLst>
                  <a:ext uri="{0D108BD9-81ED-4DB2-BD59-A6C34878D82A}">
                    <a16:rowId xmlns:a16="http://schemas.microsoft.com/office/drawing/2014/main" xmlns="" val="3513221625"/>
                  </a:ext>
                </a:extLst>
              </a:tr>
              <a:tr h="370840">
                <a:tc>
                  <a:txBody>
                    <a:bodyPr/>
                    <a:lstStyle/>
                    <a:p>
                      <a:pPr algn="ctr"/>
                      <a:r>
                        <a:rPr lang="fr-CA" dirty="0"/>
                        <a:t>IU</a:t>
                      </a:r>
                    </a:p>
                  </a:txBody>
                  <a:tcPr/>
                </a:tc>
                <a:tc>
                  <a:txBody>
                    <a:bodyPr/>
                    <a:lstStyle/>
                    <a:p>
                      <a:pPr algn="ctr"/>
                      <a:r>
                        <a:rPr lang="fr-CA" dirty="0"/>
                        <a:t>Unité</a:t>
                      </a:r>
                    </a:p>
                  </a:txBody>
                  <a:tcPr/>
                </a:tc>
                <a:extLst>
                  <a:ext uri="{0D108BD9-81ED-4DB2-BD59-A6C34878D82A}">
                    <a16:rowId xmlns:a16="http://schemas.microsoft.com/office/drawing/2014/main" xmlns="" val="2446416806"/>
                  </a:ext>
                </a:extLst>
              </a:tr>
              <a:tr h="370840">
                <a:tc>
                  <a:txBody>
                    <a:bodyPr/>
                    <a:lstStyle/>
                    <a:p>
                      <a:pPr algn="ctr"/>
                      <a:r>
                        <a:rPr lang="fr-CA" dirty="0"/>
                        <a:t>Noms des médicaments inscrits sans abréviation</a:t>
                      </a:r>
                    </a:p>
                  </a:txBody>
                  <a:tcPr/>
                </a:tc>
                <a:tc>
                  <a:txBody>
                    <a:bodyPr/>
                    <a:lstStyle/>
                    <a:p>
                      <a:pPr algn="l"/>
                      <a:r>
                        <a:rPr lang="fr-CA" dirty="0"/>
                        <a:t>Sulfate de morphine MSO4</a:t>
                      </a:r>
                    </a:p>
                    <a:p>
                      <a:pPr algn="l"/>
                      <a:r>
                        <a:rPr lang="fr-CA" dirty="0"/>
                        <a:t>Sulfate de magnésium MgSO4</a:t>
                      </a:r>
                    </a:p>
                  </a:txBody>
                  <a:tcPr/>
                </a:tc>
                <a:extLst>
                  <a:ext uri="{0D108BD9-81ED-4DB2-BD59-A6C34878D82A}">
                    <a16:rowId xmlns:a16="http://schemas.microsoft.com/office/drawing/2014/main" xmlns="" val="273870190"/>
                  </a:ext>
                </a:extLst>
              </a:tr>
              <a:tr h="370840">
                <a:tc>
                  <a:txBody>
                    <a:bodyPr/>
                    <a:lstStyle/>
                    <a:p>
                      <a:pPr algn="ctr"/>
                      <a:r>
                        <a:rPr lang="fr-CA" dirty="0"/>
                        <a:t>OS,OD,OU</a:t>
                      </a:r>
                    </a:p>
                  </a:txBody>
                  <a:tcPr/>
                </a:tc>
                <a:tc>
                  <a:txBody>
                    <a:bodyPr/>
                    <a:lstStyle/>
                    <a:p>
                      <a:pPr algn="l"/>
                      <a:r>
                        <a:rPr lang="fr-CA" dirty="0"/>
                        <a:t>Œil gauche, droit, ou les deux yeux</a:t>
                      </a:r>
                    </a:p>
                  </a:txBody>
                  <a:tcPr/>
                </a:tc>
                <a:extLst>
                  <a:ext uri="{0D108BD9-81ED-4DB2-BD59-A6C34878D82A}">
                    <a16:rowId xmlns:a16="http://schemas.microsoft.com/office/drawing/2014/main" xmlns="" val="1195709364"/>
                  </a:ext>
                </a:extLst>
              </a:tr>
              <a:tr h="370840">
                <a:tc>
                  <a:txBody>
                    <a:bodyPr/>
                    <a:lstStyle/>
                    <a:p>
                      <a:pPr algn="ctr"/>
                      <a:r>
                        <a:rPr lang="fr-CA" dirty="0"/>
                        <a:t>cc</a:t>
                      </a:r>
                    </a:p>
                  </a:txBody>
                  <a:tcPr/>
                </a:tc>
                <a:tc>
                  <a:txBody>
                    <a:bodyPr/>
                    <a:lstStyle/>
                    <a:p>
                      <a:pPr algn="ctr"/>
                      <a:r>
                        <a:rPr lang="fr-CA" dirty="0"/>
                        <a:t>Ml</a:t>
                      </a:r>
                    </a:p>
                  </a:txBody>
                  <a:tcPr/>
                </a:tc>
                <a:extLst>
                  <a:ext uri="{0D108BD9-81ED-4DB2-BD59-A6C34878D82A}">
                    <a16:rowId xmlns:a16="http://schemas.microsoft.com/office/drawing/2014/main" xmlns="" val="4264901018"/>
                  </a:ext>
                </a:extLst>
              </a:tr>
              <a:tr h="370840">
                <a:tc>
                  <a:txBody>
                    <a:bodyPr/>
                    <a:lstStyle/>
                    <a:p>
                      <a:pPr algn="ctr"/>
                      <a:r>
                        <a:rPr lang="fr-CA" dirty="0"/>
                        <a:t>&lt;</a:t>
                      </a:r>
                    </a:p>
                    <a:p>
                      <a:pPr algn="ctr"/>
                      <a:r>
                        <a:rPr lang="fr-CA" dirty="0"/>
                        <a:t>&gt;</a:t>
                      </a:r>
                    </a:p>
                  </a:txBody>
                  <a:tcPr/>
                </a:tc>
                <a:tc>
                  <a:txBody>
                    <a:bodyPr/>
                    <a:lstStyle/>
                    <a:p>
                      <a:pPr algn="ctr"/>
                      <a:r>
                        <a:rPr lang="fr-CA" dirty="0"/>
                        <a:t>Plus petit que </a:t>
                      </a:r>
                    </a:p>
                    <a:p>
                      <a:pPr algn="ctr"/>
                      <a:r>
                        <a:rPr lang="fr-CA" dirty="0"/>
                        <a:t>Plus grand que</a:t>
                      </a:r>
                    </a:p>
                  </a:txBody>
                  <a:tcPr/>
                </a:tc>
                <a:extLst>
                  <a:ext uri="{0D108BD9-81ED-4DB2-BD59-A6C34878D82A}">
                    <a16:rowId xmlns:a16="http://schemas.microsoft.com/office/drawing/2014/main" xmlns="" val="3011198552"/>
                  </a:ext>
                </a:extLst>
              </a:tr>
              <a:tr h="370840">
                <a:tc>
                  <a:txBody>
                    <a:bodyPr/>
                    <a:lstStyle/>
                    <a:p>
                      <a:pPr algn="ctr"/>
                      <a:endParaRPr lang="fr-CA" dirty="0"/>
                    </a:p>
                  </a:txBody>
                  <a:tcPr/>
                </a:tc>
                <a:tc>
                  <a:txBody>
                    <a:bodyPr/>
                    <a:lstStyle/>
                    <a:p>
                      <a:pPr algn="ctr"/>
                      <a:endParaRPr lang="fr-CA" dirty="0"/>
                    </a:p>
                  </a:txBody>
                  <a:tcPr/>
                </a:tc>
                <a:extLst>
                  <a:ext uri="{0D108BD9-81ED-4DB2-BD59-A6C34878D82A}">
                    <a16:rowId xmlns:a16="http://schemas.microsoft.com/office/drawing/2014/main" xmlns="" val="2343420543"/>
                  </a:ext>
                </a:extLst>
              </a:tr>
            </a:tbl>
          </a:graphicData>
        </a:graphic>
      </p:graphicFrame>
      <p:cxnSp>
        <p:nvCxnSpPr>
          <p:cNvPr id="6" name="Connecteur droit 5">
            <a:extLst>
              <a:ext uri="{FF2B5EF4-FFF2-40B4-BE49-F238E27FC236}">
                <a16:creationId xmlns:a16="http://schemas.microsoft.com/office/drawing/2014/main" xmlns="" id="{4F500DAA-9767-44AD-9F07-39FB2952A13F}"/>
              </a:ext>
            </a:extLst>
          </p:cNvPr>
          <p:cNvCxnSpPr/>
          <p:nvPr/>
        </p:nvCxnSpPr>
        <p:spPr>
          <a:xfrm>
            <a:off x="10626725" y="2781300"/>
            <a:ext cx="647700" cy="0"/>
          </a:xfrm>
          <a:prstGeom prst="line">
            <a:avLst/>
          </a:prstGeom>
          <a:effectLst>
            <a:glow rad="101600">
              <a:schemeClr val="tx1">
                <a:alpha val="60000"/>
              </a:schemeClr>
            </a:glow>
          </a:effectLst>
        </p:spPr>
        <p:style>
          <a:lnRef idx="1">
            <a:schemeClr val="accent1"/>
          </a:lnRef>
          <a:fillRef idx="0">
            <a:schemeClr val="accent1"/>
          </a:fillRef>
          <a:effectRef idx="0">
            <a:schemeClr val="accent1"/>
          </a:effectRef>
          <a:fontRef idx="minor">
            <a:schemeClr val="tx1"/>
          </a:fontRef>
        </p:style>
      </p:cxnSp>
      <p:pic>
        <p:nvPicPr>
          <p:cNvPr id="7" name="Image 6">
            <a:extLst>
              <a:ext uri="{FF2B5EF4-FFF2-40B4-BE49-F238E27FC236}">
                <a16:creationId xmlns:a16="http://schemas.microsoft.com/office/drawing/2014/main" xmlns="" id="{F81ED574-CC0E-4F7B-90D5-A7D5DD4D03DC}"/>
              </a:ext>
            </a:extLst>
          </p:cNvPr>
          <p:cNvPicPr>
            <a:picLocks noChangeAspect="1"/>
          </p:cNvPicPr>
          <p:nvPr/>
        </p:nvPicPr>
        <p:blipFill>
          <a:blip r:embed="rId2"/>
          <a:stretch>
            <a:fillRect/>
          </a:stretch>
        </p:blipFill>
        <p:spPr>
          <a:xfrm>
            <a:off x="8320088" y="3247624"/>
            <a:ext cx="859611" cy="219475"/>
          </a:xfrm>
          <a:prstGeom prst="rect">
            <a:avLst/>
          </a:prstGeom>
        </p:spPr>
      </p:pic>
    </p:spTree>
    <p:extLst>
      <p:ext uri="{BB962C8B-B14F-4D97-AF65-F5344CB8AC3E}">
        <p14:creationId xmlns:p14="http://schemas.microsoft.com/office/powerpoint/2010/main" val="95493143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E2366EBA-92FD-44AE-87A9-25E5135EB2C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
            <a:ext cx="12192000" cy="68692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xmlns="" id="{B437F5FC-01F7-4EB4-81E7-C27D917E955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xmlns="" id="{4B0CFF10-4805-4BFA-961B-1F60DAEB948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6">
              <a:extLst>
                <a:ext uri="{FF2B5EF4-FFF2-40B4-BE49-F238E27FC236}">
                  <a16:creationId xmlns:a16="http://schemas.microsoft.com/office/drawing/2014/main" xmlns="" id="{BE054536-C03E-4857-B4AE-D687A58F9A9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xmlns="" id="{FE33E51C-23D8-43F5-98C4-A2ED2C4C99C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xmlns="" id="{89E18891-DEB2-4CFD-A907-2868B2A9105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xmlns="" id="{0002C1BB-DB60-4314-A2FC-203E54D94C7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xmlns="" id="{9B75BDFA-6D78-4FB1-9F21-5280855C49F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xmlns="" id="{0B632D6B-A327-41AB-BBCF-9A03AD2AB73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xmlns="" id="{F514BBC5-1736-4813-BECB-5A6B6738E58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xmlns="" id="{94A2C868-7AEC-4209-BFA3-7185B11D330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xmlns="" id="{FF56CB70-2B25-4695-ADC8-6092D0D1129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xmlns="" id="{BA411BEF-2182-4458-B9AF-1634B5C2316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xmlns="" id="{53F27E63-3F11-4C85-AC72-1EE8508C4C4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xmlns="" id="{68B589BA-F70F-4E0B-94B9-EEB83EDF3F2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xmlns="" id="{9D0B991D-CB0A-415F-8D77-A5565F66F0E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xmlns="" id="{701E99DE-74F0-41D1-BBF4-5A57053BB6C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xmlns="" id="{C02EE40A-8F17-4182-9495-9506463B794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xmlns="" id="{924210CA-0A35-4127-925F-D4084B7DC39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bg1">
                  <a:alpha val="35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xmlns="" id="{DC13CEF1-DD2D-474C-B81C-820CEF3D9C3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xmlns="" id="{F889481A-8038-43E6-8EF1-A5F802CEDF1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xmlns="" id="{128BD14A-9093-4854-A73A-F666B2ED2D2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xmlns="" id="{22D884F4-76EC-4371-B903-E79CF191E30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useBgFill="1">
        <p:nvSpPr>
          <p:cNvPr id="33" name="Rectangle 32">
            <a:extLst>
              <a:ext uri="{FF2B5EF4-FFF2-40B4-BE49-F238E27FC236}">
                <a16:creationId xmlns:a16="http://schemas.microsoft.com/office/drawing/2014/main" xmlns="" id="{7C462C46-EFB7-4580-9921-DFC346FCC3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923665" y="0"/>
            <a:ext cx="10268336" cy="68692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xmlns="" id="{3FA452B2-944C-4F90-8E10-8A2CB13B8DCA}"/>
              </a:ext>
            </a:extLst>
          </p:cNvPr>
          <p:cNvSpPr>
            <a:spLocks noGrp="1"/>
          </p:cNvSpPr>
          <p:nvPr>
            <p:ph type="title"/>
          </p:nvPr>
        </p:nvSpPr>
        <p:spPr>
          <a:xfrm>
            <a:off x="3806073" y="146715"/>
            <a:ext cx="6230857" cy="1230570"/>
          </a:xfrm>
        </p:spPr>
        <p:txBody>
          <a:bodyPr anchor="t">
            <a:normAutofit/>
          </a:bodyPr>
          <a:lstStyle/>
          <a:p>
            <a:r>
              <a:rPr lang="fr-CA" sz="3600" dirty="0">
                <a:solidFill>
                  <a:schemeClr val="accent1"/>
                </a:solidFill>
              </a:rPr>
              <a:t>La note de tiers</a:t>
            </a:r>
          </a:p>
        </p:txBody>
      </p:sp>
      <p:sp>
        <p:nvSpPr>
          <p:cNvPr id="35" name="Isosceles Triangle 34">
            <a:extLst>
              <a:ext uri="{FF2B5EF4-FFF2-40B4-BE49-F238E27FC236}">
                <a16:creationId xmlns:a16="http://schemas.microsoft.com/office/drawing/2014/main" xmlns="" id="{B8B918B4-AB10-4E3A-916E-A9625586EA4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1797903" y="954813"/>
            <a:ext cx="300774" cy="259288"/>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 name="Espace réservé du contenu 2">
            <a:extLst>
              <a:ext uri="{FF2B5EF4-FFF2-40B4-BE49-F238E27FC236}">
                <a16:creationId xmlns:a16="http://schemas.microsoft.com/office/drawing/2014/main" xmlns="" id="{D1B468E7-7C72-461B-B9B0-145F02EC076A}"/>
              </a:ext>
            </a:extLst>
          </p:cNvPr>
          <p:cNvSpPr>
            <a:spLocks noGrp="1"/>
          </p:cNvSpPr>
          <p:nvPr>
            <p:ph idx="1"/>
          </p:nvPr>
        </p:nvSpPr>
        <p:spPr>
          <a:xfrm>
            <a:off x="2788852" y="961007"/>
            <a:ext cx="8506650" cy="4527808"/>
          </a:xfrm>
        </p:spPr>
        <p:txBody>
          <a:bodyPr anchor="t">
            <a:normAutofit/>
          </a:bodyPr>
          <a:lstStyle/>
          <a:p>
            <a:pPr marL="0" indent="0" algn="just">
              <a:buNone/>
            </a:pPr>
            <a:r>
              <a:rPr lang="fr-CA" sz="1600" dirty="0"/>
              <a:t>LA PERSONNE EST PROPRIÉTAIRE DU CONTENU DE SON DOSSIER, IL N’A JAMAIS ACCÈS À LA NOTE DE TIERS</a:t>
            </a:r>
          </a:p>
          <a:p>
            <a:pPr algn="just"/>
            <a:r>
              <a:rPr lang="fr-CA" sz="1600" dirty="0"/>
              <a:t>Le TIERS est: un proche, un membre de la famille, un voisin, un éducateur, etc.</a:t>
            </a:r>
          </a:p>
          <a:p>
            <a:pPr algn="just"/>
            <a:r>
              <a:rPr lang="fr-CA" sz="1600" dirty="0"/>
              <a:t>L’anonymat doit être préservé</a:t>
            </a:r>
          </a:p>
          <a:p>
            <a:pPr algn="just"/>
            <a:r>
              <a:rPr lang="fr-CA" sz="1600" dirty="0"/>
              <a:t>Ce sont des informations sensibles qui peuvent avoir des conséquences sur le patient ou sur le suivi clinique (par exemple dans une situation d’abus ou de négligence)</a:t>
            </a:r>
          </a:p>
          <a:p>
            <a:pPr marL="0" indent="0" algn="just">
              <a:buNone/>
            </a:pPr>
            <a:endParaRPr lang="fr-CA" sz="1600" dirty="0"/>
          </a:p>
        </p:txBody>
      </p:sp>
      <p:graphicFrame>
        <p:nvGraphicFramePr>
          <p:cNvPr id="4" name="Tableau 3">
            <a:extLst>
              <a:ext uri="{FF2B5EF4-FFF2-40B4-BE49-F238E27FC236}">
                <a16:creationId xmlns:a16="http://schemas.microsoft.com/office/drawing/2014/main" xmlns="" id="{AB541163-8BE6-46F6-9B8F-15CC6199F22D}"/>
              </a:ext>
            </a:extLst>
          </p:cNvPr>
          <p:cNvGraphicFramePr>
            <a:graphicFrameLocks noGrp="1"/>
          </p:cNvGraphicFramePr>
          <p:nvPr>
            <p:extLst>
              <p:ext uri="{D42A27DB-BD31-4B8C-83A1-F6EECF244321}">
                <p14:modId xmlns:p14="http://schemas.microsoft.com/office/powerpoint/2010/main" val="796777872"/>
              </p:ext>
            </p:extLst>
          </p:nvPr>
        </p:nvGraphicFramePr>
        <p:xfrm>
          <a:off x="2943225" y="3208338"/>
          <a:ext cx="8128000" cy="1188720"/>
        </p:xfrm>
        <a:graphic>
          <a:graphicData uri="http://schemas.openxmlformats.org/drawingml/2006/table">
            <a:tbl>
              <a:tblPr firstRow="1" bandRow="1">
                <a:tableStyleId>{5C22544A-7EE6-4342-B048-85BDC9FD1C3A}</a:tableStyleId>
              </a:tblPr>
              <a:tblGrid>
                <a:gridCol w="8128000">
                  <a:extLst>
                    <a:ext uri="{9D8B030D-6E8A-4147-A177-3AD203B41FA5}">
                      <a16:colId xmlns:a16="http://schemas.microsoft.com/office/drawing/2014/main" xmlns="" val="2227617382"/>
                    </a:ext>
                  </a:extLst>
                </a:gridCol>
              </a:tblGrid>
              <a:tr h="370840">
                <a:tc>
                  <a:txBody>
                    <a:bodyPr/>
                    <a:lstStyle/>
                    <a:p>
                      <a:r>
                        <a:rPr lang="fr-CA" dirty="0"/>
                        <a:t>Notes d’évolution</a:t>
                      </a:r>
                    </a:p>
                    <a:p>
                      <a:endParaRPr lang="fr-CA" dirty="0"/>
                    </a:p>
                    <a:p>
                      <a:r>
                        <a:rPr lang="fr-CA" dirty="0"/>
                        <a:t>Nom d’établissement ______________________</a:t>
                      </a:r>
                    </a:p>
                    <a:p>
                      <a:pPr algn="ctr"/>
                      <a:r>
                        <a:rPr lang="fr-CA" dirty="0"/>
                        <a:t>Notes de tiers</a:t>
                      </a:r>
                    </a:p>
                  </a:txBody>
                  <a:tcPr/>
                </a:tc>
                <a:extLst>
                  <a:ext uri="{0D108BD9-81ED-4DB2-BD59-A6C34878D82A}">
                    <a16:rowId xmlns:a16="http://schemas.microsoft.com/office/drawing/2014/main" xmlns="" val="3624905885"/>
                  </a:ext>
                </a:extLst>
              </a:tr>
            </a:tbl>
          </a:graphicData>
        </a:graphic>
      </p:graphicFrame>
      <p:graphicFrame>
        <p:nvGraphicFramePr>
          <p:cNvPr id="5" name="Tableau 4">
            <a:extLst>
              <a:ext uri="{FF2B5EF4-FFF2-40B4-BE49-F238E27FC236}">
                <a16:creationId xmlns:a16="http://schemas.microsoft.com/office/drawing/2014/main" xmlns="" id="{6DF44E7F-6C90-4289-BC73-BE65F9D2D611}"/>
              </a:ext>
            </a:extLst>
          </p:cNvPr>
          <p:cNvGraphicFramePr>
            <a:graphicFrameLocks noGrp="1"/>
          </p:cNvGraphicFramePr>
          <p:nvPr>
            <p:extLst>
              <p:ext uri="{D42A27DB-BD31-4B8C-83A1-F6EECF244321}">
                <p14:modId xmlns:p14="http://schemas.microsoft.com/office/powerpoint/2010/main" val="3616957361"/>
              </p:ext>
            </p:extLst>
          </p:nvPr>
        </p:nvGraphicFramePr>
        <p:xfrm>
          <a:off x="2955926" y="4384184"/>
          <a:ext cx="8128000" cy="1930400"/>
        </p:xfrm>
        <a:graphic>
          <a:graphicData uri="http://schemas.openxmlformats.org/drawingml/2006/table">
            <a:tbl>
              <a:tblPr firstRow="1" bandRow="1">
                <a:tableStyleId>{5C22544A-7EE6-4342-B048-85BDC9FD1C3A}</a:tableStyleId>
              </a:tblPr>
              <a:tblGrid>
                <a:gridCol w="1406525">
                  <a:extLst>
                    <a:ext uri="{9D8B030D-6E8A-4147-A177-3AD203B41FA5}">
                      <a16:colId xmlns:a16="http://schemas.microsoft.com/office/drawing/2014/main" xmlns="" val="2871198476"/>
                    </a:ext>
                  </a:extLst>
                </a:gridCol>
                <a:gridCol w="6721475">
                  <a:extLst>
                    <a:ext uri="{9D8B030D-6E8A-4147-A177-3AD203B41FA5}">
                      <a16:colId xmlns:a16="http://schemas.microsoft.com/office/drawing/2014/main" xmlns="" val="3096886551"/>
                    </a:ext>
                  </a:extLst>
                </a:gridCol>
              </a:tblGrid>
              <a:tr h="370840">
                <a:tc>
                  <a:txBody>
                    <a:bodyPr/>
                    <a:lstStyle/>
                    <a:p>
                      <a:r>
                        <a:rPr lang="fr-CA" sz="1200" dirty="0"/>
                        <a:t>Date</a:t>
                      </a:r>
                    </a:p>
                  </a:txBody>
                  <a:tcPr/>
                </a:tc>
                <a:tc>
                  <a:txBody>
                    <a:bodyPr/>
                    <a:lstStyle/>
                    <a:p>
                      <a:r>
                        <a:rPr lang="fr-CA" dirty="0"/>
                        <a:t>NOTES ET SIGNATURES</a:t>
                      </a:r>
                    </a:p>
                  </a:txBody>
                  <a:tcPr/>
                </a:tc>
                <a:extLst>
                  <a:ext uri="{0D108BD9-81ED-4DB2-BD59-A6C34878D82A}">
                    <a16:rowId xmlns:a16="http://schemas.microsoft.com/office/drawing/2014/main" xmlns="" val="3936597252"/>
                  </a:ext>
                </a:extLst>
              </a:tr>
              <a:tr h="370840">
                <a:tc>
                  <a:txBody>
                    <a:bodyPr/>
                    <a:lstStyle/>
                    <a:p>
                      <a:r>
                        <a:rPr lang="fr-CA" sz="1200" dirty="0"/>
                        <a:t>2020-12-03</a:t>
                      </a:r>
                    </a:p>
                  </a:txBody>
                  <a:tcPr/>
                </a:tc>
                <a:tc>
                  <a:txBody>
                    <a:bodyPr/>
                    <a:lstStyle/>
                    <a:p>
                      <a:r>
                        <a:rPr lang="fr-CA" dirty="0"/>
                        <a:t>14h30 Mère rapporte que son fils ne prendrait plus ses médicaments. Elle l’aurait entendu dire ‘‘ ils veulent m’empoisonner, je ne me laisserai pas faire. Je leur réserve un bon tour’’, il parlait seul à voix haute. Inquiète ---------------------</a:t>
                      </a:r>
                    </a:p>
                  </a:txBody>
                  <a:tcPr/>
                </a:tc>
                <a:extLst>
                  <a:ext uri="{0D108BD9-81ED-4DB2-BD59-A6C34878D82A}">
                    <a16:rowId xmlns:a16="http://schemas.microsoft.com/office/drawing/2014/main" xmlns="" val="3719158692"/>
                  </a:ext>
                </a:extLst>
              </a:tr>
              <a:tr h="370840">
                <a:tc>
                  <a:txBody>
                    <a:bodyPr/>
                    <a:lstStyle/>
                    <a:p>
                      <a:endParaRPr lang="fr-CA" sz="1200" dirty="0"/>
                    </a:p>
                  </a:txBody>
                  <a:tcPr/>
                </a:tc>
                <a:tc>
                  <a:txBody>
                    <a:bodyPr/>
                    <a:lstStyle/>
                    <a:p>
                      <a:r>
                        <a:rPr lang="fr-CA" dirty="0"/>
                        <a:t>14h40 Psychiatre avisé. -----------Chantale Craig-Dumas </a:t>
                      </a:r>
                      <a:r>
                        <a:rPr lang="fr-CA" dirty="0" err="1"/>
                        <a:t>inf.aux</a:t>
                      </a:r>
                      <a:endParaRPr lang="fr-CA" dirty="0"/>
                    </a:p>
                  </a:txBody>
                  <a:tcPr/>
                </a:tc>
                <a:extLst>
                  <a:ext uri="{0D108BD9-81ED-4DB2-BD59-A6C34878D82A}">
                    <a16:rowId xmlns:a16="http://schemas.microsoft.com/office/drawing/2014/main" xmlns="" val="2905451472"/>
                  </a:ext>
                </a:extLst>
              </a:tr>
            </a:tbl>
          </a:graphicData>
        </a:graphic>
      </p:graphicFrame>
    </p:spTree>
    <p:extLst>
      <p:ext uri="{BB962C8B-B14F-4D97-AF65-F5344CB8AC3E}">
        <p14:creationId xmlns:p14="http://schemas.microsoft.com/office/powerpoint/2010/main" val="14121533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E2366EBA-92FD-44AE-87A9-25E5135EB2C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
            <a:ext cx="12192000" cy="68692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xmlns="" id="{B437F5FC-01F7-4EB4-81E7-C27D917E955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xmlns="" id="{4B0CFF10-4805-4BFA-961B-1F60DAEB948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6">
              <a:extLst>
                <a:ext uri="{FF2B5EF4-FFF2-40B4-BE49-F238E27FC236}">
                  <a16:creationId xmlns:a16="http://schemas.microsoft.com/office/drawing/2014/main" xmlns="" id="{BE054536-C03E-4857-B4AE-D687A58F9A9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xmlns="" id="{FE33E51C-23D8-43F5-98C4-A2ED2C4C99C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xmlns="" id="{89E18891-DEB2-4CFD-A907-2868B2A9105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xmlns="" id="{0002C1BB-DB60-4314-A2FC-203E54D94C7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xmlns="" id="{9B75BDFA-6D78-4FB1-9F21-5280855C49F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xmlns="" id="{0B632D6B-A327-41AB-BBCF-9A03AD2AB73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xmlns="" id="{F514BBC5-1736-4813-BECB-5A6B6738E58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xmlns="" id="{94A2C868-7AEC-4209-BFA3-7185B11D330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xmlns="" id="{FF56CB70-2B25-4695-ADC8-6092D0D1129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xmlns="" id="{BA411BEF-2182-4458-B9AF-1634B5C2316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xmlns="" id="{53F27E63-3F11-4C85-AC72-1EE8508C4C4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xmlns="" id="{68B589BA-F70F-4E0B-94B9-EEB83EDF3F2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xmlns="" id="{9D0B991D-CB0A-415F-8D77-A5565F66F0E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xmlns="" id="{701E99DE-74F0-41D1-BBF4-5A57053BB6C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xmlns="" id="{C02EE40A-8F17-4182-9495-9506463B794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xmlns="" id="{924210CA-0A35-4127-925F-D4084B7DC39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bg1">
                  <a:alpha val="35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xmlns="" id="{DC13CEF1-DD2D-474C-B81C-820CEF3D9C3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xmlns="" id="{F889481A-8038-43E6-8EF1-A5F802CEDF1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xmlns="" id="{128BD14A-9093-4854-A73A-F666B2ED2D2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xmlns="" id="{22D884F4-76EC-4371-B903-E79CF191E30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useBgFill="1">
        <p:nvSpPr>
          <p:cNvPr id="33" name="Rectangle 32">
            <a:extLst>
              <a:ext uri="{FF2B5EF4-FFF2-40B4-BE49-F238E27FC236}">
                <a16:creationId xmlns:a16="http://schemas.microsoft.com/office/drawing/2014/main" xmlns="" id="{7C462C46-EFB7-4580-9921-DFC346FCC3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923665" y="0"/>
            <a:ext cx="10268336" cy="68692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xmlns="" id="{260DEDAA-3158-49A5-B4C9-7EC6347C5566}"/>
              </a:ext>
            </a:extLst>
          </p:cNvPr>
          <p:cNvSpPr>
            <a:spLocks noGrp="1"/>
          </p:cNvSpPr>
          <p:nvPr>
            <p:ph type="title"/>
          </p:nvPr>
        </p:nvSpPr>
        <p:spPr>
          <a:xfrm>
            <a:off x="3892551" y="11275"/>
            <a:ext cx="6230857" cy="1230570"/>
          </a:xfrm>
        </p:spPr>
        <p:txBody>
          <a:bodyPr anchor="t">
            <a:normAutofit/>
          </a:bodyPr>
          <a:lstStyle/>
          <a:p>
            <a:r>
              <a:rPr lang="fr-CA" sz="3600" dirty="0">
                <a:solidFill>
                  <a:schemeClr val="accent1"/>
                </a:solidFill>
              </a:rPr>
              <a:t>Une plainte </a:t>
            </a:r>
          </a:p>
        </p:txBody>
      </p:sp>
      <p:sp>
        <p:nvSpPr>
          <p:cNvPr id="35" name="Isosceles Triangle 34">
            <a:extLst>
              <a:ext uri="{FF2B5EF4-FFF2-40B4-BE49-F238E27FC236}">
                <a16:creationId xmlns:a16="http://schemas.microsoft.com/office/drawing/2014/main" xmlns="" id="{B8B918B4-AB10-4E3A-916E-A9625586EA4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1797903" y="954813"/>
            <a:ext cx="300774" cy="259288"/>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 name="Espace réservé du contenu 2">
            <a:extLst>
              <a:ext uri="{FF2B5EF4-FFF2-40B4-BE49-F238E27FC236}">
                <a16:creationId xmlns:a16="http://schemas.microsoft.com/office/drawing/2014/main" xmlns="" id="{244C0288-2390-4EA9-B5C4-5B6EB75C845C}"/>
              </a:ext>
            </a:extLst>
          </p:cNvPr>
          <p:cNvSpPr>
            <a:spLocks noGrp="1"/>
          </p:cNvSpPr>
          <p:nvPr>
            <p:ph idx="1"/>
          </p:nvPr>
        </p:nvSpPr>
        <p:spPr>
          <a:xfrm>
            <a:off x="2880487" y="920750"/>
            <a:ext cx="8620951" cy="5131058"/>
          </a:xfrm>
        </p:spPr>
        <p:txBody>
          <a:bodyPr anchor="t">
            <a:normAutofit/>
          </a:bodyPr>
          <a:lstStyle/>
          <a:p>
            <a:r>
              <a:rPr lang="fr-CA" b="1" dirty="0"/>
              <a:t>Deux inscriptions doivent se trouver dans le dossier:</a:t>
            </a:r>
          </a:p>
          <a:p>
            <a:endParaRPr lang="fr-CA" b="1" dirty="0"/>
          </a:p>
          <a:p>
            <a:pPr marL="342900" indent="-342900">
              <a:buFont typeface="+mj-lt"/>
              <a:buAutoNum type="arabicPeriod"/>
            </a:pPr>
            <a:r>
              <a:rPr lang="fr-CA" dirty="0"/>
              <a:t>L’accompagnement fait pour aider la personne à formuler sa plainte</a:t>
            </a:r>
          </a:p>
          <a:p>
            <a:pPr marL="342900" indent="-342900">
              <a:buFont typeface="+mj-lt"/>
              <a:buAutoNum type="arabicPeriod"/>
            </a:pPr>
            <a:r>
              <a:rPr lang="fr-CA" dirty="0"/>
              <a:t>Les démarches entreprises par la personne</a:t>
            </a:r>
          </a:p>
          <a:p>
            <a:pPr marL="0" indent="0">
              <a:buNone/>
            </a:pPr>
            <a:r>
              <a:rPr lang="fr-CA" dirty="0"/>
              <a:t>Aucune autre information ne doit apparaitre dans la note d’évolution. Les motifs de la plainte se retrouveront dans le dossier de plainte.</a:t>
            </a:r>
          </a:p>
          <a:p>
            <a:pPr marL="0" indent="0">
              <a:buNone/>
            </a:pPr>
            <a:r>
              <a:rPr lang="fr-CA" dirty="0"/>
              <a:t>Exemple:</a:t>
            </a:r>
          </a:p>
        </p:txBody>
      </p:sp>
      <p:graphicFrame>
        <p:nvGraphicFramePr>
          <p:cNvPr id="4" name="Tableau 3">
            <a:extLst>
              <a:ext uri="{FF2B5EF4-FFF2-40B4-BE49-F238E27FC236}">
                <a16:creationId xmlns:a16="http://schemas.microsoft.com/office/drawing/2014/main" xmlns="" id="{813677FF-B55D-4F7E-BFA1-C26F22EDC85B}"/>
              </a:ext>
            </a:extLst>
          </p:cNvPr>
          <p:cNvGraphicFramePr>
            <a:graphicFrameLocks noGrp="1"/>
          </p:cNvGraphicFramePr>
          <p:nvPr>
            <p:extLst>
              <p:ext uri="{D42A27DB-BD31-4B8C-83A1-F6EECF244321}">
                <p14:modId xmlns:p14="http://schemas.microsoft.com/office/powerpoint/2010/main" val="2438204832"/>
              </p:ext>
            </p:extLst>
          </p:nvPr>
        </p:nvGraphicFramePr>
        <p:xfrm>
          <a:off x="2959101" y="3920066"/>
          <a:ext cx="8128000" cy="1656080"/>
        </p:xfrm>
        <a:graphic>
          <a:graphicData uri="http://schemas.openxmlformats.org/drawingml/2006/table">
            <a:tbl>
              <a:tblPr firstRow="1" bandRow="1">
                <a:tableStyleId>{5C22544A-7EE6-4342-B048-85BDC9FD1C3A}</a:tableStyleId>
              </a:tblPr>
              <a:tblGrid>
                <a:gridCol w="1397000">
                  <a:extLst>
                    <a:ext uri="{9D8B030D-6E8A-4147-A177-3AD203B41FA5}">
                      <a16:colId xmlns:a16="http://schemas.microsoft.com/office/drawing/2014/main" xmlns="" val="388767912"/>
                    </a:ext>
                  </a:extLst>
                </a:gridCol>
                <a:gridCol w="6731000">
                  <a:extLst>
                    <a:ext uri="{9D8B030D-6E8A-4147-A177-3AD203B41FA5}">
                      <a16:colId xmlns:a16="http://schemas.microsoft.com/office/drawing/2014/main" xmlns="" val="3222190716"/>
                    </a:ext>
                  </a:extLst>
                </a:gridCol>
              </a:tblGrid>
              <a:tr h="370840">
                <a:tc>
                  <a:txBody>
                    <a:bodyPr/>
                    <a:lstStyle/>
                    <a:p>
                      <a:r>
                        <a:rPr lang="fr-CA" dirty="0"/>
                        <a:t>DATE</a:t>
                      </a:r>
                    </a:p>
                  </a:txBody>
                  <a:tcPr/>
                </a:tc>
                <a:tc>
                  <a:txBody>
                    <a:bodyPr/>
                    <a:lstStyle/>
                    <a:p>
                      <a:r>
                        <a:rPr lang="fr-CA" dirty="0"/>
                        <a:t>NOTES ET SIGNATURES</a:t>
                      </a:r>
                    </a:p>
                  </a:txBody>
                  <a:tcPr/>
                </a:tc>
                <a:extLst>
                  <a:ext uri="{0D108BD9-81ED-4DB2-BD59-A6C34878D82A}">
                    <a16:rowId xmlns:a16="http://schemas.microsoft.com/office/drawing/2014/main" xmlns="" val="289054532"/>
                  </a:ext>
                </a:extLst>
              </a:tr>
              <a:tr h="370840">
                <a:tc>
                  <a:txBody>
                    <a:bodyPr/>
                    <a:lstStyle/>
                    <a:p>
                      <a:r>
                        <a:rPr lang="fr-CA" dirty="0"/>
                        <a:t>2020-12-03</a:t>
                      </a:r>
                    </a:p>
                  </a:txBody>
                  <a:tcPr/>
                </a:tc>
                <a:tc>
                  <a:txBody>
                    <a:bodyPr/>
                    <a:lstStyle/>
                    <a:p>
                      <a:r>
                        <a:rPr lang="fr-CA" dirty="0"/>
                        <a:t>14h Informe vouloir faire une plainte. --------------------------------</a:t>
                      </a:r>
                    </a:p>
                  </a:txBody>
                  <a:tcPr/>
                </a:tc>
                <a:extLst>
                  <a:ext uri="{0D108BD9-81ED-4DB2-BD59-A6C34878D82A}">
                    <a16:rowId xmlns:a16="http://schemas.microsoft.com/office/drawing/2014/main" xmlns="" val="2962306093"/>
                  </a:ext>
                </a:extLst>
              </a:tr>
              <a:tr h="370840">
                <a:tc>
                  <a:txBody>
                    <a:bodyPr/>
                    <a:lstStyle/>
                    <a:p>
                      <a:endParaRPr lang="fr-CA" dirty="0"/>
                    </a:p>
                  </a:txBody>
                  <a:tcPr/>
                </a:tc>
                <a:tc>
                  <a:txBody>
                    <a:bodyPr/>
                    <a:lstStyle/>
                    <a:p>
                      <a:r>
                        <a:rPr lang="fr-CA" dirty="0"/>
                        <a:t>Formulaire remis et informations fournies. Dit être apte à remplir seul le formulaire. Dit comprendre le processus.-------------------------------------------------Mari Tanguay-beaupré </a:t>
                      </a:r>
                      <a:r>
                        <a:rPr lang="fr-CA" dirty="0" err="1"/>
                        <a:t>inf</a:t>
                      </a:r>
                      <a:r>
                        <a:rPr lang="fr-CA" dirty="0"/>
                        <a:t>-aux</a:t>
                      </a:r>
                    </a:p>
                  </a:txBody>
                  <a:tcPr/>
                </a:tc>
                <a:extLst>
                  <a:ext uri="{0D108BD9-81ED-4DB2-BD59-A6C34878D82A}">
                    <a16:rowId xmlns:a16="http://schemas.microsoft.com/office/drawing/2014/main" xmlns="" val="98893938"/>
                  </a:ext>
                </a:extLst>
              </a:tr>
            </a:tbl>
          </a:graphicData>
        </a:graphic>
      </p:graphicFrame>
    </p:spTree>
    <p:extLst>
      <p:ext uri="{BB962C8B-B14F-4D97-AF65-F5344CB8AC3E}">
        <p14:creationId xmlns:p14="http://schemas.microsoft.com/office/powerpoint/2010/main" val="9994195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2F6671CE-0C61-4C36-980B-AECA7D5DB09B}"/>
              </a:ext>
            </a:extLst>
          </p:cNvPr>
          <p:cNvSpPr>
            <a:spLocks noGrp="1"/>
          </p:cNvSpPr>
          <p:nvPr>
            <p:ph type="title"/>
          </p:nvPr>
        </p:nvSpPr>
        <p:spPr/>
        <p:txBody>
          <a:bodyPr/>
          <a:lstStyle/>
          <a:p>
            <a:r>
              <a:rPr lang="fr-CA" dirty="0"/>
              <a:t>Évaluer sa note en quelques secondes</a:t>
            </a:r>
          </a:p>
        </p:txBody>
      </p:sp>
      <p:sp>
        <p:nvSpPr>
          <p:cNvPr id="3" name="Espace réservé du contenu 2">
            <a:extLst>
              <a:ext uri="{FF2B5EF4-FFF2-40B4-BE49-F238E27FC236}">
                <a16:creationId xmlns:a16="http://schemas.microsoft.com/office/drawing/2014/main" xmlns="" id="{C7BEB69B-3DFC-489A-B94C-66A982296534}"/>
              </a:ext>
            </a:extLst>
          </p:cNvPr>
          <p:cNvSpPr>
            <a:spLocks noGrp="1"/>
          </p:cNvSpPr>
          <p:nvPr>
            <p:ph idx="1"/>
          </p:nvPr>
        </p:nvSpPr>
        <p:spPr/>
        <p:txBody>
          <a:bodyPr>
            <a:normAutofit/>
          </a:bodyPr>
          <a:lstStyle/>
          <a:p>
            <a:pPr marL="0" indent="0">
              <a:buNone/>
            </a:pPr>
            <a:r>
              <a:rPr lang="fr-CA" sz="2400" dirty="0"/>
              <a:t>Est-ce que ma note est bonne ?</a:t>
            </a:r>
          </a:p>
          <a:p>
            <a:pPr>
              <a:buFont typeface="Wingdings" panose="05000000000000000000" pitchFamily="2" charset="2"/>
              <a:buChar char="ü"/>
            </a:pPr>
            <a:r>
              <a:rPr lang="fr-CA" sz="2400" dirty="0"/>
              <a:t>Aspect légaux respectés</a:t>
            </a:r>
          </a:p>
          <a:p>
            <a:pPr>
              <a:buFont typeface="Wingdings" panose="05000000000000000000" pitchFamily="2" charset="2"/>
              <a:buChar char="ü"/>
            </a:pPr>
            <a:r>
              <a:rPr lang="fr-CA" sz="2400" dirty="0"/>
              <a:t>Centré sur la personne</a:t>
            </a:r>
          </a:p>
          <a:p>
            <a:pPr>
              <a:buFont typeface="Wingdings" panose="05000000000000000000" pitchFamily="2" charset="2"/>
              <a:buChar char="ü"/>
            </a:pPr>
            <a:r>
              <a:rPr lang="fr-CA" sz="2400" dirty="0"/>
              <a:t>Démontre la contribution à l’évaluation, les soins, l’enseignement</a:t>
            </a:r>
          </a:p>
          <a:p>
            <a:pPr>
              <a:buFont typeface="Wingdings" panose="05000000000000000000" pitchFamily="2" charset="2"/>
              <a:buChar char="ü"/>
            </a:pPr>
            <a:r>
              <a:rPr lang="fr-CA" sz="2400" dirty="0"/>
              <a:t>Reflète de façon objective le jugement clinique</a:t>
            </a:r>
          </a:p>
          <a:p>
            <a:pPr>
              <a:buFont typeface="Wingdings" panose="05000000000000000000" pitchFamily="2" charset="2"/>
              <a:buChar char="ü"/>
            </a:pPr>
            <a:r>
              <a:rPr lang="fr-CA" sz="2400" dirty="0"/>
              <a:t>Inscrite au présent</a:t>
            </a:r>
          </a:p>
          <a:p>
            <a:pPr>
              <a:buFont typeface="Wingdings" panose="05000000000000000000" pitchFamily="2" charset="2"/>
              <a:buChar char="ü"/>
            </a:pPr>
            <a:r>
              <a:rPr lang="fr-CA" sz="2400" dirty="0"/>
              <a:t>De façon concise</a:t>
            </a:r>
          </a:p>
        </p:txBody>
      </p:sp>
    </p:spTree>
    <p:extLst>
      <p:ext uri="{BB962C8B-B14F-4D97-AF65-F5344CB8AC3E}">
        <p14:creationId xmlns:p14="http://schemas.microsoft.com/office/powerpoint/2010/main" val="211603988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xmlns="" id="{84DB7353-7D7A-431B-A5B6-A3845E6F2BB2}"/>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329674" y="-59376"/>
            <a:ext cx="12515851" cy="6923798"/>
            <a:chOff x="-329674" y="-51881"/>
            <a:chExt cx="12515851" cy="6923798"/>
          </a:xfrm>
        </p:grpSpPr>
        <p:sp>
          <p:nvSpPr>
            <p:cNvPr id="9" name="Freeform 5">
              <a:extLst>
                <a:ext uri="{FF2B5EF4-FFF2-40B4-BE49-F238E27FC236}">
                  <a16:creationId xmlns:a16="http://schemas.microsoft.com/office/drawing/2014/main" xmlns="" id="{9E8D15D6-6183-4BE1-A315-C7EC9C1A53F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 name="Freeform 6">
              <a:extLst>
                <a:ext uri="{FF2B5EF4-FFF2-40B4-BE49-F238E27FC236}">
                  <a16:creationId xmlns:a16="http://schemas.microsoft.com/office/drawing/2014/main" xmlns="" id="{82A253FA-4E60-4B4D-94B0-93ECFCF3098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1" name="Freeform 7">
              <a:extLst>
                <a:ext uri="{FF2B5EF4-FFF2-40B4-BE49-F238E27FC236}">
                  <a16:creationId xmlns:a16="http://schemas.microsoft.com/office/drawing/2014/main" xmlns="" id="{E1B39AD1-11BD-457B-822C-A873607F412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2" name="Freeform 8">
              <a:extLst>
                <a:ext uri="{FF2B5EF4-FFF2-40B4-BE49-F238E27FC236}">
                  <a16:creationId xmlns:a16="http://schemas.microsoft.com/office/drawing/2014/main" xmlns="" id="{CC286005-78D5-4BE4-AA8B-75CDC07E786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9">
              <a:extLst>
                <a:ext uri="{FF2B5EF4-FFF2-40B4-BE49-F238E27FC236}">
                  <a16:creationId xmlns:a16="http://schemas.microsoft.com/office/drawing/2014/main" xmlns="" id="{09E4A22D-7E83-4F24-97FE-931A93CACC7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10">
              <a:extLst>
                <a:ext uri="{FF2B5EF4-FFF2-40B4-BE49-F238E27FC236}">
                  <a16:creationId xmlns:a16="http://schemas.microsoft.com/office/drawing/2014/main" xmlns="" id="{4351E96B-8DD4-4D5E-A9F0-C47F5F33781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 name="Freeform 11">
              <a:extLst>
                <a:ext uri="{FF2B5EF4-FFF2-40B4-BE49-F238E27FC236}">
                  <a16:creationId xmlns:a16="http://schemas.microsoft.com/office/drawing/2014/main" xmlns="" id="{BFF78610-2475-4756-9EC8-5DA7D8902D5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6" name="Freeform 12">
              <a:extLst>
                <a:ext uri="{FF2B5EF4-FFF2-40B4-BE49-F238E27FC236}">
                  <a16:creationId xmlns:a16="http://schemas.microsoft.com/office/drawing/2014/main" xmlns="" id="{C7ACAE44-681D-4CBC-B2AB-E5131DF5A86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7" name="Freeform 13">
              <a:extLst>
                <a:ext uri="{FF2B5EF4-FFF2-40B4-BE49-F238E27FC236}">
                  <a16:creationId xmlns:a16="http://schemas.microsoft.com/office/drawing/2014/main" xmlns="" id="{CA22E4A0-73AA-4722-9C16-F3AF9A33EC5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8" name="Freeform 14">
              <a:extLst>
                <a:ext uri="{FF2B5EF4-FFF2-40B4-BE49-F238E27FC236}">
                  <a16:creationId xmlns:a16="http://schemas.microsoft.com/office/drawing/2014/main" xmlns="" id="{BB36E626-EBEB-41C0-B224-8DB049DB4D7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9" name="Freeform 15">
              <a:extLst>
                <a:ext uri="{FF2B5EF4-FFF2-40B4-BE49-F238E27FC236}">
                  <a16:creationId xmlns:a16="http://schemas.microsoft.com/office/drawing/2014/main" xmlns="" id="{D603DEC5-BED4-4DB6-A253-F61CC367423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0" name="Freeform 16">
              <a:extLst>
                <a:ext uri="{FF2B5EF4-FFF2-40B4-BE49-F238E27FC236}">
                  <a16:creationId xmlns:a16="http://schemas.microsoft.com/office/drawing/2014/main" xmlns="" id="{86AE9DE6-CA9A-479B-A0FB-0E1BAC7A65E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1" name="Freeform 17">
              <a:extLst>
                <a:ext uri="{FF2B5EF4-FFF2-40B4-BE49-F238E27FC236}">
                  <a16:creationId xmlns:a16="http://schemas.microsoft.com/office/drawing/2014/main" xmlns="" id="{16CB8DC8-E75F-4574-A290-AAB7031BE8A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8">
              <a:extLst>
                <a:ext uri="{FF2B5EF4-FFF2-40B4-BE49-F238E27FC236}">
                  <a16:creationId xmlns:a16="http://schemas.microsoft.com/office/drawing/2014/main" xmlns="" id="{1CA657E1-3A52-4C23-AA47-EBB2D5C4148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9">
              <a:extLst>
                <a:ext uri="{FF2B5EF4-FFF2-40B4-BE49-F238E27FC236}">
                  <a16:creationId xmlns:a16="http://schemas.microsoft.com/office/drawing/2014/main" xmlns="" id="{ED4F701B-2A93-464F-A673-54EED5C4C4C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20">
              <a:extLst>
                <a:ext uri="{FF2B5EF4-FFF2-40B4-BE49-F238E27FC236}">
                  <a16:creationId xmlns:a16="http://schemas.microsoft.com/office/drawing/2014/main" xmlns="" id="{9977C34F-F6C9-4749-B201-7B928802DFF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21">
              <a:extLst>
                <a:ext uri="{FF2B5EF4-FFF2-40B4-BE49-F238E27FC236}">
                  <a16:creationId xmlns:a16="http://schemas.microsoft.com/office/drawing/2014/main" xmlns="" id="{3A913E6B-DBE9-4291-A34C-36069ECB8E6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2">
              <a:extLst>
                <a:ext uri="{FF2B5EF4-FFF2-40B4-BE49-F238E27FC236}">
                  <a16:creationId xmlns:a16="http://schemas.microsoft.com/office/drawing/2014/main" xmlns="" id="{7D415C04-AB5C-4B76-9E49-EEBAEE64D04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7" name="Freeform 23">
              <a:extLst>
                <a:ext uri="{FF2B5EF4-FFF2-40B4-BE49-F238E27FC236}">
                  <a16:creationId xmlns:a16="http://schemas.microsoft.com/office/drawing/2014/main" xmlns="" id="{151FDC11-E872-4EAE-A597-822F9FE1708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9" name="Group 28">
            <a:extLst>
              <a:ext uri="{FF2B5EF4-FFF2-40B4-BE49-F238E27FC236}">
                <a16:creationId xmlns:a16="http://schemas.microsoft.com/office/drawing/2014/main" xmlns="" id="{1B24766B-81CA-44C7-BF11-77A12BA42411}"/>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669293" y="1186483"/>
            <a:ext cx="8848345" cy="4477933"/>
            <a:chOff x="1669293" y="1186483"/>
            <a:chExt cx="8848345" cy="4477933"/>
          </a:xfrm>
        </p:grpSpPr>
        <p:sp>
          <p:nvSpPr>
            <p:cNvPr id="30" name="Rectangle 29">
              <a:extLst>
                <a:ext uri="{FF2B5EF4-FFF2-40B4-BE49-F238E27FC236}">
                  <a16:creationId xmlns:a16="http://schemas.microsoft.com/office/drawing/2014/main" xmlns="" id="{1A2F9962-DEB8-461C-8B4C-C0ED0D8A7B7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1" name="Isosceles Triangle 30">
              <a:extLst>
                <a:ext uri="{FF2B5EF4-FFF2-40B4-BE49-F238E27FC236}">
                  <a16:creationId xmlns:a16="http://schemas.microsoft.com/office/drawing/2014/main" xmlns="" id="{C0672E08-EB09-4B8E-8522-24BBC2CFFD2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Rectangle 31">
              <a:extLst>
                <a:ext uri="{FF2B5EF4-FFF2-40B4-BE49-F238E27FC236}">
                  <a16:creationId xmlns:a16="http://schemas.microsoft.com/office/drawing/2014/main" xmlns="" id="{3447AB64-F3EC-4A1F-BFD4-F0F9DB3DAD7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useBgFill="1">
        <p:nvSpPr>
          <p:cNvPr id="34" name="Rectangle 33">
            <a:extLst>
              <a:ext uri="{FF2B5EF4-FFF2-40B4-BE49-F238E27FC236}">
                <a16:creationId xmlns:a16="http://schemas.microsoft.com/office/drawing/2014/main" xmlns="" id="{6BDBA639-2A71-4A60-A71A-FF1836F546C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xmlns="" id="{5E208A8B-5EBD-4532-BE72-26414FA7CFF6}"/>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329674" y="-59376"/>
            <a:ext cx="12515851" cy="6923798"/>
            <a:chOff x="-329674" y="-51881"/>
            <a:chExt cx="12515851" cy="6923798"/>
          </a:xfrm>
        </p:grpSpPr>
        <p:sp>
          <p:nvSpPr>
            <p:cNvPr id="37" name="Freeform 5">
              <a:extLst>
                <a:ext uri="{FF2B5EF4-FFF2-40B4-BE49-F238E27FC236}">
                  <a16:creationId xmlns:a16="http://schemas.microsoft.com/office/drawing/2014/main" xmlns="" id="{15D09196-B338-4AB5-A71B-CFD5FFCA62B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8" name="Freeform 6">
              <a:extLst>
                <a:ext uri="{FF2B5EF4-FFF2-40B4-BE49-F238E27FC236}">
                  <a16:creationId xmlns:a16="http://schemas.microsoft.com/office/drawing/2014/main" xmlns="" id="{F50B4463-128A-4677-A285-C017E6C543E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7">
              <a:extLst>
                <a:ext uri="{FF2B5EF4-FFF2-40B4-BE49-F238E27FC236}">
                  <a16:creationId xmlns:a16="http://schemas.microsoft.com/office/drawing/2014/main" xmlns="" id="{1D9B95CD-F023-4DFA-9678-1E02713F74B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0" name="Freeform 8">
              <a:extLst>
                <a:ext uri="{FF2B5EF4-FFF2-40B4-BE49-F238E27FC236}">
                  <a16:creationId xmlns:a16="http://schemas.microsoft.com/office/drawing/2014/main" xmlns="" id="{1DDF47A8-BE7B-43F3-A500-F5A4656D83B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9">
              <a:extLst>
                <a:ext uri="{FF2B5EF4-FFF2-40B4-BE49-F238E27FC236}">
                  <a16:creationId xmlns:a16="http://schemas.microsoft.com/office/drawing/2014/main" xmlns="" id="{2DD394DE-76FB-42F8-85F2-FD436F42326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10">
              <a:extLst>
                <a:ext uri="{FF2B5EF4-FFF2-40B4-BE49-F238E27FC236}">
                  <a16:creationId xmlns:a16="http://schemas.microsoft.com/office/drawing/2014/main" xmlns="" id="{B95F2EFB-87E6-4400-AAF3-7EB8B4F1561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11">
              <a:extLst>
                <a:ext uri="{FF2B5EF4-FFF2-40B4-BE49-F238E27FC236}">
                  <a16:creationId xmlns:a16="http://schemas.microsoft.com/office/drawing/2014/main" xmlns="" id="{1D463476-2BC7-418C-9D6F-51444B11A72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4" name="Freeform 12">
              <a:extLst>
                <a:ext uri="{FF2B5EF4-FFF2-40B4-BE49-F238E27FC236}">
                  <a16:creationId xmlns:a16="http://schemas.microsoft.com/office/drawing/2014/main" xmlns="" id="{24011122-2495-478A-81BF-ABBDEA1DA80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3">
              <a:extLst>
                <a:ext uri="{FF2B5EF4-FFF2-40B4-BE49-F238E27FC236}">
                  <a16:creationId xmlns:a16="http://schemas.microsoft.com/office/drawing/2014/main" xmlns="" id="{C79E87C5-E5B3-476B-B539-FC9CF4A33B7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14">
              <a:extLst>
                <a:ext uri="{FF2B5EF4-FFF2-40B4-BE49-F238E27FC236}">
                  <a16:creationId xmlns:a16="http://schemas.microsoft.com/office/drawing/2014/main" xmlns="" id="{956029CA-2B38-434D-9044-5FF3A1ECD17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7" name="Freeform 15">
              <a:extLst>
                <a:ext uri="{FF2B5EF4-FFF2-40B4-BE49-F238E27FC236}">
                  <a16:creationId xmlns:a16="http://schemas.microsoft.com/office/drawing/2014/main" xmlns="" id="{9514CFB6-E8DB-43DC-B1CD-9CC2D4B2764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48" name="Freeform 16">
              <a:extLst>
                <a:ext uri="{FF2B5EF4-FFF2-40B4-BE49-F238E27FC236}">
                  <a16:creationId xmlns:a16="http://schemas.microsoft.com/office/drawing/2014/main" xmlns="" id="{BD8C1FC8-E550-45BE-9F30-822BAB3781E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49" name="Freeform 17">
              <a:extLst>
                <a:ext uri="{FF2B5EF4-FFF2-40B4-BE49-F238E27FC236}">
                  <a16:creationId xmlns:a16="http://schemas.microsoft.com/office/drawing/2014/main" xmlns="" id="{D1646B5D-A7B7-41EC-9591-0E0C0F4F949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8">
              <a:extLst>
                <a:ext uri="{FF2B5EF4-FFF2-40B4-BE49-F238E27FC236}">
                  <a16:creationId xmlns:a16="http://schemas.microsoft.com/office/drawing/2014/main" xmlns="" id="{E2118E93-481E-4843-987E-378187AA37E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9">
              <a:extLst>
                <a:ext uri="{FF2B5EF4-FFF2-40B4-BE49-F238E27FC236}">
                  <a16:creationId xmlns:a16="http://schemas.microsoft.com/office/drawing/2014/main" xmlns="" id="{77038464-F4E2-47EC-A87F-18469191E3A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20">
              <a:extLst>
                <a:ext uri="{FF2B5EF4-FFF2-40B4-BE49-F238E27FC236}">
                  <a16:creationId xmlns:a16="http://schemas.microsoft.com/office/drawing/2014/main" xmlns="" id="{FB3BBEB1-E146-408F-95B7-EE2F269DE19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1">
              <a:extLst>
                <a:ext uri="{FF2B5EF4-FFF2-40B4-BE49-F238E27FC236}">
                  <a16:creationId xmlns:a16="http://schemas.microsoft.com/office/drawing/2014/main" xmlns="" id="{C765B285-56EC-47FC-B116-274EBBD61AD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22">
              <a:extLst>
                <a:ext uri="{FF2B5EF4-FFF2-40B4-BE49-F238E27FC236}">
                  <a16:creationId xmlns:a16="http://schemas.microsoft.com/office/drawing/2014/main" xmlns="" id="{CB4A6191-6913-42EA-905E-8A174AE2C99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55" name="Freeform 23">
              <a:extLst>
                <a:ext uri="{FF2B5EF4-FFF2-40B4-BE49-F238E27FC236}">
                  <a16:creationId xmlns:a16="http://schemas.microsoft.com/office/drawing/2014/main" xmlns="" id="{8ADEEF92-F481-475A-845C-5E940F0D559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57" name="Freeform: Shape 56">
            <a:extLst>
              <a:ext uri="{FF2B5EF4-FFF2-40B4-BE49-F238E27FC236}">
                <a16:creationId xmlns:a16="http://schemas.microsoft.com/office/drawing/2014/main" xmlns="" id="{D9C506D7-84CB-4057-A44A-465313E7853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0931529">
            <a:off x="2173916" y="2448612"/>
            <a:ext cx="4418757" cy="4259609"/>
          </a:xfrm>
          <a:custGeom>
            <a:avLst/>
            <a:gdLst>
              <a:gd name="connsiteX0" fmla="*/ 404107 w 4507111"/>
              <a:gd name="connsiteY0" fmla="*/ 0 h 4344781"/>
              <a:gd name="connsiteX1" fmla="*/ 371857 w 4507111"/>
              <a:gd name="connsiteY1" fmla="*/ 117359 h 4344781"/>
              <a:gd name="connsiteX2" fmla="*/ 307833 w 4507111"/>
              <a:gd name="connsiteY2" fmla="*/ 632970 h 4344781"/>
              <a:gd name="connsiteX3" fmla="*/ 3569418 w 4507111"/>
              <a:gd name="connsiteY3" fmla="*/ 4141149 h 4344781"/>
              <a:gd name="connsiteX4" fmla="*/ 4440861 w 4507111"/>
              <a:gd name="connsiteY4" fmla="*/ 4332480 h 4344781"/>
              <a:gd name="connsiteX5" fmla="*/ 4507111 w 4507111"/>
              <a:gd name="connsiteY5" fmla="*/ 4341752 h 4344781"/>
              <a:gd name="connsiteX6" fmla="*/ 4296045 w 4507111"/>
              <a:gd name="connsiteY6" fmla="*/ 4344781 h 4344781"/>
              <a:gd name="connsiteX7" fmla="*/ 3749565 w 4507111"/>
              <a:gd name="connsiteY7" fmla="*/ 4321853 h 4344781"/>
              <a:gd name="connsiteX8" fmla="*/ 36764 w 4507111"/>
              <a:gd name="connsiteY8" fmla="*/ 1629794 h 4344781"/>
              <a:gd name="connsiteX9" fmla="*/ 300069 w 4507111"/>
              <a:gd name="connsiteY9" fmla="*/ 144750 h 4344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07111" h="4344781">
                <a:moveTo>
                  <a:pt x="404107" y="0"/>
                </a:moveTo>
                <a:lnTo>
                  <a:pt x="371857" y="117359"/>
                </a:lnTo>
                <a:cubicBezTo>
                  <a:pt x="333827" y="278567"/>
                  <a:pt x="311875" y="450459"/>
                  <a:pt x="307833" y="632970"/>
                </a:cubicBezTo>
                <a:cubicBezTo>
                  <a:pt x="264711" y="2579752"/>
                  <a:pt x="2253987" y="3769243"/>
                  <a:pt x="3569418" y="4141149"/>
                </a:cubicBezTo>
                <a:cubicBezTo>
                  <a:pt x="3816061" y="4210881"/>
                  <a:pt x="4114807" y="4279754"/>
                  <a:pt x="4440861" y="4332480"/>
                </a:cubicBezTo>
                <a:lnTo>
                  <a:pt x="4507111" y="4341752"/>
                </a:lnTo>
                <a:lnTo>
                  <a:pt x="4296045" y="4344781"/>
                </a:lnTo>
                <a:cubicBezTo>
                  <a:pt x="4097363" y="4343711"/>
                  <a:pt x="3912623" y="4335104"/>
                  <a:pt x="3749565" y="4321853"/>
                </a:cubicBezTo>
                <a:cubicBezTo>
                  <a:pt x="2445102" y="4215850"/>
                  <a:pt x="356405" y="3466499"/>
                  <a:pt x="36764" y="1629794"/>
                </a:cubicBezTo>
                <a:cubicBezTo>
                  <a:pt x="-63123" y="1055823"/>
                  <a:pt x="45741" y="555869"/>
                  <a:pt x="300069" y="14475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9" name="Oval 32">
            <a:extLst>
              <a:ext uri="{FF2B5EF4-FFF2-40B4-BE49-F238E27FC236}">
                <a16:creationId xmlns:a16="http://schemas.microsoft.com/office/drawing/2014/main" xmlns="" id="{7842FC68-61FD-4700-8A22-BB8B071884D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354579" y="691977"/>
            <a:ext cx="7761923" cy="5343064"/>
          </a:xfrm>
          <a:custGeom>
            <a:avLst/>
            <a:gdLst>
              <a:gd name="connsiteX0" fmla="*/ 0 w 6428838"/>
              <a:gd name="connsiteY0" fmla="*/ 2579031 h 5158062"/>
              <a:gd name="connsiteX1" fmla="*/ 3214419 w 6428838"/>
              <a:gd name="connsiteY1" fmla="*/ 0 h 5158062"/>
              <a:gd name="connsiteX2" fmla="*/ 6428838 w 6428838"/>
              <a:gd name="connsiteY2" fmla="*/ 2579031 h 5158062"/>
              <a:gd name="connsiteX3" fmla="*/ 3214419 w 6428838"/>
              <a:gd name="connsiteY3" fmla="*/ 5158062 h 5158062"/>
              <a:gd name="connsiteX4" fmla="*/ 0 w 6428838"/>
              <a:gd name="connsiteY4" fmla="*/ 2579031 h 5158062"/>
              <a:gd name="connsiteX0" fmla="*/ 3321 w 6432159"/>
              <a:gd name="connsiteY0" fmla="*/ 2647125 h 5226156"/>
              <a:gd name="connsiteX1" fmla="*/ 2789723 w 6432159"/>
              <a:gd name="connsiteY1" fmla="*/ 0 h 5226156"/>
              <a:gd name="connsiteX2" fmla="*/ 6432159 w 6432159"/>
              <a:gd name="connsiteY2" fmla="*/ 2647125 h 5226156"/>
              <a:gd name="connsiteX3" fmla="*/ 3217740 w 6432159"/>
              <a:gd name="connsiteY3" fmla="*/ 5226156 h 5226156"/>
              <a:gd name="connsiteX4" fmla="*/ 3321 w 6432159"/>
              <a:gd name="connsiteY4" fmla="*/ 2647125 h 5226156"/>
              <a:gd name="connsiteX0" fmla="*/ 1953 w 6566979"/>
              <a:gd name="connsiteY0" fmla="*/ 2695803 h 5226224"/>
              <a:gd name="connsiteX1" fmla="*/ 2924543 w 6566979"/>
              <a:gd name="connsiteY1" fmla="*/ 39 h 5226224"/>
              <a:gd name="connsiteX2" fmla="*/ 6566979 w 6566979"/>
              <a:gd name="connsiteY2" fmla="*/ 2647164 h 5226224"/>
              <a:gd name="connsiteX3" fmla="*/ 3352560 w 6566979"/>
              <a:gd name="connsiteY3" fmla="*/ 5226195 h 5226224"/>
              <a:gd name="connsiteX4" fmla="*/ 1953 w 6566979"/>
              <a:gd name="connsiteY4" fmla="*/ 2695803 h 5226224"/>
              <a:gd name="connsiteX0" fmla="*/ 8982 w 6574008"/>
              <a:gd name="connsiteY0" fmla="*/ 2695803 h 5226313"/>
              <a:gd name="connsiteX1" fmla="*/ 2931572 w 6574008"/>
              <a:gd name="connsiteY1" fmla="*/ 39 h 5226313"/>
              <a:gd name="connsiteX2" fmla="*/ 6574008 w 6574008"/>
              <a:gd name="connsiteY2" fmla="*/ 2647164 h 5226313"/>
              <a:gd name="connsiteX3" fmla="*/ 3359589 w 6574008"/>
              <a:gd name="connsiteY3" fmla="*/ 5226195 h 5226313"/>
              <a:gd name="connsiteX4" fmla="*/ 8982 w 6574008"/>
              <a:gd name="connsiteY4" fmla="*/ 2695803 h 5226313"/>
              <a:gd name="connsiteX0" fmla="*/ 11929 w 6576955"/>
              <a:gd name="connsiteY0" fmla="*/ 2695953 h 5226463"/>
              <a:gd name="connsiteX1" fmla="*/ 2934519 w 6576955"/>
              <a:gd name="connsiteY1" fmla="*/ 189 h 5226463"/>
              <a:gd name="connsiteX2" fmla="*/ 6576955 w 6576955"/>
              <a:gd name="connsiteY2" fmla="*/ 2647314 h 5226463"/>
              <a:gd name="connsiteX3" fmla="*/ 3362536 w 6576955"/>
              <a:gd name="connsiteY3" fmla="*/ 5226345 h 5226463"/>
              <a:gd name="connsiteX4" fmla="*/ 11929 w 6576955"/>
              <a:gd name="connsiteY4" fmla="*/ 2695953 h 5226463"/>
              <a:gd name="connsiteX0" fmla="*/ 9262 w 6963394"/>
              <a:gd name="connsiteY0" fmla="*/ 2705797 h 5247356"/>
              <a:gd name="connsiteX1" fmla="*/ 2931852 w 6963394"/>
              <a:gd name="connsiteY1" fmla="*/ 10033 h 5247356"/>
              <a:gd name="connsiteX2" fmla="*/ 6963394 w 6963394"/>
              <a:gd name="connsiteY2" fmla="*/ 3318639 h 5247356"/>
              <a:gd name="connsiteX3" fmla="*/ 3359869 w 6963394"/>
              <a:gd name="connsiteY3" fmla="*/ 5236189 h 5247356"/>
              <a:gd name="connsiteX4" fmla="*/ 9262 w 6963394"/>
              <a:gd name="connsiteY4" fmla="*/ 2705797 h 5247356"/>
              <a:gd name="connsiteX0" fmla="*/ 9262 w 6963394"/>
              <a:gd name="connsiteY0" fmla="*/ 2705797 h 5247356"/>
              <a:gd name="connsiteX1" fmla="*/ 2931852 w 6963394"/>
              <a:gd name="connsiteY1" fmla="*/ 10033 h 5247356"/>
              <a:gd name="connsiteX2" fmla="*/ 6963394 w 6963394"/>
              <a:gd name="connsiteY2" fmla="*/ 3318639 h 5247356"/>
              <a:gd name="connsiteX3" fmla="*/ 3359869 w 6963394"/>
              <a:gd name="connsiteY3" fmla="*/ 5236189 h 5247356"/>
              <a:gd name="connsiteX4" fmla="*/ 9262 w 6963394"/>
              <a:gd name="connsiteY4" fmla="*/ 2705797 h 5247356"/>
              <a:gd name="connsiteX0" fmla="*/ 9262 w 6963394"/>
              <a:gd name="connsiteY0" fmla="*/ 2705797 h 5292159"/>
              <a:gd name="connsiteX1" fmla="*/ 2931852 w 6963394"/>
              <a:gd name="connsiteY1" fmla="*/ 10033 h 5292159"/>
              <a:gd name="connsiteX2" fmla="*/ 6963394 w 6963394"/>
              <a:gd name="connsiteY2" fmla="*/ 3318639 h 5292159"/>
              <a:gd name="connsiteX3" fmla="*/ 3359869 w 6963394"/>
              <a:gd name="connsiteY3" fmla="*/ 5236189 h 5292159"/>
              <a:gd name="connsiteX4" fmla="*/ 9262 w 6963394"/>
              <a:gd name="connsiteY4" fmla="*/ 2705797 h 5292159"/>
              <a:gd name="connsiteX0" fmla="*/ 9262 w 6963394"/>
              <a:gd name="connsiteY0" fmla="*/ 2705797 h 5259961"/>
              <a:gd name="connsiteX1" fmla="*/ 2931852 w 6963394"/>
              <a:gd name="connsiteY1" fmla="*/ 10033 h 5259961"/>
              <a:gd name="connsiteX2" fmla="*/ 6963394 w 6963394"/>
              <a:gd name="connsiteY2" fmla="*/ 3318639 h 5259961"/>
              <a:gd name="connsiteX3" fmla="*/ 3359869 w 6963394"/>
              <a:gd name="connsiteY3" fmla="*/ 5236189 h 5259961"/>
              <a:gd name="connsiteX4" fmla="*/ 9262 w 6963394"/>
              <a:gd name="connsiteY4" fmla="*/ 2705797 h 5259961"/>
              <a:gd name="connsiteX0" fmla="*/ 9557 w 7352795"/>
              <a:gd name="connsiteY0" fmla="*/ 2707501 h 5252013"/>
              <a:gd name="connsiteX1" fmla="*/ 2932147 w 7352795"/>
              <a:gd name="connsiteY1" fmla="*/ 11737 h 5252013"/>
              <a:gd name="connsiteX2" fmla="*/ 7352795 w 7352795"/>
              <a:gd name="connsiteY2" fmla="*/ 3378709 h 5252013"/>
              <a:gd name="connsiteX3" fmla="*/ 3360164 w 7352795"/>
              <a:gd name="connsiteY3" fmla="*/ 5237893 h 5252013"/>
              <a:gd name="connsiteX4" fmla="*/ 9557 w 7352795"/>
              <a:gd name="connsiteY4" fmla="*/ 2707501 h 5252013"/>
              <a:gd name="connsiteX0" fmla="*/ 8078 w 7789061"/>
              <a:gd name="connsiteY0" fmla="*/ 2744796 h 5249051"/>
              <a:gd name="connsiteX1" fmla="*/ 3368413 w 7789061"/>
              <a:gd name="connsiteY1" fmla="*/ 10121 h 5249051"/>
              <a:gd name="connsiteX2" fmla="*/ 7789061 w 7789061"/>
              <a:gd name="connsiteY2" fmla="*/ 3377093 h 5249051"/>
              <a:gd name="connsiteX3" fmla="*/ 3796430 w 7789061"/>
              <a:gd name="connsiteY3" fmla="*/ 5236277 h 5249051"/>
              <a:gd name="connsiteX4" fmla="*/ 8078 w 7789061"/>
              <a:gd name="connsiteY4" fmla="*/ 2744796 h 5249051"/>
              <a:gd name="connsiteX0" fmla="*/ 8078 w 7789061"/>
              <a:gd name="connsiteY0" fmla="*/ 2744796 h 5271741"/>
              <a:gd name="connsiteX1" fmla="*/ 3368413 w 7789061"/>
              <a:gd name="connsiteY1" fmla="*/ 10121 h 5271741"/>
              <a:gd name="connsiteX2" fmla="*/ 7789061 w 7789061"/>
              <a:gd name="connsiteY2" fmla="*/ 3377093 h 5271741"/>
              <a:gd name="connsiteX3" fmla="*/ 3796430 w 7789061"/>
              <a:gd name="connsiteY3" fmla="*/ 5236277 h 5271741"/>
              <a:gd name="connsiteX4" fmla="*/ 8078 w 7789061"/>
              <a:gd name="connsiteY4" fmla="*/ 2744796 h 5271741"/>
              <a:gd name="connsiteX0" fmla="*/ 1055 w 7782038"/>
              <a:gd name="connsiteY0" fmla="*/ 2738806 h 5438018"/>
              <a:gd name="connsiteX1" fmla="*/ 3361390 w 7782038"/>
              <a:gd name="connsiteY1" fmla="*/ 4131 h 5438018"/>
              <a:gd name="connsiteX2" fmla="*/ 7782038 w 7782038"/>
              <a:gd name="connsiteY2" fmla="*/ 3371103 h 5438018"/>
              <a:gd name="connsiteX3" fmla="*/ 3692130 w 7782038"/>
              <a:gd name="connsiteY3" fmla="*/ 5415113 h 5438018"/>
              <a:gd name="connsiteX4" fmla="*/ 1055 w 7782038"/>
              <a:gd name="connsiteY4" fmla="*/ 2738806 h 5438018"/>
              <a:gd name="connsiteX0" fmla="*/ 28883 w 7809866"/>
              <a:gd name="connsiteY0" fmla="*/ 2742147 h 5441359"/>
              <a:gd name="connsiteX1" fmla="*/ 3389218 w 7809866"/>
              <a:gd name="connsiteY1" fmla="*/ 7472 h 5441359"/>
              <a:gd name="connsiteX2" fmla="*/ 7809866 w 7809866"/>
              <a:gd name="connsiteY2" fmla="*/ 3374444 h 5441359"/>
              <a:gd name="connsiteX3" fmla="*/ 3719958 w 7809866"/>
              <a:gd name="connsiteY3" fmla="*/ 5418454 h 5441359"/>
              <a:gd name="connsiteX4" fmla="*/ 28883 w 7809866"/>
              <a:gd name="connsiteY4" fmla="*/ 2742147 h 5441359"/>
              <a:gd name="connsiteX0" fmla="*/ 36549 w 7817532"/>
              <a:gd name="connsiteY0" fmla="*/ 2751085 h 5450297"/>
              <a:gd name="connsiteX1" fmla="*/ 3396884 w 7817532"/>
              <a:gd name="connsiteY1" fmla="*/ 16410 h 5450297"/>
              <a:gd name="connsiteX2" fmla="*/ 7817532 w 7817532"/>
              <a:gd name="connsiteY2" fmla="*/ 3383382 h 5450297"/>
              <a:gd name="connsiteX3" fmla="*/ 3727624 w 7817532"/>
              <a:gd name="connsiteY3" fmla="*/ 5427392 h 5450297"/>
              <a:gd name="connsiteX4" fmla="*/ 36549 w 7817532"/>
              <a:gd name="connsiteY4" fmla="*/ 2751085 h 54502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7532" h="5450297">
                <a:moveTo>
                  <a:pt x="36549" y="2751085"/>
                </a:moveTo>
                <a:cubicBezTo>
                  <a:pt x="-281221" y="925127"/>
                  <a:pt x="1526121" y="-147339"/>
                  <a:pt x="3396884" y="16410"/>
                </a:cubicBezTo>
                <a:cubicBezTo>
                  <a:pt x="5267647" y="180159"/>
                  <a:pt x="7817532" y="1453184"/>
                  <a:pt x="7817532" y="3383382"/>
                </a:cubicBezTo>
                <a:cubicBezTo>
                  <a:pt x="7700800" y="5342763"/>
                  <a:pt x="5024455" y="5532775"/>
                  <a:pt x="3727624" y="5427392"/>
                </a:cubicBezTo>
                <a:cubicBezTo>
                  <a:pt x="2430794" y="5322009"/>
                  <a:pt x="354319" y="4577043"/>
                  <a:pt x="36549" y="2751085"/>
                </a:cubicBezTo>
                <a:close/>
              </a:path>
            </a:pathLst>
          </a:custGeom>
          <a:ln w="152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xmlns="" id="{5DC12869-F172-4205-84D2-9051AB25C3EC}"/>
              </a:ext>
            </a:extLst>
          </p:cNvPr>
          <p:cNvSpPr>
            <a:spLocks noGrp="1"/>
          </p:cNvSpPr>
          <p:nvPr>
            <p:ph type="title"/>
          </p:nvPr>
        </p:nvSpPr>
        <p:spPr>
          <a:xfrm>
            <a:off x="2616277" y="2061838"/>
            <a:ext cx="6959446" cy="1662475"/>
          </a:xfrm>
        </p:spPr>
        <p:txBody>
          <a:bodyPr vert="horz" lIns="228600" tIns="228600" rIns="228600" bIns="0" rtlCol="0" anchor="b">
            <a:normAutofit/>
          </a:bodyPr>
          <a:lstStyle/>
          <a:p>
            <a:pPr>
              <a:lnSpc>
                <a:spcPct val="80000"/>
              </a:lnSpc>
            </a:pPr>
            <a:r>
              <a:rPr lang="en-US" sz="4800" dirty="0" err="1"/>
              <a:t>Exercice</a:t>
            </a:r>
            <a:r>
              <a:rPr lang="en-US" sz="4800" dirty="0"/>
              <a:t> 3.2 p.65-66 </a:t>
            </a:r>
            <a:r>
              <a:rPr lang="en-US" sz="4800" dirty="0">
                <a:sym typeface="Wingdings" panose="05000000000000000000" pitchFamily="2" charset="2"/>
              </a:rPr>
              <a:t></a:t>
            </a:r>
            <a:endParaRPr lang="en-US" sz="4800" dirty="0"/>
          </a:p>
        </p:txBody>
      </p:sp>
    </p:spTree>
    <p:extLst>
      <p:ext uri="{BB962C8B-B14F-4D97-AF65-F5344CB8AC3E}">
        <p14:creationId xmlns:p14="http://schemas.microsoft.com/office/powerpoint/2010/main" val="23353409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4" name="Group 63">
            <a:extLst>
              <a:ext uri="{FF2B5EF4-FFF2-40B4-BE49-F238E27FC236}">
                <a16:creationId xmlns:a16="http://schemas.microsoft.com/office/drawing/2014/main" xmlns="" id="{2DAE3342-9DFC-49D4-B09C-25E310769317}"/>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329674" y="-59376"/>
            <a:ext cx="12515851" cy="6923798"/>
            <a:chOff x="-329674" y="-51881"/>
            <a:chExt cx="12515851" cy="6923798"/>
          </a:xfrm>
        </p:grpSpPr>
        <p:sp>
          <p:nvSpPr>
            <p:cNvPr id="65" name="Freeform 5">
              <a:extLst>
                <a:ext uri="{FF2B5EF4-FFF2-40B4-BE49-F238E27FC236}">
                  <a16:creationId xmlns:a16="http://schemas.microsoft.com/office/drawing/2014/main" xmlns="" id="{E49E0D20-8423-4612-99A5-14AEF8F6BB6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6" name="Freeform 6">
              <a:extLst>
                <a:ext uri="{FF2B5EF4-FFF2-40B4-BE49-F238E27FC236}">
                  <a16:creationId xmlns:a16="http://schemas.microsoft.com/office/drawing/2014/main" xmlns="" id="{57C2C108-5A30-48CA-9203-56747AEB7B5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7" name="Freeform 7">
              <a:extLst>
                <a:ext uri="{FF2B5EF4-FFF2-40B4-BE49-F238E27FC236}">
                  <a16:creationId xmlns:a16="http://schemas.microsoft.com/office/drawing/2014/main" xmlns="" id="{1A343912-2EFC-408E-A862-5C9BF108DC2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68" name="Freeform 8">
              <a:extLst>
                <a:ext uri="{FF2B5EF4-FFF2-40B4-BE49-F238E27FC236}">
                  <a16:creationId xmlns:a16="http://schemas.microsoft.com/office/drawing/2014/main" xmlns="" id="{AA50D1CF-9DAE-4CF6-B829-E66CEE9D578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9" name="Freeform 9">
              <a:extLst>
                <a:ext uri="{FF2B5EF4-FFF2-40B4-BE49-F238E27FC236}">
                  <a16:creationId xmlns:a16="http://schemas.microsoft.com/office/drawing/2014/main" xmlns="" id="{FE5799A4-0568-433E-BF41-752CF516AC7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0" name="Freeform 10">
              <a:extLst>
                <a:ext uri="{FF2B5EF4-FFF2-40B4-BE49-F238E27FC236}">
                  <a16:creationId xmlns:a16="http://schemas.microsoft.com/office/drawing/2014/main" xmlns="" id="{CDBB86ED-F16F-4C28-BDD5-72D771176F7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1" name="Freeform 11">
              <a:extLst>
                <a:ext uri="{FF2B5EF4-FFF2-40B4-BE49-F238E27FC236}">
                  <a16:creationId xmlns:a16="http://schemas.microsoft.com/office/drawing/2014/main" xmlns="" id="{3347939E-8B76-4CFC-B2EC-63A7E227838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2" name="Freeform 12">
              <a:extLst>
                <a:ext uri="{FF2B5EF4-FFF2-40B4-BE49-F238E27FC236}">
                  <a16:creationId xmlns:a16="http://schemas.microsoft.com/office/drawing/2014/main" xmlns="" id="{FA1DD132-02E4-4CD3-B496-BFF924558A6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3" name="Freeform 13">
              <a:extLst>
                <a:ext uri="{FF2B5EF4-FFF2-40B4-BE49-F238E27FC236}">
                  <a16:creationId xmlns:a16="http://schemas.microsoft.com/office/drawing/2014/main" xmlns="" id="{710BDA52-A7D7-4E4E-9F36-EC8F983EAF1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4" name="Freeform 14">
              <a:extLst>
                <a:ext uri="{FF2B5EF4-FFF2-40B4-BE49-F238E27FC236}">
                  <a16:creationId xmlns:a16="http://schemas.microsoft.com/office/drawing/2014/main" xmlns="" id="{B1BDF852-319F-42B8-9A50-7C9A9387CD9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5" name="Freeform 15">
              <a:extLst>
                <a:ext uri="{FF2B5EF4-FFF2-40B4-BE49-F238E27FC236}">
                  <a16:creationId xmlns:a16="http://schemas.microsoft.com/office/drawing/2014/main" xmlns="" id="{3AACE376-C01E-4F1F-91B7-39D0274BFE9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76" name="Freeform 16">
              <a:extLst>
                <a:ext uri="{FF2B5EF4-FFF2-40B4-BE49-F238E27FC236}">
                  <a16:creationId xmlns:a16="http://schemas.microsoft.com/office/drawing/2014/main" xmlns="" id="{7F612F4C-050E-459D-9771-ED088374A56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77" name="Freeform 17">
              <a:extLst>
                <a:ext uri="{FF2B5EF4-FFF2-40B4-BE49-F238E27FC236}">
                  <a16:creationId xmlns:a16="http://schemas.microsoft.com/office/drawing/2014/main" xmlns="" id="{94E4211B-3E41-4905-8F4E-76811B9E574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18">
              <a:extLst>
                <a:ext uri="{FF2B5EF4-FFF2-40B4-BE49-F238E27FC236}">
                  <a16:creationId xmlns:a16="http://schemas.microsoft.com/office/drawing/2014/main" xmlns="" id="{6AEC87EE-0CB8-43DE-8FEB-4586A92E809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19">
              <a:extLst>
                <a:ext uri="{FF2B5EF4-FFF2-40B4-BE49-F238E27FC236}">
                  <a16:creationId xmlns:a16="http://schemas.microsoft.com/office/drawing/2014/main" xmlns="" id="{277C1C5D-7BDC-47E4-8B81-C3C4AE949B4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20">
              <a:extLst>
                <a:ext uri="{FF2B5EF4-FFF2-40B4-BE49-F238E27FC236}">
                  <a16:creationId xmlns:a16="http://schemas.microsoft.com/office/drawing/2014/main" xmlns="" id="{7A2A6EF8-9768-4478-9CD3-DFA547CEFCC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21">
              <a:extLst>
                <a:ext uri="{FF2B5EF4-FFF2-40B4-BE49-F238E27FC236}">
                  <a16:creationId xmlns:a16="http://schemas.microsoft.com/office/drawing/2014/main" xmlns="" id="{1FD9091C-E8FA-4ADA-937F-A74426ED1B9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22">
              <a:extLst>
                <a:ext uri="{FF2B5EF4-FFF2-40B4-BE49-F238E27FC236}">
                  <a16:creationId xmlns:a16="http://schemas.microsoft.com/office/drawing/2014/main" xmlns="" id="{B69923E7-63C4-47CE-956E-09D384D4FE6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23">
              <a:extLst>
                <a:ext uri="{FF2B5EF4-FFF2-40B4-BE49-F238E27FC236}">
                  <a16:creationId xmlns:a16="http://schemas.microsoft.com/office/drawing/2014/main" xmlns="" id="{A2576784-872E-494C-A041-0E346226B72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85" name="Group 84">
            <a:extLst>
              <a:ext uri="{FF2B5EF4-FFF2-40B4-BE49-F238E27FC236}">
                <a16:creationId xmlns:a16="http://schemas.microsoft.com/office/drawing/2014/main" xmlns="" id="{B54F73D8-62C2-4127-9D19-01219BBB9942}"/>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669293" y="1186483"/>
            <a:ext cx="8848345" cy="4477933"/>
            <a:chOff x="1669293" y="1186483"/>
            <a:chExt cx="8848345" cy="4477933"/>
          </a:xfrm>
        </p:grpSpPr>
        <p:sp>
          <p:nvSpPr>
            <p:cNvPr id="86" name="Rectangle 85">
              <a:extLst>
                <a:ext uri="{FF2B5EF4-FFF2-40B4-BE49-F238E27FC236}">
                  <a16:creationId xmlns:a16="http://schemas.microsoft.com/office/drawing/2014/main" xmlns="" id="{CFD8CA02-9BE5-4B82-8129-6EF61840247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 name="Isosceles Triangle 86">
              <a:extLst>
                <a:ext uri="{FF2B5EF4-FFF2-40B4-BE49-F238E27FC236}">
                  <a16:creationId xmlns:a16="http://schemas.microsoft.com/office/drawing/2014/main" xmlns="" id="{01515E68-030C-4313-B300-35253163D3F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 name="Rectangle 87">
              <a:extLst>
                <a:ext uri="{FF2B5EF4-FFF2-40B4-BE49-F238E27FC236}">
                  <a16:creationId xmlns:a16="http://schemas.microsoft.com/office/drawing/2014/main" xmlns="" id="{1937725F-1DDF-4225-937E-106DBB047F0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useBgFill="1">
        <p:nvSpPr>
          <p:cNvPr id="90" name="Rectangle 89">
            <a:extLst>
              <a:ext uri="{FF2B5EF4-FFF2-40B4-BE49-F238E27FC236}">
                <a16:creationId xmlns:a16="http://schemas.microsoft.com/office/drawing/2014/main" xmlns="" id="{E90C9789-8898-4FEC-BED9-27A7D6375D2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a:extLst>
              <a:ext uri="{FF2B5EF4-FFF2-40B4-BE49-F238E27FC236}">
                <a16:creationId xmlns:a16="http://schemas.microsoft.com/office/drawing/2014/main" xmlns="" id="{89153D07-52E5-4D47-B7D3-59D3AEBCE76F}"/>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329674" y="-59376"/>
            <a:ext cx="12515851" cy="6923798"/>
            <a:chOff x="-329674" y="-51881"/>
            <a:chExt cx="12515851" cy="6923798"/>
          </a:xfrm>
        </p:grpSpPr>
        <p:sp>
          <p:nvSpPr>
            <p:cNvPr id="93" name="Freeform 5">
              <a:extLst>
                <a:ext uri="{FF2B5EF4-FFF2-40B4-BE49-F238E27FC236}">
                  <a16:creationId xmlns:a16="http://schemas.microsoft.com/office/drawing/2014/main" xmlns="" id="{027BE9E0-BC0A-4047-A9F3-FEE3829411FA}"/>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329674" y="1298404"/>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4" name="Freeform 6">
              <a:extLst>
                <a:ext uri="{FF2B5EF4-FFF2-40B4-BE49-F238E27FC236}">
                  <a16:creationId xmlns:a16="http://schemas.microsoft.com/office/drawing/2014/main" xmlns="" id="{28516BE5-9FF5-4AEB-A961-87CAA86D71BA}"/>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670451" y="2018236"/>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5" name="Freeform 7">
              <a:extLst>
                <a:ext uri="{FF2B5EF4-FFF2-40B4-BE49-F238E27FC236}">
                  <a16:creationId xmlns:a16="http://schemas.microsoft.com/office/drawing/2014/main" xmlns="" id="{CD9AC01B-ED21-4897-8502-6C9F3C8376E4}"/>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251351" y="1788400"/>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5" name="Freeform 8">
              <a:extLst>
                <a:ext uri="{FF2B5EF4-FFF2-40B4-BE49-F238E27FC236}">
                  <a16:creationId xmlns:a16="http://schemas.microsoft.com/office/drawing/2014/main" xmlns="" id="{802488C1-A326-4736-9090-A782CE184911}"/>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1061" y="549842"/>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7" name="Freeform 9">
              <a:extLst>
                <a:ext uri="{FF2B5EF4-FFF2-40B4-BE49-F238E27FC236}">
                  <a16:creationId xmlns:a16="http://schemas.microsoft.com/office/drawing/2014/main" xmlns="" id="{A19BF381-8A69-4838-985C-B6A75AB9ED15}"/>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3701" y="6186246"/>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6" name="Freeform 10">
              <a:extLst>
                <a:ext uri="{FF2B5EF4-FFF2-40B4-BE49-F238E27FC236}">
                  <a16:creationId xmlns:a16="http://schemas.microsoft.com/office/drawing/2014/main" xmlns="" id="{6174A2B7-42B9-4604-ADB8-C0390ABD5D37}"/>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1061" y="-51881"/>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9" name="Freeform 11">
              <a:extLst>
                <a:ext uri="{FF2B5EF4-FFF2-40B4-BE49-F238E27FC236}">
                  <a16:creationId xmlns:a16="http://schemas.microsoft.com/office/drawing/2014/main" xmlns="" id="{85597E73-3E99-4AA6-95B7-CCC340643E8E}"/>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5426601" y="5579"/>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7" name="Freeform 12">
              <a:extLst>
                <a:ext uri="{FF2B5EF4-FFF2-40B4-BE49-F238E27FC236}">
                  <a16:creationId xmlns:a16="http://schemas.microsoft.com/office/drawing/2014/main" xmlns="" id="{3EC32C20-5ED7-4B71-84A2-33F1928DEAA2}"/>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1061" y="5579"/>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1" name="Freeform 13">
              <a:extLst>
                <a:ext uri="{FF2B5EF4-FFF2-40B4-BE49-F238E27FC236}">
                  <a16:creationId xmlns:a16="http://schemas.microsoft.com/office/drawing/2014/main" xmlns="" id="{CEB02A33-615B-47C2-A3A1-79CEFCE383F2}"/>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5821889" y="5579"/>
              <a:ext cx="5588000" cy="6866337"/>
            </a:xfrm>
            <a:custGeom>
              <a:avLst/>
              <a:gdLst>
                <a:gd name="T0" fmla="*/ 1067 w 1174"/>
                <a:gd name="T1" fmla="*/ 1440 h 1440"/>
                <a:gd name="T2" fmla="*/ 698 w 1174"/>
                <a:gd name="T3" fmla="*/ 577 h 1440"/>
                <a:gd name="T4" fmla="*/ 0 w 1174"/>
                <a:gd name="T5" fmla="*/ 0 h 1440"/>
              </a:gdLst>
              <a:ahLst/>
              <a:cxnLst>
                <a:cxn ang="0">
                  <a:pos x="T0" y="T1"/>
                </a:cxn>
                <a:cxn ang="0">
                  <a:pos x="T2" y="T3"/>
                </a:cxn>
                <a:cxn ang="0">
                  <a:pos x="T4" y="T5"/>
                </a:cxn>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8" name="Freeform 14">
              <a:extLst>
                <a:ext uri="{FF2B5EF4-FFF2-40B4-BE49-F238E27FC236}">
                  <a16:creationId xmlns:a16="http://schemas.microsoft.com/office/drawing/2014/main" xmlns="" id="{A817D172-34FE-44A0-8FE7-2DE53F9515BE}"/>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3701" y="790"/>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 name="Freeform 15">
              <a:extLst>
                <a:ext uri="{FF2B5EF4-FFF2-40B4-BE49-F238E27FC236}">
                  <a16:creationId xmlns:a16="http://schemas.microsoft.com/office/drawing/2014/main" xmlns="" id="{015DF00F-1666-4048-817A-9598EB324834}"/>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6012389" y="5579"/>
              <a:ext cx="5497513" cy="6866337"/>
            </a:xfrm>
            <a:custGeom>
              <a:avLst/>
              <a:gdLst>
                <a:gd name="T0" fmla="*/ 1056 w 1155"/>
                <a:gd name="T1" fmla="*/ 1440 h 1440"/>
                <a:gd name="T2" fmla="*/ 686 w 1155"/>
                <a:gd name="T3" fmla="*/ 580 h 1440"/>
                <a:gd name="T4" fmla="*/ 0 w 1155"/>
                <a:gd name="T5" fmla="*/ 0 h 1440"/>
              </a:gdLst>
              <a:ahLst/>
              <a:cxnLst>
                <a:cxn ang="0">
                  <a:pos x="T0" y="T1"/>
                </a:cxn>
                <a:cxn ang="0">
                  <a:pos x="T2" y="T3"/>
                </a:cxn>
                <a:cxn ang="0">
                  <a:pos x="T4" y="T5"/>
                </a:cxn>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9" name="Freeform 16">
              <a:extLst>
                <a:ext uri="{FF2B5EF4-FFF2-40B4-BE49-F238E27FC236}">
                  <a16:creationId xmlns:a16="http://schemas.microsoft.com/office/drawing/2014/main" xmlns="" id="{2CC138E0-9CAE-42D1-AEC0-4905ABBAFE4C}"/>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1061" y="5579"/>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5" name="Freeform 17">
              <a:extLst>
                <a:ext uri="{FF2B5EF4-FFF2-40B4-BE49-F238E27FC236}">
                  <a16:creationId xmlns:a16="http://schemas.microsoft.com/office/drawing/2014/main" xmlns="" id="{84BD67A0-AD60-4697-9B64-60CD44B22C53}"/>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6210826" y="790"/>
              <a:ext cx="5522913" cy="6871126"/>
            </a:xfrm>
            <a:custGeom>
              <a:avLst/>
              <a:gdLst>
                <a:gd name="T0" fmla="*/ 1053 w 1160"/>
                <a:gd name="T1" fmla="*/ 1441 h 1441"/>
                <a:gd name="T2" fmla="*/ 705 w 1160"/>
                <a:gd name="T3" fmla="*/ 599 h 1441"/>
                <a:gd name="T4" fmla="*/ 0 w 1160"/>
                <a:gd name="T5" fmla="*/ 0 h 1441"/>
              </a:gdLst>
              <a:ahLst/>
              <a:cxnLst>
                <a:cxn ang="0">
                  <a:pos x="T0" y="T1"/>
                </a:cxn>
                <a:cxn ang="0">
                  <a:pos x="T2" y="T3"/>
                </a:cxn>
                <a:cxn ang="0">
                  <a:pos x="T4" y="T5"/>
                </a:cxn>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0" name="Freeform 18">
              <a:extLst>
                <a:ext uri="{FF2B5EF4-FFF2-40B4-BE49-F238E27FC236}">
                  <a16:creationId xmlns:a16="http://schemas.microsoft.com/office/drawing/2014/main" xmlns="" id="{F80EDFB0-2145-435B-90B7-DA5F2B63599B}"/>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6463239" y="5579"/>
              <a:ext cx="5413375" cy="6866337"/>
            </a:xfrm>
            <a:custGeom>
              <a:avLst/>
              <a:gdLst>
                <a:gd name="T0" fmla="*/ 1040 w 1137"/>
                <a:gd name="T1" fmla="*/ 1440 h 1440"/>
                <a:gd name="T2" fmla="*/ 698 w 1137"/>
                <a:gd name="T3" fmla="*/ 611 h 1440"/>
                <a:gd name="T4" fmla="*/ 0 w 1137"/>
                <a:gd name="T5" fmla="*/ 0 h 1440"/>
              </a:gdLst>
              <a:ahLst/>
              <a:cxnLst>
                <a:cxn ang="0">
                  <a:pos x="T0" y="T1"/>
                </a:cxn>
                <a:cxn ang="0">
                  <a:pos x="T2" y="T3"/>
                </a:cxn>
                <a:cxn ang="0">
                  <a:pos x="T4" y="T5"/>
                </a:cxn>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7" name="Freeform 19">
              <a:extLst>
                <a:ext uri="{FF2B5EF4-FFF2-40B4-BE49-F238E27FC236}">
                  <a16:creationId xmlns:a16="http://schemas.microsoft.com/office/drawing/2014/main" xmlns="" id="{A4E59382-4DEE-4AC7-8446-2416D176CD13}"/>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6877576" y="5579"/>
              <a:ext cx="5037138" cy="6861550"/>
            </a:xfrm>
            <a:custGeom>
              <a:avLst/>
              <a:gdLst>
                <a:gd name="T0" fmla="*/ 1011 w 1058"/>
                <a:gd name="T1" fmla="*/ 1439 h 1439"/>
                <a:gd name="T2" fmla="*/ 648 w 1058"/>
                <a:gd name="T3" fmla="*/ 617 h 1439"/>
                <a:gd name="T4" fmla="*/ 0 w 1058"/>
                <a:gd name="T5" fmla="*/ 0 h 1439"/>
              </a:gdLst>
              <a:ahLst/>
              <a:cxnLst>
                <a:cxn ang="0">
                  <a:pos x="T0" y="T1"/>
                </a:cxn>
                <a:cxn ang="0">
                  <a:pos x="T2" y="T3"/>
                </a:cxn>
                <a:cxn ang="0">
                  <a:pos x="T4" y="T5"/>
                </a:cxn>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 name="Freeform 20">
              <a:extLst>
                <a:ext uri="{FF2B5EF4-FFF2-40B4-BE49-F238E27FC236}">
                  <a16:creationId xmlns:a16="http://schemas.microsoft.com/office/drawing/2014/main" xmlns="" id="{55D26D19-6E95-4DBB-9C93-34AF9AD16EB3}"/>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8768289" y="5579"/>
              <a:ext cx="3417888" cy="2742066"/>
            </a:xfrm>
            <a:custGeom>
              <a:avLst/>
              <a:gdLst>
                <a:gd name="T0" fmla="*/ 718 w 718"/>
                <a:gd name="T1" fmla="*/ 575 h 575"/>
                <a:gd name="T2" fmla="*/ 0 w 718"/>
                <a:gd name="T3" fmla="*/ 0 h 575"/>
              </a:gdLst>
              <a:ahLst/>
              <a:cxnLst>
                <a:cxn ang="0">
                  <a:pos x="T0" y="T1"/>
                </a:cxn>
                <a:cxn ang="0">
                  <a:pos x="T2" y="T3"/>
                </a:cxn>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9" name="Freeform 21">
              <a:extLst>
                <a:ext uri="{FF2B5EF4-FFF2-40B4-BE49-F238E27FC236}">
                  <a16:creationId xmlns:a16="http://schemas.microsoft.com/office/drawing/2014/main" xmlns="" id="{EE5A8A25-AF2F-45A2-8C83-777501F6782B}"/>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9235014" y="10367"/>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2" name="Freeform 22">
              <a:extLst>
                <a:ext uri="{FF2B5EF4-FFF2-40B4-BE49-F238E27FC236}">
                  <a16:creationId xmlns:a16="http://schemas.microsoft.com/office/drawing/2014/main" xmlns="" id="{5165BC0D-45A1-45A5-AAC9-6EEC27CF72FF}"/>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10020826" y="5579"/>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1" name="Freeform 23">
              <a:extLst>
                <a:ext uri="{FF2B5EF4-FFF2-40B4-BE49-F238E27FC236}">
                  <a16:creationId xmlns:a16="http://schemas.microsoft.com/office/drawing/2014/main" xmlns="" id="{4F1DD539-EB18-4BEC-BF0D-106B762AE4C0}"/>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11290826" y="5579"/>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pic>
        <p:nvPicPr>
          <p:cNvPr id="5" name="Image 4">
            <a:extLst>
              <a:ext uri="{FF2B5EF4-FFF2-40B4-BE49-F238E27FC236}">
                <a16:creationId xmlns:a16="http://schemas.microsoft.com/office/drawing/2014/main" xmlns="" id="{A4E3A941-C4F2-4F77-9BDC-B50F1DA1870F}"/>
              </a:ext>
            </a:extLst>
          </p:cNvPr>
          <p:cNvPicPr>
            <a:picLocks noChangeAspect="1"/>
          </p:cNvPicPr>
          <p:nvPr/>
        </p:nvPicPr>
        <p:blipFill rotWithShape="1">
          <a:blip r:embed="rId2">
            <a:extLst>
              <a:ext uri="{837473B0-CC2E-450A-ABE3-18F120FF3D39}">
                <a1611:picAttrSrcUrl xmlns:a1611="http://schemas.microsoft.com/office/drawing/2016/11/main" xmlns="" r:id="rId3"/>
              </a:ext>
            </a:extLst>
          </a:blip>
          <a:srcRect t="24998" r="-1" b="-1"/>
          <a:stretch/>
        </p:blipFill>
        <p:spPr>
          <a:xfrm>
            <a:off x="20" y="227"/>
            <a:ext cx="12191675" cy="6858000"/>
          </a:xfrm>
          <a:prstGeom prst="rect">
            <a:avLst/>
          </a:prstGeom>
        </p:spPr>
      </p:pic>
      <p:grpSp>
        <p:nvGrpSpPr>
          <p:cNvPr id="113" name="Group 112">
            <a:extLst>
              <a:ext uri="{FF2B5EF4-FFF2-40B4-BE49-F238E27FC236}">
                <a16:creationId xmlns:a16="http://schemas.microsoft.com/office/drawing/2014/main" xmlns="" id="{311F8D4F-0F0F-4E68-80C6-05F8FC8B1FBE}"/>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669293" y="1186483"/>
            <a:ext cx="8848345" cy="4477933"/>
            <a:chOff x="1669293" y="1186483"/>
            <a:chExt cx="8848345" cy="4477933"/>
          </a:xfrm>
        </p:grpSpPr>
        <p:sp>
          <p:nvSpPr>
            <p:cNvPr id="133" name="Rectangle 113">
              <a:extLst>
                <a:ext uri="{FF2B5EF4-FFF2-40B4-BE49-F238E27FC236}">
                  <a16:creationId xmlns:a16="http://schemas.microsoft.com/office/drawing/2014/main" xmlns="" id="{2C88A4A2-49A3-4B71-89F7-FBB6CDFE322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674042" y="1186483"/>
              <a:ext cx="8843596" cy="716184"/>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Isosceles Triangle 39">
              <a:extLst>
                <a:ext uri="{FF2B5EF4-FFF2-40B4-BE49-F238E27FC236}">
                  <a16:creationId xmlns:a16="http://schemas.microsoft.com/office/drawing/2014/main" xmlns="" id="{D9655F80-B020-45DF-8854-E66FE5CE8C1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10800000">
              <a:off x="5892384" y="5313353"/>
              <a:ext cx="407233" cy="351063"/>
            </a:xfrm>
            <a:prstGeom prst="triangle">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Rectangle 115">
              <a:extLst>
                <a:ext uri="{FF2B5EF4-FFF2-40B4-BE49-F238E27FC236}">
                  <a16:creationId xmlns:a16="http://schemas.microsoft.com/office/drawing/2014/main" xmlns="" id="{BF147E35-2CC4-4188-845B-72F2A29C8A8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669293" y="1991156"/>
              <a:ext cx="8845667" cy="3322196"/>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re 1">
            <a:extLst>
              <a:ext uri="{FF2B5EF4-FFF2-40B4-BE49-F238E27FC236}">
                <a16:creationId xmlns:a16="http://schemas.microsoft.com/office/drawing/2014/main" xmlns="" id="{BBA0FD40-1F21-4AB0-AA24-CD5DA60CEBCC}"/>
              </a:ext>
            </a:extLst>
          </p:cNvPr>
          <p:cNvSpPr>
            <a:spLocks noGrp="1"/>
          </p:cNvSpPr>
          <p:nvPr>
            <p:ph type="title"/>
          </p:nvPr>
        </p:nvSpPr>
        <p:spPr>
          <a:xfrm>
            <a:off x="1759236" y="2075504"/>
            <a:ext cx="8679915" cy="1748729"/>
          </a:xfrm>
        </p:spPr>
        <p:txBody>
          <a:bodyPr vert="horz" lIns="228600" tIns="228600" rIns="228600" bIns="0" rtlCol="0" anchor="b">
            <a:normAutofit/>
          </a:bodyPr>
          <a:lstStyle/>
          <a:p>
            <a:pPr>
              <a:lnSpc>
                <a:spcPct val="80000"/>
              </a:lnSpc>
            </a:pPr>
            <a:r>
              <a:rPr lang="en-US" sz="3800" dirty="0" err="1"/>
              <a:t>Méthodes</a:t>
            </a:r>
            <a:r>
              <a:rPr lang="en-US" sz="3800" dirty="0"/>
              <a:t> de </a:t>
            </a:r>
            <a:r>
              <a:rPr lang="en-US" sz="3800" dirty="0" err="1"/>
              <a:t>rédaction</a:t>
            </a:r>
            <a:r>
              <a:rPr lang="en-US" sz="3800" dirty="0"/>
              <a:t/>
            </a:r>
            <a:br>
              <a:rPr lang="en-US" sz="3800" dirty="0"/>
            </a:br>
            <a:r>
              <a:rPr lang="en-US" sz="3800" dirty="0"/>
              <a:t>DIR, PIE </a:t>
            </a:r>
            <a:r>
              <a:rPr lang="en-US" sz="3800" dirty="0" err="1"/>
              <a:t>ou</a:t>
            </a:r>
            <a:r>
              <a:rPr lang="en-US" sz="3800" dirty="0"/>
              <a:t> SOAPIE</a:t>
            </a:r>
            <a:br>
              <a:rPr lang="en-US" sz="3800" dirty="0"/>
            </a:br>
            <a:r>
              <a:rPr lang="en-US" sz="3800" dirty="0"/>
              <a:t>p.67</a:t>
            </a:r>
          </a:p>
        </p:txBody>
      </p:sp>
    </p:spTree>
    <p:extLst>
      <p:ext uri="{BB962C8B-B14F-4D97-AF65-F5344CB8AC3E}">
        <p14:creationId xmlns:p14="http://schemas.microsoft.com/office/powerpoint/2010/main" val="226201851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E2366EBA-92FD-44AE-87A9-25E5135EB2C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
            <a:ext cx="12192000" cy="68692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xmlns="" id="{B437F5FC-01F7-4EB4-81E7-C27D917E955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xmlns="" id="{4B0CFF10-4805-4BFA-961B-1F60DAEB948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6">
              <a:extLst>
                <a:ext uri="{FF2B5EF4-FFF2-40B4-BE49-F238E27FC236}">
                  <a16:creationId xmlns:a16="http://schemas.microsoft.com/office/drawing/2014/main" xmlns="" id="{BE054536-C03E-4857-B4AE-D687A58F9A9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xmlns="" id="{FE33E51C-23D8-43F5-98C4-A2ED2C4C99C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xmlns="" id="{89E18891-DEB2-4CFD-A907-2868B2A9105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xmlns="" id="{0002C1BB-DB60-4314-A2FC-203E54D94C7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xmlns="" id="{9B75BDFA-6D78-4FB1-9F21-5280855C49F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xmlns="" id="{0B632D6B-A327-41AB-BBCF-9A03AD2AB73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xmlns="" id="{F514BBC5-1736-4813-BECB-5A6B6738E58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xmlns="" id="{94A2C868-7AEC-4209-BFA3-7185B11D330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xmlns="" id="{FF56CB70-2B25-4695-ADC8-6092D0D1129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xmlns="" id="{BA411BEF-2182-4458-B9AF-1634B5C2316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xmlns="" id="{53F27E63-3F11-4C85-AC72-1EE8508C4C4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xmlns="" id="{68B589BA-F70F-4E0B-94B9-EEB83EDF3F2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xmlns="" id="{9D0B991D-CB0A-415F-8D77-A5565F66F0E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xmlns="" id="{701E99DE-74F0-41D1-BBF4-5A57053BB6C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xmlns="" id="{C02EE40A-8F17-4182-9495-9506463B794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xmlns="" id="{924210CA-0A35-4127-925F-D4084B7DC39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bg1">
                  <a:alpha val="35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xmlns="" id="{DC13CEF1-DD2D-474C-B81C-820CEF3D9C3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xmlns="" id="{F889481A-8038-43E6-8EF1-A5F802CEDF1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xmlns="" id="{128BD14A-9093-4854-A73A-F666B2ED2D2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xmlns="" id="{22D884F4-76EC-4371-B903-E79CF191E30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useBgFill="1">
        <p:nvSpPr>
          <p:cNvPr id="33" name="Rectangle 32">
            <a:extLst>
              <a:ext uri="{FF2B5EF4-FFF2-40B4-BE49-F238E27FC236}">
                <a16:creationId xmlns:a16="http://schemas.microsoft.com/office/drawing/2014/main" xmlns="" id="{7C462C46-EFB7-4580-9921-DFC346FCC3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923665" y="0"/>
            <a:ext cx="10268336" cy="68692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xmlns="" id="{6D41640A-58A4-4CE2-9C0A-6AB412EA6F37}"/>
              </a:ext>
            </a:extLst>
          </p:cNvPr>
          <p:cNvSpPr>
            <a:spLocks noGrp="1"/>
          </p:cNvSpPr>
          <p:nvPr>
            <p:ph type="title"/>
          </p:nvPr>
        </p:nvSpPr>
        <p:spPr>
          <a:xfrm>
            <a:off x="3891643" y="9525"/>
            <a:ext cx="6230857" cy="1230570"/>
          </a:xfrm>
        </p:spPr>
        <p:txBody>
          <a:bodyPr anchor="t">
            <a:normAutofit/>
          </a:bodyPr>
          <a:lstStyle/>
          <a:p>
            <a:r>
              <a:rPr lang="fr-CA" sz="3600" dirty="0">
                <a:solidFill>
                  <a:schemeClr val="accent1"/>
                </a:solidFill>
              </a:rPr>
              <a:t>Situation 1- ‘‘ J’ai entendu…’’</a:t>
            </a:r>
          </a:p>
        </p:txBody>
      </p:sp>
      <p:sp>
        <p:nvSpPr>
          <p:cNvPr id="35" name="Isosceles Triangle 34">
            <a:extLst>
              <a:ext uri="{FF2B5EF4-FFF2-40B4-BE49-F238E27FC236}">
                <a16:creationId xmlns:a16="http://schemas.microsoft.com/office/drawing/2014/main" xmlns="" id="{B8B918B4-AB10-4E3A-916E-A9625586EA4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1797903" y="954813"/>
            <a:ext cx="300774" cy="259288"/>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 name="Espace réservé du contenu 2">
            <a:extLst>
              <a:ext uri="{FF2B5EF4-FFF2-40B4-BE49-F238E27FC236}">
                <a16:creationId xmlns:a16="http://schemas.microsoft.com/office/drawing/2014/main" xmlns="" id="{E85F3011-30FB-4ED5-BD6F-42A0AFBC6DAA}"/>
              </a:ext>
            </a:extLst>
          </p:cNvPr>
          <p:cNvSpPr>
            <a:spLocks noGrp="1"/>
          </p:cNvSpPr>
          <p:nvPr>
            <p:ph idx="1"/>
          </p:nvPr>
        </p:nvSpPr>
        <p:spPr>
          <a:xfrm>
            <a:off x="2880487" y="1544320"/>
            <a:ext cx="8713025" cy="4507488"/>
          </a:xfrm>
        </p:spPr>
        <p:txBody>
          <a:bodyPr anchor="t">
            <a:normAutofit/>
          </a:bodyPr>
          <a:lstStyle/>
          <a:p>
            <a:pPr algn="just"/>
            <a:r>
              <a:rPr lang="fr-CA" dirty="0"/>
              <a:t>Une infirmière auxiliaire dont l’employeur est une agence privée, remplace aujourd’hui.</a:t>
            </a:r>
          </a:p>
          <a:p>
            <a:pPr algn="just"/>
            <a:r>
              <a:rPr lang="fr-CA" dirty="0"/>
              <a:t>Elle vous dit avoir entendu une conversation entre la résidente et sa fille Giselle, la fille de Mme. </a:t>
            </a:r>
            <a:r>
              <a:rPr lang="fr-CA" dirty="0" err="1"/>
              <a:t>Patry</a:t>
            </a:r>
            <a:r>
              <a:rPr lang="fr-CA" dirty="0"/>
              <a:t>, lui demandait avec beaucoup d’insistance de lui fournir un chèque pour couvrir tous les frais. Il était question des visites au CHSLD, de la perte de journées de travail pour effectuer ses visites, des frais de pharmacie, etc.</a:t>
            </a:r>
          </a:p>
          <a:p>
            <a:pPr algn="just"/>
            <a:r>
              <a:rPr lang="fr-CA" dirty="0"/>
              <a:t>Lorsque vous vérifiez la situation auprès de Mme. </a:t>
            </a:r>
            <a:r>
              <a:rPr lang="fr-CA" dirty="0" err="1"/>
              <a:t>Patry</a:t>
            </a:r>
            <a:r>
              <a:rPr lang="fr-CA" dirty="0"/>
              <a:t>, elle vous dit que tout va très bien. Elle est nerveuse, le visage pâle.</a:t>
            </a:r>
          </a:p>
          <a:p>
            <a:pPr algn="just"/>
            <a:r>
              <a:rPr lang="fr-CA" dirty="0"/>
              <a:t>Devez-vous noter cette situation?</a:t>
            </a:r>
          </a:p>
          <a:p>
            <a:pPr lvl="1" algn="just"/>
            <a:r>
              <a:rPr lang="fr-CA" dirty="0"/>
              <a:t>D’abord, faire une note tier et faire une note sur le comportement.</a:t>
            </a:r>
          </a:p>
        </p:txBody>
      </p:sp>
    </p:spTree>
    <p:extLst>
      <p:ext uri="{BB962C8B-B14F-4D97-AF65-F5344CB8AC3E}">
        <p14:creationId xmlns:p14="http://schemas.microsoft.com/office/powerpoint/2010/main" val="3314655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E2366EBA-92FD-44AE-87A9-25E5135EB2C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
            <a:ext cx="12192000" cy="68692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xmlns="" id="{B437F5FC-01F7-4EB4-81E7-C27D917E955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xmlns="" id="{4B0CFF10-4805-4BFA-961B-1F60DAEB948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6">
              <a:extLst>
                <a:ext uri="{FF2B5EF4-FFF2-40B4-BE49-F238E27FC236}">
                  <a16:creationId xmlns:a16="http://schemas.microsoft.com/office/drawing/2014/main" xmlns="" id="{BE054536-C03E-4857-B4AE-D687A58F9A9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xmlns="" id="{FE33E51C-23D8-43F5-98C4-A2ED2C4C99C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xmlns="" id="{89E18891-DEB2-4CFD-A907-2868B2A9105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xmlns="" id="{0002C1BB-DB60-4314-A2FC-203E54D94C7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xmlns="" id="{9B75BDFA-6D78-4FB1-9F21-5280855C49F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xmlns="" id="{0B632D6B-A327-41AB-BBCF-9A03AD2AB73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xmlns="" id="{F514BBC5-1736-4813-BECB-5A6B6738E58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xmlns="" id="{94A2C868-7AEC-4209-BFA3-7185B11D330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xmlns="" id="{FF56CB70-2B25-4695-ADC8-6092D0D1129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xmlns="" id="{BA411BEF-2182-4458-B9AF-1634B5C2316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xmlns="" id="{53F27E63-3F11-4C85-AC72-1EE8508C4C4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xmlns="" id="{68B589BA-F70F-4E0B-94B9-EEB83EDF3F2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xmlns="" id="{9D0B991D-CB0A-415F-8D77-A5565F66F0E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xmlns="" id="{701E99DE-74F0-41D1-BBF4-5A57053BB6C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xmlns="" id="{C02EE40A-8F17-4182-9495-9506463B794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xmlns="" id="{924210CA-0A35-4127-925F-D4084B7DC39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bg1">
                  <a:alpha val="35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xmlns="" id="{DC13CEF1-DD2D-474C-B81C-820CEF3D9C3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xmlns="" id="{F889481A-8038-43E6-8EF1-A5F802CEDF1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xmlns="" id="{128BD14A-9093-4854-A73A-F666B2ED2D2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xmlns="" id="{22D884F4-76EC-4371-B903-E79CF191E30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useBgFill="1">
        <p:nvSpPr>
          <p:cNvPr id="33" name="Rectangle 32">
            <a:extLst>
              <a:ext uri="{FF2B5EF4-FFF2-40B4-BE49-F238E27FC236}">
                <a16:creationId xmlns:a16="http://schemas.microsoft.com/office/drawing/2014/main" xmlns="" id="{7C462C46-EFB7-4580-9921-DFC346FCC3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923665" y="0"/>
            <a:ext cx="10268336" cy="68692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xmlns="" id="{B5955610-0632-4E58-A939-5D0EFBB2C12B}"/>
              </a:ext>
            </a:extLst>
          </p:cNvPr>
          <p:cNvSpPr>
            <a:spLocks noGrp="1"/>
          </p:cNvSpPr>
          <p:nvPr>
            <p:ph type="title"/>
          </p:nvPr>
        </p:nvSpPr>
        <p:spPr>
          <a:xfrm>
            <a:off x="3285298" y="9525"/>
            <a:ext cx="8190740" cy="1230570"/>
          </a:xfrm>
        </p:spPr>
        <p:txBody>
          <a:bodyPr anchor="t">
            <a:normAutofit/>
          </a:bodyPr>
          <a:lstStyle/>
          <a:p>
            <a:pPr algn="l"/>
            <a:r>
              <a:rPr lang="fr-CA" sz="3600" dirty="0">
                <a:solidFill>
                  <a:schemeClr val="accent1"/>
                </a:solidFill>
              </a:rPr>
              <a:t>Situation 2- Quels éléments doivent être notés</a:t>
            </a:r>
          </a:p>
        </p:txBody>
      </p:sp>
      <p:sp>
        <p:nvSpPr>
          <p:cNvPr id="35" name="Isosceles Triangle 34">
            <a:extLst>
              <a:ext uri="{FF2B5EF4-FFF2-40B4-BE49-F238E27FC236}">
                <a16:creationId xmlns:a16="http://schemas.microsoft.com/office/drawing/2014/main" xmlns="" id="{B8B918B4-AB10-4E3A-916E-A9625586EA4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1797903" y="954813"/>
            <a:ext cx="300774" cy="259288"/>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 name="Espace réservé du contenu 2">
            <a:extLst>
              <a:ext uri="{FF2B5EF4-FFF2-40B4-BE49-F238E27FC236}">
                <a16:creationId xmlns:a16="http://schemas.microsoft.com/office/drawing/2014/main" xmlns="" id="{CC2C603D-0550-4B3E-B1D3-25A0B0B50A0A}"/>
              </a:ext>
            </a:extLst>
          </p:cNvPr>
          <p:cNvSpPr>
            <a:spLocks noGrp="1"/>
          </p:cNvSpPr>
          <p:nvPr>
            <p:ph idx="1"/>
          </p:nvPr>
        </p:nvSpPr>
        <p:spPr>
          <a:xfrm>
            <a:off x="2531650" y="960438"/>
            <a:ext cx="9209913" cy="4903594"/>
          </a:xfrm>
        </p:spPr>
        <p:txBody>
          <a:bodyPr anchor="t">
            <a:normAutofit/>
          </a:bodyPr>
          <a:lstStyle/>
          <a:p>
            <a:pPr algn="just"/>
            <a:r>
              <a:rPr lang="fr-CA" sz="2000" dirty="0"/>
              <a:t>Mme. Labelle, 81 ans est en CH. Elle n’a plus d’appétit, a des nausées et ne dort plus depuis 3 jours. Son comportement a changé selon sa fille qui l’a trouve bizarre, pas comme d’habitude.</a:t>
            </a:r>
          </a:p>
          <a:p>
            <a:pPr algn="just"/>
            <a:r>
              <a:rPr lang="fr-CA" sz="2000" dirty="0"/>
              <a:t>Mme vous dit avoir de la difficulté à se concentrer, elle a peur de perdre la tête car elle se sent bizarre et ne sait pas toujours où elle se trouve. Il y a beaucoup de cas de gastro sur le département, elle croit qu’elle a aussi la gastro.</a:t>
            </a:r>
          </a:p>
          <a:p>
            <a:pPr algn="just"/>
            <a:r>
              <a:rPr lang="fr-CA" sz="2000" dirty="0"/>
              <a:t>Elle est attentive, alerte. Coloration et retour capillaire normal. Saturation air ambiant 96%, TA 110/80, </a:t>
            </a:r>
            <a:r>
              <a:rPr lang="fr-CA" sz="2000" dirty="0" err="1"/>
              <a:t>Pls</a:t>
            </a:r>
            <a:r>
              <a:rPr lang="fr-CA" sz="2000" dirty="0"/>
              <a:t> 64/min, Température 37,8, </a:t>
            </a:r>
            <a:r>
              <a:rPr lang="fr-CA" sz="2000" dirty="0" err="1"/>
              <a:t>respi</a:t>
            </a:r>
            <a:r>
              <a:rPr lang="fr-CA" sz="2000" dirty="0"/>
              <a:t>. 17/min., normale et régulière, pas de tirage.</a:t>
            </a:r>
          </a:p>
          <a:p>
            <a:pPr algn="just"/>
            <a:r>
              <a:rPr lang="fr-CA" sz="2000" dirty="0"/>
              <a:t>Elle n’a pas de filet de salive sous la langue, ses aisselles sont sèches.</a:t>
            </a:r>
          </a:p>
        </p:txBody>
      </p:sp>
    </p:spTree>
    <p:extLst>
      <p:ext uri="{BB962C8B-B14F-4D97-AF65-F5344CB8AC3E}">
        <p14:creationId xmlns:p14="http://schemas.microsoft.com/office/powerpoint/2010/main" val="34767616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E2366EBA-92FD-44AE-87A9-25E5135EB2C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
            <a:ext cx="12192000" cy="68692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xmlns="" id="{B437F5FC-01F7-4EB4-81E7-C27D917E955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xmlns="" id="{4B0CFF10-4805-4BFA-961B-1F60DAEB948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6">
              <a:extLst>
                <a:ext uri="{FF2B5EF4-FFF2-40B4-BE49-F238E27FC236}">
                  <a16:creationId xmlns:a16="http://schemas.microsoft.com/office/drawing/2014/main" xmlns="" id="{BE054536-C03E-4857-B4AE-D687A58F9A9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xmlns="" id="{FE33E51C-23D8-43F5-98C4-A2ED2C4C99C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xmlns="" id="{89E18891-DEB2-4CFD-A907-2868B2A9105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xmlns="" id="{0002C1BB-DB60-4314-A2FC-203E54D94C7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xmlns="" id="{9B75BDFA-6D78-4FB1-9F21-5280855C49F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xmlns="" id="{0B632D6B-A327-41AB-BBCF-9A03AD2AB73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xmlns="" id="{F514BBC5-1736-4813-BECB-5A6B6738E58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xmlns="" id="{94A2C868-7AEC-4209-BFA3-7185B11D330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xmlns="" id="{FF56CB70-2B25-4695-ADC8-6092D0D1129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xmlns="" id="{BA411BEF-2182-4458-B9AF-1634B5C2316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xmlns="" id="{53F27E63-3F11-4C85-AC72-1EE8508C4C4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xmlns="" id="{68B589BA-F70F-4E0B-94B9-EEB83EDF3F2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xmlns="" id="{9D0B991D-CB0A-415F-8D77-A5565F66F0E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xmlns="" id="{701E99DE-74F0-41D1-BBF4-5A57053BB6C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xmlns="" id="{C02EE40A-8F17-4182-9495-9506463B794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xmlns="" id="{924210CA-0A35-4127-925F-D4084B7DC39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bg1">
                  <a:alpha val="35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xmlns="" id="{DC13CEF1-DD2D-474C-B81C-820CEF3D9C3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xmlns="" id="{F889481A-8038-43E6-8EF1-A5F802CEDF1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xmlns="" id="{128BD14A-9093-4854-A73A-F666B2ED2D2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xmlns="" id="{22D884F4-76EC-4371-B903-E79CF191E30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useBgFill="1">
        <p:nvSpPr>
          <p:cNvPr id="33" name="Rectangle 32">
            <a:extLst>
              <a:ext uri="{FF2B5EF4-FFF2-40B4-BE49-F238E27FC236}">
                <a16:creationId xmlns:a16="http://schemas.microsoft.com/office/drawing/2014/main" xmlns="" id="{7C462C46-EFB7-4580-9921-DFC346FCC3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923665" y="0"/>
            <a:ext cx="10268336" cy="68692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xmlns="" id="{0B86494A-E162-4771-BAD5-4779132AD7FF}"/>
              </a:ext>
            </a:extLst>
          </p:cNvPr>
          <p:cNvSpPr>
            <a:spLocks noGrp="1"/>
          </p:cNvSpPr>
          <p:nvPr>
            <p:ph type="title"/>
          </p:nvPr>
        </p:nvSpPr>
        <p:spPr>
          <a:xfrm>
            <a:off x="3733279" y="-116855"/>
            <a:ext cx="6230857" cy="730250"/>
          </a:xfrm>
        </p:spPr>
        <p:txBody>
          <a:bodyPr anchor="t">
            <a:normAutofit fontScale="90000"/>
          </a:bodyPr>
          <a:lstStyle/>
          <a:p>
            <a:r>
              <a:rPr lang="fr-CA" sz="3600" dirty="0">
                <a:solidFill>
                  <a:schemeClr val="accent1"/>
                </a:solidFill>
              </a:rPr>
              <a:t>Notes selon la situation #2</a:t>
            </a:r>
          </a:p>
        </p:txBody>
      </p:sp>
      <p:sp>
        <p:nvSpPr>
          <p:cNvPr id="35" name="Isosceles Triangle 34">
            <a:extLst>
              <a:ext uri="{FF2B5EF4-FFF2-40B4-BE49-F238E27FC236}">
                <a16:creationId xmlns:a16="http://schemas.microsoft.com/office/drawing/2014/main" xmlns="" id="{B8B918B4-AB10-4E3A-916E-A9625586EA4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1797903" y="954813"/>
            <a:ext cx="300774" cy="259288"/>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graphicFrame>
        <p:nvGraphicFramePr>
          <p:cNvPr id="4" name="Espace réservé du contenu 3">
            <a:extLst>
              <a:ext uri="{FF2B5EF4-FFF2-40B4-BE49-F238E27FC236}">
                <a16:creationId xmlns:a16="http://schemas.microsoft.com/office/drawing/2014/main" xmlns="" id="{F9FD7CAB-C822-4676-A70A-B0AE832D5BCA}"/>
              </a:ext>
            </a:extLst>
          </p:cNvPr>
          <p:cNvGraphicFramePr>
            <a:graphicFrameLocks noGrp="1"/>
          </p:cNvGraphicFramePr>
          <p:nvPr>
            <p:ph idx="1"/>
            <p:extLst>
              <p:ext uri="{D42A27DB-BD31-4B8C-83A1-F6EECF244321}">
                <p14:modId xmlns:p14="http://schemas.microsoft.com/office/powerpoint/2010/main" val="1705689589"/>
              </p:ext>
            </p:extLst>
          </p:nvPr>
        </p:nvGraphicFramePr>
        <p:xfrm>
          <a:off x="2142741" y="517525"/>
          <a:ext cx="10019097" cy="6338634"/>
        </p:xfrm>
        <a:graphic>
          <a:graphicData uri="http://schemas.openxmlformats.org/drawingml/2006/table">
            <a:tbl>
              <a:tblPr firstRow="1" bandRow="1">
                <a:tableStyleId>{5C22544A-7EE6-4342-B048-85BDC9FD1C3A}</a:tableStyleId>
              </a:tblPr>
              <a:tblGrid>
                <a:gridCol w="2316494">
                  <a:extLst>
                    <a:ext uri="{9D8B030D-6E8A-4147-A177-3AD203B41FA5}">
                      <a16:colId xmlns:a16="http://schemas.microsoft.com/office/drawing/2014/main" xmlns="" val="3191651147"/>
                    </a:ext>
                  </a:extLst>
                </a:gridCol>
                <a:gridCol w="7702603">
                  <a:extLst>
                    <a:ext uri="{9D8B030D-6E8A-4147-A177-3AD203B41FA5}">
                      <a16:colId xmlns:a16="http://schemas.microsoft.com/office/drawing/2014/main" xmlns="" val="2834934624"/>
                    </a:ext>
                  </a:extLst>
                </a:gridCol>
              </a:tblGrid>
              <a:tr h="357200">
                <a:tc>
                  <a:txBody>
                    <a:bodyPr/>
                    <a:lstStyle/>
                    <a:p>
                      <a:r>
                        <a:rPr lang="fr-CA" dirty="0"/>
                        <a:t>2020-12-03</a:t>
                      </a:r>
                    </a:p>
                  </a:txBody>
                  <a:tcPr/>
                </a:tc>
                <a:tc>
                  <a:txBody>
                    <a:bodyPr/>
                    <a:lstStyle/>
                    <a:p>
                      <a:r>
                        <a:rPr lang="fr-CA" dirty="0"/>
                        <a:t>14h30 MALAISE DOMINANT : Perte d’appétit</a:t>
                      </a:r>
                    </a:p>
                  </a:txBody>
                  <a:tcPr/>
                </a:tc>
                <a:extLst>
                  <a:ext uri="{0D108BD9-81ED-4DB2-BD59-A6C34878D82A}">
                    <a16:rowId xmlns:a16="http://schemas.microsoft.com/office/drawing/2014/main" xmlns="" val="3844490837"/>
                  </a:ext>
                </a:extLst>
              </a:tr>
              <a:tr h="357200">
                <a:tc>
                  <a:txBody>
                    <a:bodyPr/>
                    <a:lstStyle/>
                    <a:p>
                      <a:pPr algn="just"/>
                      <a:endParaRPr lang="fr-CA" dirty="0"/>
                    </a:p>
                  </a:txBody>
                  <a:tcPr/>
                </a:tc>
                <a:tc>
                  <a:txBody>
                    <a:bodyPr/>
                    <a:lstStyle/>
                    <a:p>
                      <a:pPr algn="just"/>
                      <a:r>
                        <a:rPr lang="fr-CA" dirty="0"/>
                        <a:t>P: Provoqué: ne sait pas</a:t>
                      </a:r>
                    </a:p>
                  </a:txBody>
                  <a:tcPr/>
                </a:tc>
                <a:extLst>
                  <a:ext uri="{0D108BD9-81ED-4DB2-BD59-A6C34878D82A}">
                    <a16:rowId xmlns:a16="http://schemas.microsoft.com/office/drawing/2014/main" xmlns="" val="1195187514"/>
                  </a:ext>
                </a:extLst>
              </a:tr>
              <a:tr h="357200">
                <a:tc>
                  <a:txBody>
                    <a:bodyPr/>
                    <a:lstStyle/>
                    <a:p>
                      <a:pPr algn="just"/>
                      <a:endParaRPr lang="fr-CA" dirty="0"/>
                    </a:p>
                  </a:txBody>
                  <a:tcPr/>
                </a:tc>
                <a:tc>
                  <a:txBody>
                    <a:bodyPr/>
                    <a:lstStyle/>
                    <a:p>
                      <a:pPr algn="just"/>
                      <a:r>
                        <a:rPr lang="fr-CA" dirty="0"/>
                        <a:t>P: pallier: ne mange que quelques bouchées à chaque repas</a:t>
                      </a:r>
                    </a:p>
                  </a:txBody>
                  <a:tcPr/>
                </a:tc>
                <a:extLst>
                  <a:ext uri="{0D108BD9-81ED-4DB2-BD59-A6C34878D82A}">
                    <a16:rowId xmlns:a16="http://schemas.microsoft.com/office/drawing/2014/main" xmlns="" val="81331315"/>
                  </a:ext>
                </a:extLst>
              </a:tr>
              <a:tr h="357200">
                <a:tc>
                  <a:txBody>
                    <a:bodyPr/>
                    <a:lstStyle/>
                    <a:p>
                      <a:pPr algn="just"/>
                      <a:endParaRPr lang="fr-CA" dirty="0"/>
                    </a:p>
                  </a:txBody>
                  <a:tcPr/>
                </a:tc>
                <a:tc>
                  <a:txBody>
                    <a:bodyPr/>
                    <a:lstStyle/>
                    <a:p>
                      <a:pPr algn="just"/>
                      <a:r>
                        <a:rPr lang="fr-CA" dirty="0"/>
                        <a:t>Q: impact fonctionnel: trop faible pour exercice de </a:t>
                      </a:r>
                      <a:r>
                        <a:rPr lang="fr-CA" dirty="0" err="1"/>
                        <a:t>réadapt</a:t>
                      </a:r>
                      <a:r>
                        <a:rPr lang="fr-CA" dirty="0"/>
                        <a:t>.</a:t>
                      </a:r>
                    </a:p>
                  </a:txBody>
                  <a:tcPr/>
                </a:tc>
                <a:extLst>
                  <a:ext uri="{0D108BD9-81ED-4DB2-BD59-A6C34878D82A}">
                    <a16:rowId xmlns:a16="http://schemas.microsoft.com/office/drawing/2014/main" xmlns="" val="903347076"/>
                  </a:ext>
                </a:extLst>
              </a:tr>
              <a:tr h="357200">
                <a:tc>
                  <a:txBody>
                    <a:bodyPr/>
                    <a:lstStyle/>
                    <a:p>
                      <a:pPr algn="just"/>
                      <a:endParaRPr lang="fr-CA" dirty="0"/>
                    </a:p>
                  </a:txBody>
                  <a:tcPr/>
                </a:tc>
                <a:tc>
                  <a:txBody>
                    <a:bodyPr/>
                    <a:lstStyle/>
                    <a:p>
                      <a:pPr algn="just"/>
                      <a:r>
                        <a:rPr lang="fr-CA" dirty="0"/>
                        <a:t>R: N/A</a:t>
                      </a:r>
                    </a:p>
                  </a:txBody>
                  <a:tcPr/>
                </a:tc>
                <a:extLst>
                  <a:ext uri="{0D108BD9-81ED-4DB2-BD59-A6C34878D82A}">
                    <a16:rowId xmlns:a16="http://schemas.microsoft.com/office/drawing/2014/main" xmlns="" val="3650818215"/>
                  </a:ext>
                </a:extLst>
              </a:tr>
              <a:tr h="625099">
                <a:tc>
                  <a:txBody>
                    <a:bodyPr/>
                    <a:lstStyle/>
                    <a:p>
                      <a:pPr algn="just"/>
                      <a:endParaRPr lang="fr-CA" dirty="0"/>
                    </a:p>
                  </a:txBody>
                  <a:tcPr/>
                </a:tc>
                <a:tc>
                  <a:txBody>
                    <a:bodyPr/>
                    <a:lstStyle/>
                    <a:p>
                      <a:pPr algn="just"/>
                      <a:r>
                        <a:rPr lang="fr-CA" dirty="0"/>
                        <a:t>S: Nausées, insomnie, se sent bizarre, a peur de perdre la tête. Désorientée dans l’espace par moment.</a:t>
                      </a:r>
                    </a:p>
                  </a:txBody>
                  <a:tcPr/>
                </a:tc>
                <a:extLst>
                  <a:ext uri="{0D108BD9-81ED-4DB2-BD59-A6C34878D82A}">
                    <a16:rowId xmlns:a16="http://schemas.microsoft.com/office/drawing/2014/main" xmlns="" val="3973376635"/>
                  </a:ext>
                </a:extLst>
              </a:tr>
              <a:tr h="357200">
                <a:tc>
                  <a:txBody>
                    <a:bodyPr/>
                    <a:lstStyle/>
                    <a:p>
                      <a:pPr algn="just"/>
                      <a:endParaRPr lang="fr-CA" dirty="0"/>
                    </a:p>
                  </a:txBody>
                  <a:tcPr/>
                </a:tc>
                <a:tc>
                  <a:txBody>
                    <a:bodyPr/>
                    <a:lstStyle/>
                    <a:p>
                      <a:pPr algn="just"/>
                      <a:r>
                        <a:rPr lang="fr-CA" dirty="0"/>
                        <a:t>T: Constant depuis 3 jours</a:t>
                      </a:r>
                    </a:p>
                  </a:txBody>
                  <a:tcPr/>
                </a:tc>
                <a:extLst>
                  <a:ext uri="{0D108BD9-81ED-4DB2-BD59-A6C34878D82A}">
                    <a16:rowId xmlns:a16="http://schemas.microsoft.com/office/drawing/2014/main" xmlns="" val="3795963347"/>
                  </a:ext>
                </a:extLst>
              </a:tr>
              <a:tr h="357200">
                <a:tc>
                  <a:txBody>
                    <a:bodyPr/>
                    <a:lstStyle/>
                    <a:p>
                      <a:pPr algn="just"/>
                      <a:endParaRPr lang="fr-CA" dirty="0"/>
                    </a:p>
                  </a:txBody>
                  <a:tcPr/>
                </a:tc>
                <a:tc>
                  <a:txBody>
                    <a:bodyPr/>
                    <a:lstStyle/>
                    <a:p>
                      <a:pPr algn="just"/>
                      <a:r>
                        <a:rPr lang="fr-CA" dirty="0"/>
                        <a:t>U: gastro</a:t>
                      </a:r>
                    </a:p>
                  </a:txBody>
                  <a:tcPr/>
                </a:tc>
                <a:extLst>
                  <a:ext uri="{0D108BD9-81ED-4DB2-BD59-A6C34878D82A}">
                    <a16:rowId xmlns:a16="http://schemas.microsoft.com/office/drawing/2014/main" xmlns="" val="2526415847"/>
                  </a:ext>
                </a:extLst>
              </a:tr>
              <a:tr h="625099">
                <a:tc>
                  <a:txBody>
                    <a:bodyPr/>
                    <a:lstStyle/>
                    <a:p>
                      <a:pPr algn="just"/>
                      <a:endParaRPr lang="fr-CA" dirty="0"/>
                    </a:p>
                  </a:txBody>
                  <a:tcPr/>
                </a:tc>
                <a:tc>
                  <a:txBody>
                    <a:bodyPr/>
                    <a:lstStyle/>
                    <a:p>
                      <a:pPr algn="just"/>
                      <a:r>
                        <a:rPr lang="fr-CA" dirty="0"/>
                        <a:t>Paramètre de base: changement de comportement et changement d’état mental, fluctuant.</a:t>
                      </a:r>
                    </a:p>
                  </a:txBody>
                  <a:tcPr/>
                </a:tc>
                <a:extLst>
                  <a:ext uri="{0D108BD9-81ED-4DB2-BD59-A6C34878D82A}">
                    <a16:rowId xmlns:a16="http://schemas.microsoft.com/office/drawing/2014/main" xmlns="" val="1718018302"/>
                  </a:ext>
                </a:extLst>
              </a:tr>
              <a:tr h="563277">
                <a:tc>
                  <a:txBody>
                    <a:bodyPr/>
                    <a:lstStyle/>
                    <a:p>
                      <a:pPr algn="just"/>
                      <a:endParaRPr lang="fr-CA" dirty="0"/>
                    </a:p>
                  </a:txBody>
                  <a:tcPr/>
                </a:tc>
                <a:tc>
                  <a:txBody>
                    <a:bodyPr/>
                    <a:lstStyle/>
                    <a:p>
                      <a:pPr algn="just"/>
                      <a:r>
                        <a:rPr lang="fr-CA" dirty="0"/>
                        <a:t>État mental: Attentive, alerte, mémoire intacte, orientée 2 sphères.</a:t>
                      </a:r>
                    </a:p>
                  </a:txBody>
                  <a:tcPr/>
                </a:tc>
                <a:extLst>
                  <a:ext uri="{0D108BD9-81ED-4DB2-BD59-A6C34878D82A}">
                    <a16:rowId xmlns:a16="http://schemas.microsoft.com/office/drawing/2014/main" xmlns="" val="1851680754"/>
                  </a:ext>
                </a:extLst>
              </a:tr>
              <a:tr h="563277">
                <a:tc>
                  <a:txBody>
                    <a:bodyPr/>
                    <a:lstStyle/>
                    <a:p>
                      <a:pPr algn="just"/>
                      <a:endParaRPr lang="fr-CA" dirty="0"/>
                    </a:p>
                  </a:txBody>
                  <a:tcPr/>
                </a:tc>
                <a:tc>
                  <a:txBody>
                    <a:bodyPr/>
                    <a:lstStyle/>
                    <a:p>
                      <a:pPr algn="just"/>
                      <a:r>
                        <a:rPr lang="fr-CA" dirty="0"/>
                        <a:t>coloration et retour capillaire normal. Saturation air ambiant 96%</a:t>
                      </a:r>
                    </a:p>
                  </a:txBody>
                  <a:tcPr/>
                </a:tc>
                <a:extLst>
                  <a:ext uri="{0D108BD9-81ED-4DB2-BD59-A6C34878D82A}">
                    <a16:rowId xmlns:a16="http://schemas.microsoft.com/office/drawing/2014/main" xmlns="" val="3558793485"/>
                  </a:ext>
                </a:extLst>
              </a:tr>
              <a:tr h="357200">
                <a:tc>
                  <a:txBody>
                    <a:bodyPr/>
                    <a:lstStyle/>
                    <a:p>
                      <a:pPr algn="just"/>
                      <a:endParaRPr lang="fr-CA" dirty="0"/>
                    </a:p>
                  </a:txBody>
                  <a:tcPr/>
                </a:tc>
                <a:tc>
                  <a:txBody>
                    <a:bodyPr/>
                    <a:lstStyle/>
                    <a:p>
                      <a:pPr algn="just"/>
                      <a:r>
                        <a:rPr lang="fr-CA" dirty="0"/>
                        <a:t>TA 110/80, </a:t>
                      </a:r>
                      <a:r>
                        <a:rPr lang="fr-CA" dirty="0" err="1"/>
                        <a:t>Pls</a:t>
                      </a:r>
                      <a:r>
                        <a:rPr lang="fr-CA" dirty="0"/>
                        <a:t> 64/min, Température R. 37.8, Resp. 17/min </a:t>
                      </a:r>
                    </a:p>
                  </a:txBody>
                  <a:tcPr/>
                </a:tc>
                <a:extLst>
                  <a:ext uri="{0D108BD9-81ED-4DB2-BD59-A6C34878D82A}">
                    <a16:rowId xmlns:a16="http://schemas.microsoft.com/office/drawing/2014/main" xmlns="" val="1632595312"/>
                  </a:ext>
                </a:extLst>
              </a:tr>
              <a:tr h="357200">
                <a:tc>
                  <a:txBody>
                    <a:bodyPr/>
                    <a:lstStyle/>
                    <a:p>
                      <a:pPr algn="just"/>
                      <a:endParaRPr lang="fr-CA" dirty="0"/>
                    </a:p>
                  </a:txBody>
                  <a:tcPr/>
                </a:tc>
                <a:tc>
                  <a:txBody>
                    <a:bodyPr/>
                    <a:lstStyle/>
                    <a:p>
                      <a:pPr algn="just"/>
                      <a:r>
                        <a:rPr lang="fr-CA" dirty="0"/>
                        <a:t>Présente des signes de déshydratation</a:t>
                      </a:r>
                    </a:p>
                  </a:txBody>
                  <a:tcPr/>
                </a:tc>
                <a:extLst>
                  <a:ext uri="{0D108BD9-81ED-4DB2-BD59-A6C34878D82A}">
                    <a16:rowId xmlns:a16="http://schemas.microsoft.com/office/drawing/2014/main" xmlns="" val="2195497508"/>
                  </a:ext>
                </a:extLst>
              </a:tr>
              <a:tr h="625099">
                <a:tc>
                  <a:txBody>
                    <a:bodyPr/>
                    <a:lstStyle/>
                    <a:p>
                      <a:endParaRPr lang="fr-CA" dirty="0"/>
                    </a:p>
                  </a:txBody>
                  <a:tcPr/>
                </a:tc>
                <a:tc>
                  <a:txBody>
                    <a:bodyPr/>
                    <a:lstStyle/>
                    <a:p>
                      <a:r>
                        <a:rPr lang="fr-CA" dirty="0"/>
                        <a:t>14h45 R.A.D.A.R. complété. Infirmière avisée. ---------------------------------------------------------------------------------------------------Cathy </a:t>
                      </a:r>
                      <a:r>
                        <a:rPr lang="fr-CA" dirty="0" err="1"/>
                        <a:t>drolet</a:t>
                      </a:r>
                      <a:r>
                        <a:rPr lang="fr-CA" dirty="0"/>
                        <a:t> </a:t>
                      </a:r>
                      <a:r>
                        <a:rPr lang="fr-CA" dirty="0" err="1"/>
                        <a:t>inf.aux</a:t>
                      </a:r>
                      <a:r>
                        <a:rPr lang="fr-CA" dirty="0"/>
                        <a:t>.</a:t>
                      </a:r>
                    </a:p>
                  </a:txBody>
                  <a:tcPr/>
                </a:tc>
                <a:extLst>
                  <a:ext uri="{0D108BD9-81ED-4DB2-BD59-A6C34878D82A}">
                    <a16:rowId xmlns:a16="http://schemas.microsoft.com/office/drawing/2014/main" xmlns="" val="1618808671"/>
                  </a:ext>
                </a:extLst>
              </a:tr>
            </a:tbl>
          </a:graphicData>
        </a:graphic>
      </p:graphicFrame>
    </p:spTree>
    <p:extLst>
      <p:ext uri="{BB962C8B-B14F-4D97-AF65-F5344CB8AC3E}">
        <p14:creationId xmlns:p14="http://schemas.microsoft.com/office/powerpoint/2010/main" val="381626096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E2366EBA-92FD-44AE-87A9-25E5135EB2C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
            <a:ext cx="12192000" cy="68692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xmlns="" id="{B437F5FC-01F7-4EB4-81E7-C27D917E955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xmlns="" id="{4B0CFF10-4805-4BFA-961B-1F60DAEB948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6">
              <a:extLst>
                <a:ext uri="{FF2B5EF4-FFF2-40B4-BE49-F238E27FC236}">
                  <a16:creationId xmlns:a16="http://schemas.microsoft.com/office/drawing/2014/main" xmlns="" id="{BE054536-C03E-4857-B4AE-D687A58F9A9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xmlns="" id="{FE33E51C-23D8-43F5-98C4-A2ED2C4C99C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xmlns="" id="{89E18891-DEB2-4CFD-A907-2868B2A9105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xmlns="" id="{0002C1BB-DB60-4314-A2FC-203E54D94C7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xmlns="" id="{9B75BDFA-6D78-4FB1-9F21-5280855C49F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xmlns="" id="{0B632D6B-A327-41AB-BBCF-9A03AD2AB73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xmlns="" id="{F514BBC5-1736-4813-BECB-5A6B6738E58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xmlns="" id="{94A2C868-7AEC-4209-BFA3-7185B11D330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xmlns="" id="{FF56CB70-2B25-4695-ADC8-6092D0D1129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xmlns="" id="{BA411BEF-2182-4458-B9AF-1634B5C2316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xmlns="" id="{53F27E63-3F11-4C85-AC72-1EE8508C4C4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xmlns="" id="{68B589BA-F70F-4E0B-94B9-EEB83EDF3F2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xmlns="" id="{9D0B991D-CB0A-415F-8D77-A5565F66F0E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xmlns="" id="{701E99DE-74F0-41D1-BBF4-5A57053BB6C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xmlns="" id="{C02EE40A-8F17-4182-9495-9506463B794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xmlns="" id="{924210CA-0A35-4127-925F-D4084B7DC39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bg1">
                  <a:alpha val="35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xmlns="" id="{DC13CEF1-DD2D-474C-B81C-820CEF3D9C3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xmlns="" id="{F889481A-8038-43E6-8EF1-A5F802CEDF1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xmlns="" id="{128BD14A-9093-4854-A73A-F666B2ED2D2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xmlns="" id="{22D884F4-76EC-4371-B903-E79CF191E30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useBgFill="1">
        <p:nvSpPr>
          <p:cNvPr id="33" name="Rectangle 32">
            <a:extLst>
              <a:ext uri="{FF2B5EF4-FFF2-40B4-BE49-F238E27FC236}">
                <a16:creationId xmlns:a16="http://schemas.microsoft.com/office/drawing/2014/main" xmlns="" id="{7C462C46-EFB7-4580-9921-DFC346FCC3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923665" y="0"/>
            <a:ext cx="10268336" cy="68692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xmlns="" id="{1BC57E72-29D5-4345-B6DA-517B79306C82}"/>
              </a:ext>
            </a:extLst>
          </p:cNvPr>
          <p:cNvSpPr>
            <a:spLocks noGrp="1"/>
          </p:cNvSpPr>
          <p:nvPr>
            <p:ph type="title"/>
          </p:nvPr>
        </p:nvSpPr>
        <p:spPr>
          <a:xfrm>
            <a:off x="3690551" y="-28928"/>
            <a:ext cx="6230857" cy="724253"/>
          </a:xfrm>
        </p:spPr>
        <p:txBody>
          <a:bodyPr anchor="t">
            <a:normAutofit fontScale="90000"/>
          </a:bodyPr>
          <a:lstStyle/>
          <a:p>
            <a:r>
              <a:rPr lang="fr-CA" sz="3600" dirty="0">
                <a:solidFill>
                  <a:schemeClr val="accent1"/>
                </a:solidFill>
              </a:rPr>
              <a:t>Situation 3- Trouver les erreurs</a:t>
            </a:r>
          </a:p>
        </p:txBody>
      </p:sp>
      <p:sp>
        <p:nvSpPr>
          <p:cNvPr id="35" name="Isosceles Triangle 34">
            <a:extLst>
              <a:ext uri="{FF2B5EF4-FFF2-40B4-BE49-F238E27FC236}">
                <a16:creationId xmlns:a16="http://schemas.microsoft.com/office/drawing/2014/main" xmlns="" id="{B8B918B4-AB10-4E3A-916E-A9625586EA4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1797903" y="954813"/>
            <a:ext cx="300774" cy="259288"/>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graphicFrame>
        <p:nvGraphicFramePr>
          <p:cNvPr id="4" name="Espace réservé du contenu 3">
            <a:extLst>
              <a:ext uri="{FF2B5EF4-FFF2-40B4-BE49-F238E27FC236}">
                <a16:creationId xmlns:a16="http://schemas.microsoft.com/office/drawing/2014/main" xmlns="" id="{CE8D35BB-D0D1-43A2-9E9A-3CE971E88095}"/>
              </a:ext>
            </a:extLst>
          </p:cNvPr>
          <p:cNvGraphicFramePr>
            <a:graphicFrameLocks noGrp="1"/>
          </p:cNvGraphicFramePr>
          <p:nvPr>
            <p:ph idx="1"/>
            <p:extLst>
              <p:ext uri="{D42A27DB-BD31-4B8C-83A1-F6EECF244321}">
                <p14:modId xmlns:p14="http://schemas.microsoft.com/office/powerpoint/2010/main" val="1703719971"/>
              </p:ext>
            </p:extLst>
          </p:nvPr>
        </p:nvGraphicFramePr>
        <p:xfrm>
          <a:off x="2398328" y="842963"/>
          <a:ext cx="9282113" cy="1112520"/>
        </p:xfrm>
        <a:graphic>
          <a:graphicData uri="http://schemas.openxmlformats.org/drawingml/2006/table">
            <a:tbl>
              <a:tblPr firstRow="1" bandRow="1">
                <a:tableStyleId>{5C22544A-7EE6-4342-B048-85BDC9FD1C3A}</a:tableStyleId>
              </a:tblPr>
              <a:tblGrid>
                <a:gridCol w="2247147">
                  <a:extLst>
                    <a:ext uri="{9D8B030D-6E8A-4147-A177-3AD203B41FA5}">
                      <a16:colId xmlns:a16="http://schemas.microsoft.com/office/drawing/2014/main" xmlns="" val="4244187347"/>
                    </a:ext>
                  </a:extLst>
                </a:gridCol>
                <a:gridCol w="7034966">
                  <a:extLst>
                    <a:ext uri="{9D8B030D-6E8A-4147-A177-3AD203B41FA5}">
                      <a16:colId xmlns:a16="http://schemas.microsoft.com/office/drawing/2014/main" xmlns="" val="1350602335"/>
                    </a:ext>
                  </a:extLst>
                </a:gridCol>
              </a:tblGrid>
              <a:tr h="370840">
                <a:tc>
                  <a:txBody>
                    <a:bodyPr/>
                    <a:lstStyle/>
                    <a:p>
                      <a:r>
                        <a:rPr lang="fr-CA" dirty="0"/>
                        <a:t>2020-12-03</a:t>
                      </a:r>
                    </a:p>
                  </a:txBody>
                  <a:tcPr/>
                </a:tc>
                <a:tc>
                  <a:txBody>
                    <a:bodyPr/>
                    <a:lstStyle/>
                    <a:p>
                      <a:r>
                        <a:rPr lang="fr-CA" dirty="0"/>
                        <a:t>Patient confus. Désorienté dans les 3 sphères.</a:t>
                      </a:r>
                    </a:p>
                  </a:txBody>
                  <a:tcPr/>
                </a:tc>
                <a:extLst>
                  <a:ext uri="{0D108BD9-81ED-4DB2-BD59-A6C34878D82A}">
                    <a16:rowId xmlns:a16="http://schemas.microsoft.com/office/drawing/2014/main" xmlns="" val="780471532"/>
                  </a:ext>
                </a:extLst>
              </a:tr>
              <a:tr h="370840">
                <a:tc>
                  <a:txBody>
                    <a:bodyPr/>
                    <a:lstStyle/>
                    <a:p>
                      <a:endParaRPr lang="fr-CA" dirty="0"/>
                    </a:p>
                  </a:txBody>
                  <a:tcPr/>
                </a:tc>
                <a:tc>
                  <a:txBody>
                    <a:bodyPr/>
                    <a:lstStyle/>
                    <a:p>
                      <a:r>
                        <a:rPr lang="fr-CA" dirty="0"/>
                        <a:t>S.V. sur f. spéciale. Infirmière avisée. Évaluation sera faite par inf.</a:t>
                      </a:r>
                    </a:p>
                  </a:txBody>
                  <a:tcPr/>
                </a:tc>
                <a:extLst>
                  <a:ext uri="{0D108BD9-81ED-4DB2-BD59-A6C34878D82A}">
                    <a16:rowId xmlns:a16="http://schemas.microsoft.com/office/drawing/2014/main" xmlns="" val="741308865"/>
                  </a:ext>
                </a:extLst>
              </a:tr>
              <a:tr h="370840">
                <a:tc>
                  <a:txBody>
                    <a:bodyPr/>
                    <a:lstStyle/>
                    <a:p>
                      <a:endParaRPr lang="fr-CA" dirty="0"/>
                    </a:p>
                  </a:txBody>
                  <a:tcPr/>
                </a:tc>
                <a:tc>
                  <a:txBody>
                    <a:bodyPr/>
                    <a:lstStyle/>
                    <a:p>
                      <a:r>
                        <a:rPr lang="fr-CA" dirty="0"/>
                        <a:t>------------------------------</a:t>
                      </a:r>
                      <a:r>
                        <a:rPr lang="fr-CA" dirty="0" err="1">
                          <a:latin typeface="Blackadder ITC" panose="04020505051007020D02" pitchFamily="82" charset="0"/>
                        </a:rPr>
                        <a:t>J.bilodeau</a:t>
                      </a:r>
                      <a:r>
                        <a:rPr lang="fr-CA" dirty="0">
                          <a:latin typeface="Blackadder ITC" panose="04020505051007020D02" pitchFamily="82" charset="0"/>
                        </a:rPr>
                        <a:t>-côté </a:t>
                      </a:r>
                      <a:r>
                        <a:rPr lang="fr-CA" dirty="0"/>
                        <a:t>CEPIA, Julianne Bilodeau-Côté</a:t>
                      </a:r>
                    </a:p>
                  </a:txBody>
                  <a:tcPr/>
                </a:tc>
                <a:extLst>
                  <a:ext uri="{0D108BD9-81ED-4DB2-BD59-A6C34878D82A}">
                    <a16:rowId xmlns:a16="http://schemas.microsoft.com/office/drawing/2014/main" xmlns="" val="3426551184"/>
                  </a:ext>
                </a:extLst>
              </a:tr>
            </a:tbl>
          </a:graphicData>
        </a:graphic>
      </p:graphicFrame>
      <p:graphicFrame>
        <p:nvGraphicFramePr>
          <p:cNvPr id="5" name="Tableau 4">
            <a:extLst>
              <a:ext uri="{FF2B5EF4-FFF2-40B4-BE49-F238E27FC236}">
                <a16:creationId xmlns:a16="http://schemas.microsoft.com/office/drawing/2014/main" xmlns="" id="{D9FD5AA8-C345-4E05-BE87-FC29A792BBDA}"/>
              </a:ext>
            </a:extLst>
          </p:cNvPr>
          <p:cNvGraphicFramePr>
            <a:graphicFrameLocks noGrp="1"/>
          </p:cNvGraphicFramePr>
          <p:nvPr>
            <p:extLst>
              <p:ext uri="{D42A27DB-BD31-4B8C-83A1-F6EECF244321}">
                <p14:modId xmlns:p14="http://schemas.microsoft.com/office/powerpoint/2010/main" val="893741615"/>
              </p:ext>
            </p:extLst>
          </p:nvPr>
        </p:nvGraphicFramePr>
        <p:xfrm>
          <a:off x="2476500" y="4188777"/>
          <a:ext cx="9282113" cy="2026920"/>
        </p:xfrm>
        <a:graphic>
          <a:graphicData uri="http://schemas.openxmlformats.org/drawingml/2006/table">
            <a:tbl>
              <a:tblPr firstRow="1" bandRow="1">
                <a:tableStyleId>{5C22544A-7EE6-4342-B048-85BDC9FD1C3A}</a:tableStyleId>
              </a:tblPr>
              <a:tblGrid>
                <a:gridCol w="2240347">
                  <a:extLst>
                    <a:ext uri="{9D8B030D-6E8A-4147-A177-3AD203B41FA5}">
                      <a16:colId xmlns:a16="http://schemas.microsoft.com/office/drawing/2014/main" xmlns="" val="765730642"/>
                    </a:ext>
                  </a:extLst>
                </a:gridCol>
                <a:gridCol w="7041766">
                  <a:extLst>
                    <a:ext uri="{9D8B030D-6E8A-4147-A177-3AD203B41FA5}">
                      <a16:colId xmlns:a16="http://schemas.microsoft.com/office/drawing/2014/main" xmlns="" val="3573743293"/>
                    </a:ext>
                  </a:extLst>
                </a:gridCol>
              </a:tblGrid>
              <a:tr h="370840">
                <a:tc>
                  <a:txBody>
                    <a:bodyPr/>
                    <a:lstStyle/>
                    <a:p>
                      <a:r>
                        <a:rPr lang="fr-CA" dirty="0"/>
                        <a:t>2020-12-03</a:t>
                      </a:r>
                    </a:p>
                  </a:txBody>
                  <a:tcPr/>
                </a:tc>
                <a:tc>
                  <a:txBody>
                    <a:bodyPr/>
                    <a:lstStyle/>
                    <a:p>
                      <a:r>
                        <a:rPr lang="fr-CA" dirty="0"/>
                        <a:t>14h Changement d’état mental. Désorienté temps et espace.</a:t>
                      </a:r>
                    </a:p>
                  </a:txBody>
                  <a:tcPr/>
                </a:tc>
                <a:extLst>
                  <a:ext uri="{0D108BD9-81ED-4DB2-BD59-A6C34878D82A}">
                    <a16:rowId xmlns:a16="http://schemas.microsoft.com/office/drawing/2014/main" xmlns="" val="3045208402"/>
                  </a:ext>
                </a:extLst>
              </a:tr>
              <a:tr h="370840">
                <a:tc>
                  <a:txBody>
                    <a:bodyPr/>
                    <a:lstStyle/>
                    <a:p>
                      <a:endParaRPr lang="fr-CA" dirty="0"/>
                    </a:p>
                  </a:txBody>
                  <a:tcPr/>
                </a:tc>
                <a:tc>
                  <a:txBody>
                    <a:bodyPr/>
                    <a:lstStyle/>
                    <a:p>
                      <a:r>
                        <a:rPr lang="fr-CA" dirty="0"/>
                        <a:t>Problème de mémoire. S.V. dans les normales-------------------------</a:t>
                      </a:r>
                    </a:p>
                  </a:txBody>
                  <a:tcPr/>
                </a:tc>
                <a:extLst>
                  <a:ext uri="{0D108BD9-81ED-4DB2-BD59-A6C34878D82A}">
                    <a16:rowId xmlns:a16="http://schemas.microsoft.com/office/drawing/2014/main" xmlns="" val="4147345061"/>
                  </a:ext>
                </a:extLst>
              </a:tr>
              <a:tr h="370840">
                <a:tc>
                  <a:txBody>
                    <a:bodyPr/>
                    <a:lstStyle/>
                    <a:p>
                      <a:endParaRPr lang="fr-CA" dirty="0"/>
                    </a:p>
                  </a:txBody>
                  <a:tcPr/>
                </a:tc>
                <a:tc>
                  <a:txBody>
                    <a:bodyPr/>
                    <a:lstStyle/>
                    <a:p>
                      <a:r>
                        <a:rPr lang="fr-CA" dirty="0"/>
                        <a:t>Absence de signe de déshydratation.------------------------------------</a:t>
                      </a:r>
                    </a:p>
                  </a:txBody>
                  <a:tcPr/>
                </a:tc>
                <a:extLst>
                  <a:ext uri="{0D108BD9-81ED-4DB2-BD59-A6C34878D82A}">
                    <a16:rowId xmlns:a16="http://schemas.microsoft.com/office/drawing/2014/main" xmlns="" val="1596408724"/>
                  </a:ext>
                </a:extLst>
              </a:tr>
              <a:tr h="370840">
                <a:tc>
                  <a:txBody>
                    <a:bodyPr/>
                    <a:lstStyle/>
                    <a:p>
                      <a:endParaRPr lang="fr-CA" dirty="0"/>
                    </a:p>
                  </a:txBody>
                  <a:tcPr/>
                </a:tc>
                <a:tc>
                  <a:txBody>
                    <a:bodyPr/>
                    <a:lstStyle/>
                    <a:p>
                      <a:r>
                        <a:rPr lang="fr-CA" dirty="0"/>
                        <a:t>14h05 infirmière avisée. Dit qu’elle sera au chevet dans les prochaines minute. --------------------------------------------------------------------------------------</a:t>
                      </a:r>
                      <a:r>
                        <a:rPr lang="fr-CA" dirty="0" err="1">
                          <a:latin typeface="Blackadder ITC" panose="04020505051007020D02" pitchFamily="82" charset="0"/>
                        </a:rPr>
                        <a:t>J.Bilodeau</a:t>
                      </a:r>
                      <a:r>
                        <a:rPr lang="fr-CA" dirty="0">
                          <a:latin typeface="Blackadder ITC" panose="04020505051007020D02" pitchFamily="82" charset="0"/>
                        </a:rPr>
                        <a:t>-Côté </a:t>
                      </a:r>
                      <a:r>
                        <a:rPr lang="fr-CA" dirty="0">
                          <a:latin typeface="+mn-lt"/>
                        </a:rPr>
                        <a:t> CEPIA, Julianne Bilodeau-Côté</a:t>
                      </a:r>
                      <a:r>
                        <a:rPr lang="fr-CA" dirty="0">
                          <a:latin typeface="Blackadder ITC" panose="04020505051007020D02" pitchFamily="82" charset="0"/>
                        </a:rPr>
                        <a:t> </a:t>
                      </a:r>
                      <a:endParaRPr lang="fr-CA" dirty="0"/>
                    </a:p>
                  </a:txBody>
                  <a:tcPr/>
                </a:tc>
                <a:extLst>
                  <a:ext uri="{0D108BD9-81ED-4DB2-BD59-A6C34878D82A}">
                    <a16:rowId xmlns:a16="http://schemas.microsoft.com/office/drawing/2014/main" xmlns="" val="3439908186"/>
                  </a:ext>
                </a:extLst>
              </a:tr>
            </a:tbl>
          </a:graphicData>
        </a:graphic>
      </p:graphicFrame>
      <p:sp>
        <p:nvSpPr>
          <p:cNvPr id="6" name="Ellipse 5">
            <a:extLst>
              <a:ext uri="{FF2B5EF4-FFF2-40B4-BE49-F238E27FC236}">
                <a16:creationId xmlns:a16="http://schemas.microsoft.com/office/drawing/2014/main" xmlns="" id="{7D88DF25-AE64-4923-98F9-EA90BB456A0F}"/>
              </a:ext>
            </a:extLst>
          </p:cNvPr>
          <p:cNvSpPr/>
          <p:nvPr/>
        </p:nvSpPr>
        <p:spPr>
          <a:xfrm>
            <a:off x="2624138" y="2847975"/>
            <a:ext cx="2934902" cy="11125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dirty="0"/>
              <a:t>Situation 3</a:t>
            </a:r>
          </a:p>
          <a:p>
            <a:pPr algn="ctr"/>
            <a:r>
              <a:rPr lang="fr-CA" dirty="0"/>
              <a:t>Corrigée </a:t>
            </a:r>
          </a:p>
        </p:txBody>
      </p:sp>
    </p:spTree>
    <p:extLst>
      <p:ext uri="{BB962C8B-B14F-4D97-AF65-F5344CB8AC3E}">
        <p14:creationId xmlns:p14="http://schemas.microsoft.com/office/powerpoint/2010/main" val="388901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F3C5918A-1DC5-4CF3-AA27-00AA3088AA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xmlns="" id="{B786683A-6FD6-4BF7-B3B0-DC397677391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4274788" y="-15796"/>
            <a:ext cx="7911916" cy="6889592"/>
          </a:xfrm>
          <a:custGeom>
            <a:avLst/>
            <a:gdLst>
              <a:gd name="connsiteX0" fmla="*/ 1144064 w 7911916"/>
              <a:gd name="connsiteY0" fmla="*/ 0 h 6889592"/>
              <a:gd name="connsiteX1" fmla="*/ 7911916 w 7911916"/>
              <a:gd name="connsiteY1" fmla="*/ 0 h 6889592"/>
              <a:gd name="connsiteX2" fmla="*/ 7911916 w 7911916"/>
              <a:gd name="connsiteY2" fmla="*/ 6889592 h 6889592"/>
              <a:gd name="connsiteX3" fmla="*/ 1282780 w 7911916"/>
              <a:gd name="connsiteY3" fmla="*/ 6889592 h 6889592"/>
              <a:gd name="connsiteX4" fmla="*/ 1021588 w 7911916"/>
              <a:gd name="connsiteY4" fmla="*/ 6461391 h 6889592"/>
              <a:gd name="connsiteX5" fmla="*/ 841264 w 7911916"/>
              <a:gd name="connsiteY5" fmla="*/ 370936 h 6889592"/>
              <a:gd name="connsiteX6" fmla="*/ 1119707 w 7911916"/>
              <a:gd name="connsiteY6" fmla="*/ 26053 h 6889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11916" h="6889592">
                <a:moveTo>
                  <a:pt x="1144064" y="0"/>
                </a:moveTo>
                <a:lnTo>
                  <a:pt x="7911916" y="0"/>
                </a:lnTo>
                <a:lnTo>
                  <a:pt x="7911916" y="6889592"/>
                </a:lnTo>
                <a:lnTo>
                  <a:pt x="1282780" y="6889592"/>
                </a:lnTo>
                <a:lnTo>
                  <a:pt x="1021588" y="6461391"/>
                </a:lnTo>
                <a:cubicBezTo>
                  <a:pt x="-73086" y="4533675"/>
                  <a:pt x="-509682" y="2192905"/>
                  <a:pt x="841264" y="370936"/>
                </a:cubicBezTo>
                <a:cubicBezTo>
                  <a:pt x="928899" y="253509"/>
                  <a:pt x="1021859" y="138477"/>
                  <a:pt x="1119707" y="26053"/>
                </a:cubicBezTo>
                <a:close/>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Shape 11">
            <a:extLst>
              <a:ext uri="{FF2B5EF4-FFF2-40B4-BE49-F238E27FC236}">
                <a16:creationId xmlns:a16="http://schemas.microsoft.com/office/drawing/2014/main" xmlns="" id="{05169E50-59FB-4AEE-B61D-44A882A4CD2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6249750" y="-6726"/>
            <a:ext cx="5931659" cy="6871452"/>
          </a:xfrm>
          <a:custGeom>
            <a:avLst/>
            <a:gdLst>
              <a:gd name="connsiteX0" fmla="*/ 2429503 w 5931659"/>
              <a:gd name="connsiteY0" fmla="*/ 0 h 6871452"/>
              <a:gd name="connsiteX1" fmla="*/ 5931659 w 5931659"/>
              <a:gd name="connsiteY1" fmla="*/ 0 h 6871452"/>
              <a:gd name="connsiteX2" fmla="*/ 5931659 w 5931659"/>
              <a:gd name="connsiteY2" fmla="*/ 6871452 h 6871452"/>
              <a:gd name="connsiteX3" fmla="*/ 1302090 w 5931659"/>
              <a:gd name="connsiteY3" fmla="*/ 6871452 h 6871452"/>
              <a:gd name="connsiteX4" fmla="*/ 1257860 w 5931659"/>
              <a:gd name="connsiteY4" fmla="*/ 6820098 h 6871452"/>
              <a:gd name="connsiteX5" fmla="*/ 456609 w 5931659"/>
              <a:gd name="connsiteY5" fmla="*/ 1965059 h 6871452"/>
              <a:gd name="connsiteX6" fmla="*/ 2356353 w 5931659"/>
              <a:gd name="connsiteY6" fmla="*/ 42030 h 6871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31659" h="6871452">
                <a:moveTo>
                  <a:pt x="2429503" y="0"/>
                </a:moveTo>
                <a:lnTo>
                  <a:pt x="5931659" y="0"/>
                </a:lnTo>
                <a:lnTo>
                  <a:pt x="5931659" y="6871452"/>
                </a:lnTo>
                <a:lnTo>
                  <a:pt x="1302090" y="6871452"/>
                </a:lnTo>
                <a:lnTo>
                  <a:pt x="1257860" y="6820098"/>
                </a:lnTo>
                <a:cubicBezTo>
                  <a:pt x="121068" y="5395213"/>
                  <a:pt x="-469022" y="3541076"/>
                  <a:pt x="456609" y="1965059"/>
                </a:cubicBezTo>
                <a:cubicBezTo>
                  <a:pt x="919425" y="1178905"/>
                  <a:pt x="1583566" y="524859"/>
                  <a:pt x="2356353" y="42030"/>
                </a:cubicBezTo>
                <a:close/>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Shape 13">
            <a:extLst>
              <a:ext uri="{FF2B5EF4-FFF2-40B4-BE49-F238E27FC236}">
                <a16:creationId xmlns:a16="http://schemas.microsoft.com/office/drawing/2014/main" xmlns="" id="{117C30F0-5A38-4B60-B632-3AF7C27808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5433528" y="-3116"/>
            <a:ext cx="6766974" cy="6864232"/>
          </a:xfrm>
          <a:custGeom>
            <a:avLst/>
            <a:gdLst>
              <a:gd name="connsiteX0" fmla="*/ 2135088 w 6766974"/>
              <a:gd name="connsiteY0" fmla="*/ 0 h 6864232"/>
              <a:gd name="connsiteX1" fmla="*/ 6766974 w 6766974"/>
              <a:gd name="connsiteY1" fmla="*/ 0 h 6864232"/>
              <a:gd name="connsiteX2" fmla="*/ 6766974 w 6766974"/>
              <a:gd name="connsiteY2" fmla="*/ 6864232 h 6864232"/>
              <a:gd name="connsiteX3" fmla="*/ 1128977 w 6766974"/>
              <a:gd name="connsiteY3" fmla="*/ 6864232 h 6864232"/>
              <a:gd name="connsiteX4" fmla="*/ 1004776 w 6766974"/>
              <a:gd name="connsiteY4" fmla="*/ 6687663 h 6864232"/>
              <a:gd name="connsiteX5" fmla="*/ 709736 w 6766974"/>
              <a:gd name="connsiteY5" fmla="*/ 1521351 h 6864232"/>
              <a:gd name="connsiteX6" fmla="*/ 1896284 w 6766974"/>
              <a:gd name="connsiteY6" fmla="*/ 197391 h 6864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66974" h="6864232">
                <a:moveTo>
                  <a:pt x="2135088" y="0"/>
                </a:moveTo>
                <a:lnTo>
                  <a:pt x="6766974" y="0"/>
                </a:lnTo>
                <a:lnTo>
                  <a:pt x="6766974" y="6864232"/>
                </a:lnTo>
                <a:lnTo>
                  <a:pt x="1128977" y="6864232"/>
                </a:lnTo>
                <a:lnTo>
                  <a:pt x="1004776" y="6687663"/>
                </a:lnTo>
                <a:cubicBezTo>
                  <a:pt x="-54053" y="5122098"/>
                  <a:pt x="-463081" y="3202457"/>
                  <a:pt x="709736" y="1521351"/>
                </a:cubicBezTo>
                <a:cubicBezTo>
                  <a:pt x="1045443" y="1039181"/>
                  <a:pt x="1446565" y="592246"/>
                  <a:pt x="1896284" y="197391"/>
                </a:cubicBezTo>
                <a:close/>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Shape 15">
            <a:extLst>
              <a:ext uri="{FF2B5EF4-FFF2-40B4-BE49-F238E27FC236}">
                <a16:creationId xmlns:a16="http://schemas.microsoft.com/office/drawing/2014/main" xmlns="" id="{A200CBA5-3F2B-4AAC-9F86-99AFECC19C1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953136" y="0"/>
            <a:ext cx="5238864" cy="6858000"/>
          </a:xfrm>
          <a:custGeom>
            <a:avLst/>
            <a:gdLst>
              <a:gd name="connsiteX0" fmla="*/ 2829115 w 5238864"/>
              <a:gd name="connsiteY0" fmla="*/ 0 h 6864726"/>
              <a:gd name="connsiteX1" fmla="*/ 5238864 w 5238864"/>
              <a:gd name="connsiteY1" fmla="*/ 0 h 6864726"/>
              <a:gd name="connsiteX2" fmla="*/ 5238864 w 5238864"/>
              <a:gd name="connsiteY2" fmla="*/ 6864726 h 6864726"/>
              <a:gd name="connsiteX3" fmla="*/ 1518091 w 5238864"/>
              <a:gd name="connsiteY3" fmla="*/ 6864726 h 6864726"/>
              <a:gd name="connsiteX4" fmla="*/ 1435414 w 5238864"/>
              <a:gd name="connsiteY4" fmla="*/ 6778879 h 6864726"/>
              <a:gd name="connsiteX5" fmla="*/ 406006 w 5238864"/>
              <a:gd name="connsiteY5" fmla="*/ 2093910 h 6864726"/>
              <a:gd name="connsiteX6" fmla="*/ 2559142 w 5238864"/>
              <a:gd name="connsiteY6" fmla="*/ 124487 h 6864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38864" h="6864726">
                <a:moveTo>
                  <a:pt x="2829115" y="0"/>
                </a:moveTo>
                <a:lnTo>
                  <a:pt x="5238864" y="0"/>
                </a:lnTo>
                <a:lnTo>
                  <a:pt x="5238864" y="6864726"/>
                </a:lnTo>
                <a:lnTo>
                  <a:pt x="1518091" y="6864726"/>
                </a:lnTo>
                <a:lnTo>
                  <a:pt x="1435414" y="6778879"/>
                </a:lnTo>
                <a:cubicBezTo>
                  <a:pt x="226066" y="5476104"/>
                  <a:pt x="-499346" y="3635393"/>
                  <a:pt x="406006" y="2093910"/>
                </a:cubicBezTo>
                <a:cubicBezTo>
                  <a:pt x="907547" y="1241972"/>
                  <a:pt x="1674986" y="564513"/>
                  <a:pt x="2559142" y="12448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re 1">
            <a:extLst>
              <a:ext uri="{FF2B5EF4-FFF2-40B4-BE49-F238E27FC236}">
                <a16:creationId xmlns:a16="http://schemas.microsoft.com/office/drawing/2014/main" xmlns="" id="{6B4AEFB2-6DDD-4952-A910-BA92B9E55C72}"/>
              </a:ext>
            </a:extLst>
          </p:cNvPr>
          <p:cNvSpPr>
            <a:spLocks noGrp="1"/>
          </p:cNvSpPr>
          <p:nvPr>
            <p:ph type="title"/>
          </p:nvPr>
        </p:nvSpPr>
        <p:spPr>
          <a:xfrm>
            <a:off x="7874928" y="1124998"/>
            <a:ext cx="3595712" cy="4589717"/>
          </a:xfrm>
        </p:spPr>
        <p:txBody>
          <a:bodyPr>
            <a:normAutofit/>
          </a:bodyPr>
          <a:lstStyle/>
          <a:p>
            <a:pPr algn="l"/>
            <a:r>
              <a:rPr lang="fr-CA" sz="4800" dirty="0"/>
              <a:t>Profil des compétences</a:t>
            </a:r>
          </a:p>
        </p:txBody>
      </p:sp>
      <p:sp>
        <p:nvSpPr>
          <p:cNvPr id="3" name="Espace réservé du contenu 2">
            <a:extLst>
              <a:ext uri="{FF2B5EF4-FFF2-40B4-BE49-F238E27FC236}">
                <a16:creationId xmlns:a16="http://schemas.microsoft.com/office/drawing/2014/main" xmlns="" id="{A3456920-7ED6-41F5-B53C-DDC72612AED7}"/>
              </a:ext>
            </a:extLst>
          </p:cNvPr>
          <p:cNvSpPr>
            <a:spLocks noGrp="1"/>
          </p:cNvSpPr>
          <p:nvPr>
            <p:ph idx="1"/>
          </p:nvPr>
        </p:nvSpPr>
        <p:spPr>
          <a:xfrm>
            <a:off x="798577" y="794042"/>
            <a:ext cx="5427137" cy="5248622"/>
          </a:xfrm>
        </p:spPr>
        <p:txBody>
          <a:bodyPr>
            <a:normAutofit/>
          </a:bodyPr>
          <a:lstStyle/>
          <a:p>
            <a:r>
              <a:rPr lang="fr-CA" sz="1600" b="1" dirty="0"/>
              <a:t>Critère d’évaluation</a:t>
            </a:r>
            <a:r>
              <a:rPr lang="fr-CA" sz="1600" dirty="0"/>
              <a:t>:</a:t>
            </a:r>
          </a:p>
          <a:p>
            <a:pPr lvl="1"/>
            <a:r>
              <a:rPr lang="fr-CA" dirty="0"/>
              <a:t>Exemple: </a:t>
            </a:r>
          </a:p>
          <a:p>
            <a:pPr lvl="2" algn="just"/>
            <a:r>
              <a:rPr lang="fr-CA" dirty="0"/>
              <a:t>Consigne l’information nécessaire relative à la personne dans les </a:t>
            </a:r>
            <a:r>
              <a:rPr lang="fr-CA" b="1" dirty="0"/>
              <a:t>bons documents </a:t>
            </a:r>
          </a:p>
          <a:p>
            <a:pPr lvl="2" algn="just"/>
            <a:r>
              <a:rPr lang="fr-CA" dirty="0"/>
              <a:t>Consigne </a:t>
            </a:r>
            <a:r>
              <a:rPr lang="fr-CA" b="1" dirty="0"/>
              <a:t>précisément </a:t>
            </a:r>
            <a:r>
              <a:rPr lang="fr-CA" dirty="0"/>
              <a:t>les paramètres de santé mesurés</a:t>
            </a:r>
          </a:p>
          <a:p>
            <a:pPr lvl="2" algn="just"/>
            <a:r>
              <a:rPr lang="fr-CA" dirty="0"/>
              <a:t>Décrit de manière organisée la condition de la personne </a:t>
            </a:r>
            <a:r>
              <a:rPr lang="fr-CA" b="1" dirty="0"/>
              <a:t>avant, pendant et après </a:t>
            </a:r>
            <a:r>
              <a:rPr lang="fr-CA" dirty="0"/>
              <a:t>l’administration d’un médicament au besoin </a:t>
            </a:r>
            <a:r>
              <a:rPr lang="fr-CA" b="1" dirty="0"/>
              <a:t>(PRN) </a:t>
            </a:r>
            <a:r>
              <a:rPr lang="fr-CA" dirty="0"/>
              <a:t>dans sa note d’évolution</a:t>
            </a:r>
          </a:p>
          <a:p>
            <a:pPr lvl="2" algn="just"/>
            <a:r>
              <a:rPr lang="fr-CA" dirty="0"/>
              <a:t>Utilise de façon efficace les outils technologiques pour informer ses collègues</a:t>
            </a:r>
          </a:p>
          <a:p>
            <a:pPr lvl="2" algn="just"/>
            <a:r>
              <a:rPr lang="fr-CA" dirty="0"/>
              <a:t>Déclare toutes les erreurs et omissions, les siennes et celles des autres</a:t>
            </a:r>
          </a:p>
          <a:p>
            <a:pPr lvl="2" algn="just"/>
            <a:r>
              <a:rPr lang="fr-CA" b="1" dirty="0"/>
              <a:t>Transcrit avec précision une ordonnance reçue verbalement du médecin</a:t>
            </a:r>
          </a:p>
        </p:txBody>
      </p:sp>
    </p:spTree>
    <p:extLst>
      <p:ext uri="{BB962C8B-B14F-4D97-AF65-F5344CB8AC3E}">
        <p14:creationId xmlns:p14="http://schemas.microsoft.com/office/powerpoint/2010/main" val="205023893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E2366EBA-92FD-44AE-87A9-25E5135EB2C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
            <a:ext cx="12192000" cy="68692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xmlns="" id="{B437F5FC-01F7-4EB4-81E7-C27D917E955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xmlns="" id="{4B0CFF10-4805-4BFA-961B-1F60DAEB948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6">
              <a:extLst>
                <a:ext uri="{FF2B5EF4-FFF2-40B4-BE49-F238E27FC236}">
                  <a16:creationId xmlns:a16="http://schemas.microsoft.com/office/drawing/2014/main" xmlns="" id="{BE054536-C03E-4857-B4AE-D687A58F9A9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xmlns="" id="{FE33E51C-23D8-43F5-98C4-A2ED2C4C99C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xmlns="" id="{89E18891-DEB2-4CFD-A907-2868B2A9105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xmlns="" id="{0002C1BB-DB60-4314-A2FC-203E54D94C7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xmlns="" id="{9B75BDFA-6D78-4FB1-9F21-5280855C49F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xmlns="" id="{0B632D6B-A327-41AB-BBCF-9A03AD2AB73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xmlns="" id="{F514BBC5-1736-4813-BECB-5A6B6738E58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xmlns="" id="{94A2C868-7AEC-4209-BFA3-7185B11D330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xmlns="" id="{FF56CB70-2B25-4695-ADC8-6092D0D1129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xmlns="" id="{BA411BEF-2182-4458-B9AF-1634B5C2316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xmlns="" id="{53F27E63-3F11-4C85-AC72-1EE8508C4C4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xmlns="" id="{68B589BA-F70F-4E0B-94B9-EEB83EDF3F2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xmlns="" id="{9D0B991D-CB0A-415F-8D77-A5565F66F0E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xmlns="" id="{701E99DE-74F0-41D1-BBF4-5A57053BB6C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xmlns="" id="{C02EE40A-8F17-4182-9495-9506463B794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xmlns="" id="{924210CA-0A35-4127-925F-D4084B7DC39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bg1">
                  <a:alpha val="35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xmlns="" id="{DC13CEF1-DD2D-474C-B81C-820CEF3D9C3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xmlns="" id="{F889481A-8038-43E6-8EF1-A5F802CEDF1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xmlns="" id="{128BD14A-9093-4854-A73A-F666B2ED2D2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xmlns="" id="{22D884F4-76EC-4371-B903-E79CF191E30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useBgFill="1">
        <p:nvSpPr>
          <p:cNvPr id="33" name="Rectangle 32">
            <a:extLst>
              <a:ext uri="{FF2B5EF4-FFF2-40B4-BE49-F238E27FC236}">
                <a16:creationId xmlns:a16="http://schemas.microsoft.com/office/drawing/2014/main" xmlns="" id="{7C462C46-EFB7-4580-9921-DFC346FCC3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923665" y="0"/>
            <a:ext cx="10268336" cy="68692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xmlns="" id="{446090D8-62A9-4098-B206-EE7C299C946C}"/>
              </a:ext>
            </a:extLst>
          </p:cNvPr>
          <p:cNvSpPr>
            <a:spLocks noGrp="1"/>
          </p:cNvSpPr>
          <p:nvPr>
            <p:ph type="title"/>
          </p:nvPr>
        </p:nvSpPr>
        <p:spPr>
          <a:xfrm>
            <a:off x="3918783" y="-146954"/>
            <a:ext cx="6576180" cy="751634"/>
          </a:xfrm>
        </p:spPr>
        <p:txBody>
          <a:bodyPr anchor="t">
            <a:normAutofit fontScale="90000"/>
          </a:bodyPr>
          <a:lstStyle/>
          <a:p>
            <a:r>
              <a:rPr lang="fr-CA" sz="3600" dirty="0">
                <a:solidFill>
                  <a:schemeClr val="accent1"/>
                </a:solidFill>
              </a:rPr>
              <a:t>Situation 4- Trouver les erreurs</a:t>
            </a:r>
          </a:p>
        </p:txBody>
      </p:sp>
      <p:sp>
        <p:nvSpPr>
          <p:cNvPr id="35" name="Isosceles Triangle 34">
            <a:extLst>
              <a:ext uri="{FF2B5EF4-FFF2-40B4-BE49-F238E27FC236}">
                <a16:creationId xmlns:a16="http://schemas.microsoft.com/office/drawing/2014/main" xmlns="" id="{B8B918B4-AB10-4E3A-916E-A9625586EA4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1797903" y="954813"/>
            <a:ext cx="300774" cy="259288"/>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graphicFrame>
        <p:nvGraphicFramePr>
          <p:cNvPr id="4" name="Espace réservé du contenu 3">
            <a:extLst>
              <a:ext uri="{FF2B5EF4-FFF2-40B4-BE49-F238E27FC236}">
                <a16:creationId xmlns:a16="http://schemas.microsoft.com/office/drawing/2014/main" xmlns="" id="{DCF8AEC9-2298-4D82-824A-464185AB328F}"/>
              </a:ext>
            </a:extLst>
          </p:cNvPr>
          <p:cNvGraphicFramePr>
            <a:graphicFrameLocks noGrp="1"/>
          </p:cNvGraphicFramePr>
          <p:nvPr>
            <p:ph idx="1"/>
            <p:extLst>
              <p:ext uri="{D42A27DB-BD31-4B8C-83A1-F6EECF244321}">
                <p14:modId xmlns:p14="http://schemas.microsoft.com/office/powerpoint/2010/main" val="570985922"/>
              </p:ext>
            </p:extLst>
          </p:nvPr>
        </p:nvGraphicFramePr>
        <p:xfrm>
          <a:off x="2233613" y="502285"/>
          <a:ext cx="9928226" cy="1463040"/>
        </p:xfrm>
        <a:graphic>
          <a:graphicData uri="http://schemas.openxmlformats.org/drawingml/2006/table">
            <a:tbl>
              <a:tblPr firstRow="1" bandRow="1">
                <a:tableStyleId>{5C22544A-7EE6-4342-B048-85BDC9FD1C3A}</a:tableStyleId>
              </a:tblPr>
              <a:tblGrid>
                <a:gridCol w="1634673">
                  <a:extLst>
                    <a:ext uri="{9D8B030D-6E8A-4147-A177-3AD203B41FA5}">
                      <a16:colId xmlns:a16="http://schemas.microsoft.com/office/drawing/2014/main" xmlns="" val="3085772040"/>
                    </a:ext>
                  </a:extLst>
                </a:gridCol>
                <a:gridCol w="8293553">
                  <a:extLst>
                    <a:ext uri="{9D8B030D-6E8A-4147-A177-3AD203B41FA5}">
                      <a16:colId xmlns:a16="http://schemas.microsoft.com/office/drawing/2014/main" xmlns="" val="4275973102"/>
                    </a:ext>
                  </a:extLst>
                </a:gridCol>
              </a:tblGrid>
              <a:tr h="291148">
                <a:tc>
                  <a:txBody>
                    <a:bodyPr/>
                    <a:lstStyle/>
                    <a:p>
                      <a:r>
                        <a:rPr lang="fr-CA" dirty="0"/>
                        <a:t>2020-12-03</a:t>
                      </a:r>
                    </a:p>
                  </a:txBody>
                  <a:tcPr/>
                </a:tc>
                <a:tc>
                  <a:txBody>
                    <a:bodyPr/>
                    <a:lstStyle/>
                    <a:p>
                      <a:r>
                        <a:rPr lang="fr-CA" dirty="0" err="1"/>
                        <a:t>Seplaint</a:t>
                      </a:r>
                      <a:r>
                        <a:rPr lang="fr-CA" dirty="0"/>
                        <a:t> de nausées. Dit se sentir fatigué et avoir le souffle court.</a:t>
                      </a:r>
                    </a:p>
                  </a:txBody>
                  <a:tcPr/>
                </a:tc>
                <a:extLst>
                  <a:ext uri="{0D108BD9-81ED-4DB2-BD59-A6C34878D82A}">
                    <a16:rowId xmlns:a16="http://schemas.microsoft.com/office/drawing/2014/main" xmlns="" val="519173843"/>
                  </a:ext>
                </a:extLst>
              </a:tr>
              <a:tr h="291148">
                <a:tc>
                  <a:txBody>
                    <a:bodyPr/>
                    <a:lstStyle/>
                    <a:p>
                      <a:endParaRPr lang="fr-CA" dirty="0"/>
                    </a:p>
                  </a:txBody>
                  <a:tcPr/>
                </a:tc>
                <a:tc>
                  <a:txBody>
                    <a:bodyPr/>
                    <a:lstStyle/>
                    <a:p>
                      <a:r>
                        <a:rPr lang="fr-CA" dirty="0" err="1"/>
                        <a:t>Gravol</a:t>
                      </a:r>
                      <a:r>
                        <a:rPr lang="fr-CA" dirty="0"/>
                        <a:t> PRN administré tel que prescrit.-------------------------------------------------</a:t>
                      </a:r>
                    </a:p>
                  </a:txBody>
                  <a:tcPr/>
                </a:tc>
                <a:extLst>
                  <a:ext uri="{0D108BD9-81ED-4DB2-BD59-A6C34878D82A}">
                    <a16:rowId xmlns:a16="http://schemas.microsoft.com/office/drawing/2014/main" xmlns="" val="1418666887"/>
                  </a:ext>
                </a:extLst>
              </a:tr>
              <a:tr h="291148">
                <a:tc>
                  <a:txBody>
                    <a:bodyPr/>
                    <a:lstStyle/>
                    <a:p>
                      <a:endParaRPr lang="fr-CA" dirty="0"/>
                    </a:p>
                  </a:txBody>
                  <a:tcPr/>
                </a:tc>
                <a:tc>
                  <a:txBody>
                    <a:bodyPr/>
                    <a:lstStyle/>
                    <a:p>
                      <a:r>
                        <a:rPr lang="fr-CA" dirty="0"/>
                        <a:t>Rassuré. Avisé de sonner s’il a besoin.--------------------------------------------------</a:t>
                      </a:r>
                    </a:p>
                  </a:txBody>
                  <a:tcPr/>
                </a:tc>
                <a:extLst>
                  <a:ext uri="{0D108BD9-81ED-4DB2-BD59-A6C34878D82A}">
                    <a16:rowId xmlns:a16="http://schemas.microsoft.com/office/drawing/2014/main" xmlns="" val="489298303"/>
                  </a:ext>
                </a:extLst>
              </a:tr>
              <a:tr h="291148">
                <a:tc>
                  <a:txBody>
                    <a:bodyPr/>
                    <a:lstStyle/>
                    <a:p>
                      <a:endParaRPr lang="fr-CA" dirty="0"/>
                    </a:p>
                  </a:txBody>
                  <a:tcPr/>
                </a:tc>
                <a:tc>
                  <a:txBody>
                    <a:bodyPr/>
                    <a:lstStyle/>
                    <a:p>
                      <a:r>
                        <a:rPr lang="fr-CA" dirty="0"/>
                        <a:t>---------------------------------------------------------------------------</a:t>
                      </a:r>
                      <a:r>
                        <a:rPr lang="fr-CA" dirty="0">
                          <a:latin typeface="Blackadder ITC" panose="04020505051007020D02" pitchFamily="82" charset="0"/>
                        </a:rPr>
                        <a:t>Rachel Nadon</a:t>
                      </a:r>
                      <a:r>
                        <a:rPr lang="fr-CA" dirty="0"/>
                        <a:t>, </a:t>
                      </a:r>
                      <a:r>
                        <a:rPr lang="fr-CA" dirty="0" err="1"/>
                        <a:t>inf.aux</a:t>
                      </a:r>
                      <a:endParaRPr lang="fr-CA" dirty="0"/>
                    </a:p>
                  </a:txBody>
                  <a:tcPr/>
                </a:tc>
                <a:extLst>
                  <a:ext uri="{0D108BD9-81ED-4DB2-BD59-A6C34878D82A}">
                    <a16:rowId xmlns:a16="http://schemas.microsoft.com/office/drawing/2014/main" xmlns="" val="426198467"/>
                  </a:ext>
                </a:extLst>
              </a:tr>
            </a:tbl>
          </a:graphicData>
        </a:graphic>
      </p:graphicFrame>
      <p:graphicFrame>
        <p:nvGraphicFramePr>
          <p:cNvPr id="5" name="Tableau 4">
            <a:extLst>
              <a:ext uri="{FF2B5EF4-FFF2-40B4-BE49-F238E27FC236}">
                <a16:creationId xmlns:a16="http://schemas.microsoft.com/office/drawing/2014/main" xmlns="" id="{CBB9E4A8-ECDC-4EE0-9849-9561152C90CB}"/>
              </a:ext>
            </a:extLst>
          </p:cNvPr>
          <p:cNvGraphicFramePr>
            <a:graphicFrameLocks noGrp="1"/>
          </p:cNvGraphicFramePr>
          <p:nvPr>
            <p:extLst>
              <p:ext uri="{D42A27DB-BD31-4B8C-83A1-F6EECF244321}">
                <p14:modId xmlns:p14="http://schemas.microsoft.com/office/powerpoint/2010/main" val="1549631919"/>
              </p:ext>
            </p:extLst>
          </p:nvPr>
        </p:nvGraphicFramePr>
        <p:xfrm>
          <a:off x="2090982" y="2091372"/>
          <a:ext cx="10070856" cy="4754880"/>
        </p:xfrm>
        <a:graphic>
          <a:graphicData uri="http://schemas.openxmlformats.org/drawingml/2006/table">
            <a:tbl>
              <a:tblPr firstRow="1" bandRow="1">
                <a:tableStyleId>{5C22544A-7EE6-4342-B048-85BDC9FD1C3A}</a:tableStyleId>
              </a:tblPr>
              <a:tblGrid>
                <a:gridCol w="1682653">
                  <a:extLst>
                    <a:ext uri="{9D8B030D-6E8A-4147-A177-3AD203B41FA5}">
                      <a16:colId xmlns:a16="http://schemas.microsoft.com/office/drawing/2014/main" xmlns="" val="3909638886"/>
                    </a:ext>
                  </a:extLst>
                </a:gridCol>
                <a:gridCol w="8388203">
                  <a:extLst>
                    <a:ext uri="{9D8B030D-6E8A-4147-A177-3AD203B41FA5}">
                      <a16:colId xmlns:a16="http://schemas.microsoft.com/office/drawing/2014/main" xmlns="" val="1126175198"/>
                    </a:ext>
                  </a:extLst>
                </a:gridCol>
              </a:tblGrid>
              <a:tr h="348774">
                <a:tc>
                  <a:txBody>
                    <a:bodyPr/>
                    <a:lstStyle/>
                    <a:p>
                      <a:r>
                        <a:rPr lang="fr-CA" dirty="0"/>
                        <a:t>2020-12-03</a:t>
                      </a:r>
                    </a:p>
                  </a:txBody>
                  <a:tcPr/>
                </a:tc>
                <a:tc>
                  <a:txBody>
                    <a:bodyPr/>
                    <a:lstStyle/>
                    <a:p>
                      <a:r>
                        <a:rPr lang="fr-CA" dirty="0"/>
                        <a:t>14h30 MALAISE DOMINANT: Nausées</a:t>
                      </a:r>
                    </a:p>
                  </a:txBody>
                  <a:tcPr/>
                </a:tc>
                <a:extLst>
                  <a:ext uri="{0D108BD9-81ED-4DB2-BD59-A6C34878D82A}">
                    <a16:rowId xmlns:a16="http://schemas.microsoft.com/office/drawing/2014/main" xmlns="" val="1899810370"/>
                  </a:ext>
                </a:extLst>
              </a:tr>
              <a:tr h="348774">
                <a:tc>
                  <a:txBody>
                    <a:bodyPr/>
                    <a:lstStyle/>
                    <a:p>
                      <a:endParaRPr lang="fr-CA" dirty="0"/>
                    </a:p>
                  </a:txBody>
                  <a:tcPr/>
                </a:tc>
                <a:tc>
                  <a:txBody>
                    <a:bodyPr/>
                    <a:lstStyle/>
                    <a:p>
                      <a:r>
                        <a:rPr lang="fr-CA" dirty="0"/>
                        <a:t>P: provoqué: ne sait pas</a:t>
                      </a:r>
                    </a:p>
                  </a:txBody>
                  <a:tcPr/>
                </a:tc>
                <a:extLst>
                  <a:ext uri="{0D108BD9-81ED-4DB2-BD59-A6C34878D82A}">
                    <a16:rowId xmlns:a16="http://schemas.microsoft.com/office/drawing/2014/main" xmlns="" val="1608905147"/>
                  </a:ext>
                </a:extLst>
              </a:tr>
              <a:tr h="348774">
                <a:tc>
                  <a:txBody>
                    <a:bodyPr/>
                    <a:lstStyle/>
                    <a:p>
                      <a:endParaRPr lang="fr-CA" dirty="0"/>
                    </a:p>
                  </a:txBody>
                  <a:tcPr/>
                </a:tc>
                <a:tc>
                  <a:txBody>
                    <a:bodyPr/>
                    <a:lstStyle/>
                    <a:p>
                      <a:r>
                        <a:rPr lang="fr-CA" dirty="0"/>
                        <a:t>P: Pallier: N’a pas déjeuné</a:t>
                      </a:r>
                    </a:p>
                  </a:txBody>
                  <a:tcPr/>
                </a:tc>
                <a:extLst>
                  <a:ext uri="{0D108BD9-81ED-4DB2-BD59-A6C34878D82A}">
                    <a16:rowId xmlns:a16="http://schemas.microsoft.com/office/drawing/2014/main" xmlns="" val="1434327054"/>
                  </a:ext>
                </a:extLst>
              </a:tr>
              <a:tr h="348774">
                <a:tc>
                  <a:txBody>
                    <a:bodyPr/>
                    <a:lstStyle/>
                    <a:p>
                      <a:endParaRPr lang="fr-CA" dirty="0"/>
                    </a:p>
                  </a:txBody>
                  <a:tcPr/>
                </a:tc>
                <a:tc>
                  <a:txBody>
                    <a:bodyPr/>
                    <a:lstStyle/>
                    <a:p>
                      <a:r>
                        <a:rPr lang="fr-CA" dirty="0"/>
                        <a:t>Q: impact fonctionnel: incapable de faire sa toilette ce matin</a:t>
                      </a:r>
                    </a:p>
                  </a:txBody>
                  <a:tcPr/>
                </a:tc>
                <a:extLst>
                  <a:ext uri="{0D108BD9-81ED-4DB2-BD59-A6C34878D82A}">
                    <a16:rowId xmlns:a16="http://schemas.microsoft.com/office/drawing/2014/main" xmlns="" val="288581796"/>
                  </a:ext>
                </a:extLst>
              </a:tr>
              <a:tr h="348774">
                <a:tc>
                  <a:txBody>
                    <a:bodyPr/>
                    <a:lstStyle/>
                    <a:p>
                      <a:endParaRPr lang="fr-CA" dirty="0"/>
                    </a:p>
                  </a:txBody>
                  <a:tcPr/>
                </a:tc>
                <a:tc>
                  <a:txBody>
                    <a:bodyPr/>
                    <a:lstStyle/>
                    <a:p>
                      <a:r>
                        <a:rPr lang="fr-CA" dirty="0"/>
                        <a:t>R: N/A</a:t>
                      </a:r>
                    </a:p>
                  </a:txBody>
                  <a:tcPr/>
                </a:tc>
                <a:extLst>
                  <a:ext uri="{0D108BD9-81ED-4DB2-BD59-A6C34878D82A}">
                    <a16:rowId xmlns:a16="http://schemas.microsoft.com/office/drawing/2014/main" xmlns="" val="2841737081"/>
                  </a:ext>
                </a:extLst>
              </a:tr>
              <a:tr h="348774">
                <a:tc>
                  <a:txBody>
                    <a:bodyPr/>
                    <a:lstStyle/>
                    <a:p>
                      <a:endParaRPr lang="fr-CA" dirty="0"/>
                    </a:p>
                  </a:txBody>
                  <a:tcPr/>
                </a:tc>
                <a:tc>
                  <a:txBody>
                    <a:bodyPr/>
                    <a:lstStyle/>
                    <a:p>
                      <a:r>
                        <a:rPr lang="fr-CA" dirty="0"/>
                        <a:t>S: Fatigue, souffle court</a:t>
                      </a:r>
                    </a:p>
                  </a:txBody>
                  <a:tcPr/>
                </a:tc>
                <a:extLst>
                  <a:ext uri="{0D108BD9-81ED-4DB2-BD59-A6C34878D82A}">
                    <a16:rowId xmlns:a16="http://schemas.microsoft.com/office/drawing/2014/main" xmlns="" val="3544663264"/>
                  </a:ext>
                </a:extLst>
              </a:tr>
              <a:tr h="348774">
                <a:tc>
                  <a:txBody>
                    <a:bodyPr/>
                    <a:lstStyle/>
                    <a:p>
                      <a:endParaRPr lang="fr-CA" dirty="0"/>
                    </a:p>
                  </a:txBody>
                  <a:tcPr/>
                </a:tc>
                <a:tc>
                  <a:txBody>
                    <a:bodyPr/>
                    <a:lstStyle/>
                    <a:p>
                      <a:r>
                        <a:rPr lang="fr-CA" dirty="0"/>
                        <a:t>T: Constant depuis ce matin au réveil</a:t>
                      </a:r>
                    </a:p>
                  </a:txBody>
                  <a:tcPr/>
                </a:tc>
                <a:extLst>
                  <a:ext uri="{0D108BD9-81ED-4DB2-BD59-A6C34878D82A}">
                    <a16:rowId xmlns:a16="http://schemas.microsoft.com/office/drawing/2014/main" xmlns="" val="1816624301"/>
                  </a:ext>
                </a:extLst>
              </a:tr>
              <a:tr h="348774">
                <a:tc>
                  <a:txBody>
                    <a:bodyPr/>
                    <a:lstStyle/>
                    <a:p>
                      <a:endParaRPr lang="fr-CA" dirty="0"/>
                    </a:p>
                  </a:txBody>
                  <a:tcPr/>
                </a:tc>
                <a:tc>
                  <a:txBody>
                    <a:bodyPr/>
                    <a:lstStyle/>
                    <a:p>
                      <a:r>
                        <a:rPr lang="fr-CA" dirty="0"/>
                        <a:t>U: Ne sait pas</a:t>
                      </a:r>
                    </a:p>
                  </a:txBody>
                  <a:tcPr/>
                </a:tc>
                <a:extLst>
                  <a:ext uri="{0D108BD9-81ED-4DB2-BD59-A6C34878D82A}">
                    <a16:rowId xmlns:a16="http://schemas.microsoft.com/office/drawing/2014/main" xmlns="" val="935522071"/>
                  </a:ext>
                </a:extLst>
              </a:tr>
              <a:tr h="348774">
                <a:tc>
                  <a:txBody>
                    <a:bodyPr/>
                    <a:lstStyle/>
                    <a:p>
                      <a:endParaRPr lang="fr-CA" dirty="0"/>
                    </a:p>
                  </a:txBody>
                  <a:tcPr/>
                </a:tc>
                <a:tc>
                  <a:txBody>
                    <a:bodyPr/>
                    <a:lstStyle/>
                    <a:p>
                      <a:r>
                        <a:rPr lang="fr-CA" dirty="0"/>
                        <a:t>Paramètre de base: perte d’autonomie depuis ce matin</a:t>
                      </a:r>
                    </a:p>
                  </a:txBody>
                  <a:tcPr/>
                </a:tc>
                <a:extLst>
                  <a:ext uri="{0D108BD9-81ED-4DB2-BD59-A6C34878D82A}">
                    <a16:rowId xmlns:a16="http://schemas.microsoft.com/office/drawing/2014/main" xmlns="" val="1389789516"/>
                  </a:ext>
                </a:extLst>
              </a:tr>
              <a:tr h="348774">
                <a:tc>
                  <a:txBody>
                    <a:bodyPr/>
                    <a:lstStyle/>
                    <a:p>
                      <a:endParaRPr lang="fr-CA" dirty="0"/>
                    </a:p>
                  </a:txBody>
                  <a:tcPr/>
                </a:tc>
                <a:tc>
                  <a:txBody>
                    <a:bodyPr/>
                    <a:lstStyle/>
                    <a:p>
                      <a:r>
                        <a:rPr lang="fr-CA" dirty="0"/>
                        <a:t>État mental: attentif, alerte. Mémoire intacte, orientée 2 sphères.</a:t>
                      </a:r>
                    </a:p>
                  </a:txBody>
                  <a:tcPr/>
                </a:tc>
                <a:extLst>
                  <a:ext uri="{0D108BD9-81ED-4DB2-BD59-A6C34878D82A}">
                    <a16:rowId xmlns:a16="http://schemas.microsoft.com/office/drawing/2014/main" xmlns="" val="4171166104"/>
                  </a:ext>
                </a:extLst>
              </a:tr>
              <a:tr h="348774">
                <a:tc>
                  <a:txBody>
                    <a:bodyPr/>
                    <a:lstStyle/>
                    <a:p>
                      <a:endParaRPr lang="fr-CA" dirty="0"/>
                    </a:p>
                  </a:txBody>
                  <a:tcPr/>
                </a:tc>
                <a:tc>
                  <a:txBody>
                    <a:bodyPr/>
                    <a:lstStyle/>
                    <a:p>
                      <a:r>
                        <a:rPr lang="fr-CA" dirty="0"/>
                        <a:t>Coloration et retour capillaire normal. Saturation air ambiant 96%</a:t>
                      </a:r>
                    </a:p>
                  </a:txBody>
                  <a:tcPr/>
                </a:tc>
                <a:extLst>
                  <a:ext uri="{0D108BD9-81ED-4DB2-BD59-A6C34878D82A}">
                    <a16:rowId xmlns:a16="http://schemas.microsoft.com/office/drawing/2014/main" xmlns="" val="3473336528"/>
                  </a:ext>
                </a:extLst>
              </a:tr>
              <a:tr h="348774">
                <a:tc>
                  <a:txBody>
                    <a:bodyPr/>
                    <a:lstStyle/>
                    <a:p>
                      <a:endParaRPr lang="fr-CA" dirty="0"/>
                    </a:p>
                  </a:txBody>
                  <a:tcPr/>
                </a:tc>
                <a:tc>
                  <a:txBody>
                    <a:bodyPr/>
                    <a:lstStyle/>
                    <a:p>
                      <a:r>
                        <a:rPr lang="fr-CA" dirty="0"/>
                        <a:t>TA 150/95, </a:t>
                      </a:r>
                      <a:r>
                        <a:rPr lang="fr-CA" dirty="0" err="1"/>
                        <a:t>Pls</a:t>
                      </a:r>
                      <a:r>
                        <a:rPr lang="fr-CA" dirty="0"/>
                        <a:t> 88/min, Température 36.9, </a:t>
                      </a:r>
                      <a:r>
                        <a:rPr lang="fr-CA" dirty="0" err="1"/>
                        <a:t>Respi</a:t>
                      </a:r>
                      <a:r>
                        <a:rPr lang="fr-CA" dirty="0"/>
                        <a:t>. 23/min.,</a:t>
                      </a:r>
                    </a:p>
                  </a:txBody>
                  <a:tcPr/>
                </a:tc>
                <a:extLst>
                  <a:ext uri="{0D108BD9-81ED-4DB2-BD59-A6C34878D82A}">
                    <a16:rowId xmlns:a16="http://schemas.microsoft.com/office/drawing/2014/main" xmlns="" val="2427658894"/>
                  </a:ext>
                </a:extLst>
              </a:tr>
              <a:tr h="348774">
                <a:tc>
                  <a:txBody>
                    <a:bodyPr/>
                    <a:lstStyle/>
                    <a:p>
                      <a:endParaRPr lang="fr-CA" dirty="0"/>
                    </a:p>
                  </a:txBody>
                  <a:tcPr/>
                </a:tc>
                <a:tc>
                  <a:txBody>
                    <a:bodyPr/>
                    <a:lstStyle/>
                    <a:p>
                      <a:r>
                        <a:rPr lang="fr-CA" dirty="0" err="1"/>
                        <a:t>M.Guillemette</a:t>
                      </a:r>
                      <a:r>
                        <a:rPr lang="fr-CA" dirty="0"/>
                        <a:t> inf. avisée.--------------------------</a:t>
                      </a:r>
                      <a:r>
                        <a:rPr lang="fr-CA" dirty="0">
                          <a:latin typeface="Blackadder ITC" panose="04020505051007020D02" pitchFamily="82" charset="0"/>
                        </a:rPr>
                        <a:t>Rachel Nadon</a:t>
                      </a:r>
                      <a:r>
                        <a:rPr lang="fr-CA" dirty="0"/>
                        <a:t>, </a:t>
                      </a:r>
                      <a:r>
                        <a:rPr lang="fr-CA" dirty="0" err="1"/>
                        <a:t>inf.aux</a:t>
                      </a:r>
                      <a:endParaRPr lang="fr-CA" dirty="0"/>
                    </a:p>
                  </a:txBody>
                  <a:tcPr/>
                </a:tc>
                <a:extLst>
                  <a:ext uri="{0D108BD9-81ED-4DB2-BD59-A6C34878D82A}">
                    <a16:rowId xmlns:a16="http://schemas.microsoft.com/office/drawing/2014/main" xmlns="" val="1693006640"/>
                  </a:ext>
                </a:extLst>
              </a:tr>
            </a:tbl>
          </a:graphicData>
        </a:graphic>
      </p:graphicFrame>
    </p:spTree>
    <p:extLst>
      <p:ext uri="{BB962C8B-B14F-4D97-AF65-F5344CB8AC3E}">
        <p14:creationId xmlns:p14="http://schemas.microsoft.com/office/powerpoint/2010/main" val="3868799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12">
            <a:extLst>
              <a:ext uri="{FF2B5EF4-FFF2-40B4-BE49-F238E27FC236}">
                <a16:creationId xmlns:a16="http://schemas.microsoft.com/office/drawing/2014/main" xmlns="" id="{48CAE4AE-A9DF-45AF-9A9C-1712BC63418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14">
            <a:extLst>
              <a:ext uri="{FF2B5EF4-FFF2-40B4-BE49-F238E27FC236}">
                <a16:creationId xmlns:a16="http://schemas.microsoft.com/office/drawing/2014/main" xmlns="" id="{6C272060-BC98-4C91-A58F-4DFEC566CF7F}"/>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417513" y="0"/>
            <a:ext cx="12584114" cy="6853238"/>
            <a:chOff x="-417513" y="0"/>
            <a:chExt cx="12584114" cy="6853238"/>
          </a:xfrm>
        </p:grpSpPr>
        <p:sp>
          <p:nvSpPr>
            <p:cNvPr id="16" name="Freeform 5">
              <a:extLst>
                <a:ext uri="{FF2B5EF4-FFF2-40B4-BE49-F238E27FC236}">
                  <a16:creationId xmlns:a16="http://schemas.microsoft.com/office/drawing/2014/main" xmlns="" id="{8BA2DCB9-0DC0-4109-B2A2-56896E35E664}"/>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Freeform 6">
              <a:extLst>
                <a:ext uri="{FF2B5EF4-FFF2-40B4-BE49-F238E27FC236}">
                  <a16:creationId xmlns:a16="http://schemas.microsoft.com/office/drawing/2014/main" xmlns="" id="{64A33555-1142-4AD7-8084-1A99422A1186}"/>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Freeform 7">
              <a:extLst>
                <a:ext uri="{FF2B5EF4-FFF2-40B4-BE49-F238E27FC236}">
                  <a16:creationId xmlns:a16="http://schemas.microsoft.com/office/drawing/2014/main" xmlns="" id="{BC6E4081-1A88-453E-8CCF-B97B0CE20DF4}"/>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Freeform 8">
              <a:extLst>
                <a:ext uri="{FF2B5EF4-FFF2-40B4-BE49-F238E27FC236}">
                  <a16:creationId xmlns:a16="http://schemas.microsoft.com/office/drawing/2014/main" xmlns="" id="{5B7E0935-6EE8-4C61-AED5-09B9A2A99AF0}"/>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Freeform 9">
              <a:extLst>
                <a:ext uri="{FF2B5EF4-FFF2-40B4-BE49-F238E27FC236}">
                  <a16:creationId xmlns:a16="http://schemas.microsoft.com/office/drawing/2014/main" xmlns="" id="{EB962BD6-C878-48FF-A75E-DCC7BDA3C33C}"/>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Freeform 10">
              <a:extLst>
                <a:ext uri="{FF2B5EF4-FFF2-40B4-BE49-F238E27FC236}">
                  <a16:creationId xmlns:a16="http://schemas.microsoft.com/office/drawing/2014/main" xmlns="" id="{CABF3786-BDE1-4FE5-9967-F6B6131A2CF0}"/>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Freeform 11">
              <a:extLst>
                <a:ext uri="{FF2B5EF4-FFF2-40B4-BE49-F238E27FC236}">
                  <a16:creationId xmlns:a16="http://schemas.microsoft.com/office/drawing/2014/main" xmlns="" id="{4969707A-C75E-4F7F-A5C2-2991C6547550}"/>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12">
              <a:extLst>
                <a:ext uri="{FF2B5EF4-FFF2-40B4-BE49-F238E27FC236}">
                  <a16:creationId xmlns:a16="http://schemas.microsoft.com/office/drawing/2014/main" xmlns="" id="{0E293989-8389-48CD-85D3-CAEFD5E96370}"/>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Freeform 13">
              <a:extLst>
                <a:ext uri="{FF2B5EF4-FFF2-40B4-BE49-F238E27FC236}">
                  <a16:creationId xmlns:a16="http://schemas.microsoft.com/office/drawing/2014/main" xmlns="" id="{8DCF1E8B-9247-45E2-8641-90DA9F7D5252}"/>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Freeform 14">
              <a:extLst>
                <a:ext uri="{FF2B5EF4-FFF2-40B4-BE49-F238E27FC236}">
                  <a16:creationId xmlns:a16="http://schemas.microsoft.com/office/drawing/2014/main" xmlns="" id="{48DF418F-91AD-4E55-AF3B-F28FF45961B4}"/>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15">
              <a:extLst>
                <a:ext uri="{FF2B5EF4-FFF2-40B4-BE49-F238E27FC236}">
                  <a16:creationId xmlns:a16="http://schemas.microsoft.com/office/drawing/2014/main" xmlns="" id="{EDBF35BD-D1DA-49B1-AE30-289189DACD51}"/>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16">
              <a:extLst>
                <a:ext uri="{FF2B5EF4-FFF2-40B4-BE49-F238E27FC236}">
                  <a16:creationId xmlns:a16="http://schemas.microsoft.com/office/drawing/2014/main" xmlns="" id="{69198BEC-A3B6-4562-AB0F-3E7760026C43}"/>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17">
              <a:extLst>
                <a:ext uri="{FF2B5EF4-FFF2-40B4-BE49-F238E27FC236}">
                  <a16:creationId xmlns:a16="http://schemas.microsoft.com/office/drawing/2014/main" xmlns="" id="{9AB30D45-77AB-4323-83A2-1A637D07D54A}"/>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Freeform 18">
              <a:extLst>
                <a:ext uri="{FF2B5EF4-FFF2-40B4-BE49-F238E27FC236}">
                  <a16:creationId xmlns:a16="http://schemas.microsoft.com/office/drawing/2014/main" xmlns="" id="{D1AD137E-7B63-434C-9D0D-5A64BB496859}"/>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Freeform 19">
              <a:extLst>
                <a:ext uri="{FF2B5EF4-FFF2-40B4-BE49-F238E27FC236}">
                  <a16:creationId xmlns:a16="http://schemas.microsoft.com/office/drawing/2014/main" xmlns="" id="{8B32BE2D-36DC-4BD0-952E-8FE32A70DB88}"/>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Freeform 20">
              <a:extLst>
                <a:ext uri="{FF2B5EF4-FFF2-40B4-BE49-F238E27FC236}">
                  <a16:creationId xmlns:a16="http://schemas.microsoft.com/office/drawing/2014/main" xmlns="" id="{930295E0-AD01-4DB0-9829-AD91BED608F7}"/>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Freeform 21">
              <a:extLst>
                <a:ext uri="{FF2B5EF4-FFF2-40B4-BE49-F238E27FC236}">
                  <a16:creationId xmlns:a16="http://schemas.microsoft.com/office/drawing/2014/main" xmlns="" id="{29807E74-6BFD-4EA7-B3F3-92C0728A7D8A}"/>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Freeform 22">
              <a:extLst>
                <a:ext uri="{FF2B5EF4-FFF2-40B4-BE49-F238E27FC236}">
                  <a16:creationId xmlns:a16="http://schemas.microsoft.com/office/drawing/2014/main" xmlns="" id="{C9EDBF49-4B87-4B6F-BEE6-DDC4A63CE60D}"/>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 name="Freeform 23">
              <a:extLst>
                <a:ext uri="{FF2B5EF4-FFF2-40B4-BE49-F238E27FC236}">
                  <a16:creationId xmlns:a16="http://schemas.microsoft.com/office/drawing/2014/main" xmlns="" id="{7738C468-1405-4ED9-8392-F93FA995EE04}"/>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 name="Freeform 24">
              <a:extLst>
                <a:ext uri="{FF2B5EF4-FFF2-40B4-BE49-F238E27FC236}">
                  <a16:creationId xmlns:a16="http://schemas.microsoft.com/office/drawing/2014/main" xmlns="" id="{F16402CF-F511-450A-8584-8C8A5B7E9D9A}"/>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 name="Freeform 25">
              <a:extLst>
                <a:ext uri="{FF2B5EF4-FFF2-40B4-BE49-F238E27FC236}">
                  <a16:creationId xmlns:a16="http://schemas.microsoft.com/office/drawing/2014/main" xmlns="" id="{85E5B49A-CFC2-4019-9BA6-528095F788CC}"/>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 name="Titre 1">
            <a:extLst>
              <a:ext uri="{FF2B5EF4-FFF2-40B4-BE49-F238E27FC236}">
                <a16:creationId xmlns:a16="http://schemas.microsoft.com/office/drawing/2014/main" xmlns="" id="{B0DFA793-7F16-4B6D-8437-C0F3AC785612}"/>
              </a:ext>
            </a:extLst>
          </p:cNvPr>
          <p:cNvSpPr>
            <a:spLocks noGrp="1"/>
          </p:cNvSpPr>
          <p:nvPr>
            <p:ph type="title"/>
          </p:nvPr>
        </p:nvSpPr>
        <p:spPr>
          <a:xfrm>
            <a:off x="7301206" y="320675"/>
            <a:ext cx="4123738" cy="555625"/>
          </a:xfrm>
        </p:spPr>
        <p:txBody>
          <a:bodyPr>
            <a:normAutofit fontScale="90000"/>
          </a:bodyPr>
          <a:lstStyle/>
          <a:p>
            <a:r>
              <a:rPr lang="fr-CA" sz="3200" dirty="0">
                <a:solidFill>
                  <a:schemeClr val="tx2"/>
                </a:solidFill>
              </a:rPr>
              <a:t>Avis de radiation</a:t>
            </a:r>
          </a:p>
        </p:txBody>
      </p:sp>
      <p:sp>
        <p:nvSpPr>
          <p:cNvPr id="38" name="Rectangle 37">
            <a:extLst>
              <a:ext uri="{FF2B5EF4-FFF2-40B4-BE49-F238E27FC236}">
                <a16:creationId xmlns:a16="http://schemas.microsoft.com/office/drawing/2014/main" xmlns="" id="{E972DE0D-2E53-4159-ABD3-C601524262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07720" y="795527"/>
            <a:ext cx="5970638" cy="5248847"/>
          </a:xfrm>
          <a:prstGeom prst="rect">
            <a:avLst/>
          </a:prstGeom>
          <a:solidFill>
            <a:schemeClr val="bg1"/>
          </a:solidFill>
          <a:ln w="19050">
            <a:solidFill>
              <a:srgbClr val="B1300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Espace réservé du contenu 4">
            <a:extLst>
              <a:ext uri="{FF2B5EF4-FFF2-40B4-BE49-F238E27FC236}">
                <a16:creationId xmlns:a16="http://schemas.microsoft.com/office/drawing/2014/main" xmlns="" id="{03A2CABE-7D80-4F26-860A-F4F80A07FED7}"/>
              </a:ext>
            </a:extLst>
          </p:cNvPr>
          <p:cNvPicPr>
            <a:picLocks noChangeAspect="1"/>
          </p:cNvPicPr>
          <p:nvPr/>
        </p:nvPicPr>
        <p:blipFill rotWithShape="1">
          <a:blip r:embed="rId2">
            <a:extLst>
              <a:ext uri="{837473B0-CC2E-450A-ABE3-18F120FF3D39}">
                <a1611:picAttrSrcUrl xmlns:a1611="http://schemas.microsoft.com/office/drawing/2016/11/main" xmlns="" r:id="rId3"/>
              </a:ext>
            </a:extLst>
          </a:blip>
          <a:srcRect l="3448" r="10538" b="-1"/>
          <a:stretch/>
        </p:blipFill>
        <p:spPr>
          <a:xfrm>
            <a:off x="972115" y="960214"/>
            <a:ext cx="5641848" cy="4919472"/>
          </a:xfrm>
          <a:prstGeom prst="rect">
            <a:avLst/>
          </a:prstGeom>
          <a:ln w="12700">
            <a:noFill/>
          </a:ln>
        </p:spPr>
      </p:pic>
      <p:sp>
        <p:nvSpPr>
          <p:cNvPr id="40" name="Content Placeholder 9">
            <a:extLst>
              <a:ext uri="{FF2B5EF4-FFF2-40B4-BE49-F238E27FC236}">
                <a16:creationId xmlns:a16="http://schemas.microsoft.com/office/drawing/2014/main" xmlns="" id="{951124EC-7827-4ED7-BBFB-1956E3F51653}"/>
              </a:ext>
            </a:extLst>
          </p:cNvPr>
          <p:cNvSpPr>
            <a:spLocks noGrp="1"/>
          </p:cNvSpPr>
          <p:nvPr>
            <p:ph idx="1"/>
          </p:nvPr>
        </p:nvSpPr>
        <p:spPr>
          <a:xfrm>
            <a:off x="6775888" y="876300"/>
            <a:ext cx="5164137" cy="5248847"/>
          </a:xfrm>
        </p:spPr>
        <p:txBody>
          <a:bodyPr>
            <a:normAutofit lnSpcReduction="10000"/>
          </a:bodyPr>
          <a:lstStyle/>
          <a:p>
            <a:pPr>
              <a:buClr>
                <a:srgbClr val="B1300F"/>
              </a:buClr>
            </a:pPr>
            <a:r>
              <a:rPr lang="en-US" dirty="0"/>
              <a:t>…avoir modifié les notes qu’elle avait inscrites au dossier d’un usager relativement à la durée d’administration d’un medicament (6semaines)</a:t>
            </a:r>
          </a:p>
          <a:p>
            <a:pPr>
              <a:buClr>
                <a:srgbClr val="B1300F"/>
              </a:buClr>
            </a:pPr>
            <a:r>
              <a:rPr lang="en-US" dirty="0"/>
              <a:t>…avoir inscrit des notes illisibles au dossier d’un patient (1 ans)</a:t>
            </a:r>
          </a:p>
          <a:p>
            <a:pPr>
              <a:buClr>
                <a:srgbClr val="B1300F"/>
              </a:buClr>
            </a:pPr>
            <a:r>
              <a:rPr lang="en-US" dirty="0"/>
              <a:t>…avoir inscrit de fausses données aux dossiers des usagers (2 ans)</a:t>
            </a:r>
          </a:p>
          <a:p>
            <a:pPr>
              <a:buClr>
                <a:srgbClr val="B1300F"/>
              </a:buClr>
            </a:pPr>
            <a:r>
              <a:rPr lang="en-US" dirty="0"/>
              <a:t>…avoir omis de rédiger adéquatement des notes d’observation relativements à des soin dispenses à des usagers ( 1ans )</a:t>
            </a:r>
          </a:p>
          <a:p>
            <a:pPr>
              <a:buClr>
                <a:srgbClr val="B1300F"/>
              </a:buClr>
            </a:pPr>
            <a:r>
              <a:rPr lang="en-US" dirty="0"/>
              <a:t>...avoir omis d’inscrire au dossier d’un patient des note d’observation décrivant son état, les interventions effectuées et évaluation faite à la suite des soins</a:t>
            </a:r>
          </a:p>
        </p:txBody>
      </p:sp>
      <p:sp>
        <p:nvSpPr>
          <p:cNvPr id="6" name="ZoneTexte 5">
            <a:extLst>
              <a:ext uri="{FF2B5EF4-FFF2-40B4-BE49-F238E27FC236}">
                <a16:creationId xmlns:a16="http://schemas.microsoft.com/office/drawing/2014/main" xmlns="" id="{5EB397DB-262B-4EC4-8125-F6A4E72FFEDA}"/>
              </a:ext>
            </a:extLst>
          </p:cNvPr>
          <p:cNvSpPr txBox="1"/>
          <p:nvPr/>
        </p:nvSpPr>
        <p:spPr>
          <a:xfrm>
            <a:off x="3729840" y="5679631"/>
            <a:ext cx="2884123" cy="200055"/>
          </a:xfrm>
          <a:prstGeom prst="rect">
            <a:avLst/>
          </a:prstGeom>
          <a:solidFill>
            <a:srgbClr val="000000"/>
          </a:solidFill>
        </p:spPr>
        <p:txBody>
          <a:bodyPr wrap="none" rtlCol="0">
            <a:spAutoFit/>
          </a:bodyPr>
          <a:lstStyle/>
          <a:p>
            <a:pPr algn="r">
              <a:spcAft>
                <a:spcPts val="600"/>
              </a:spcAft>
            </a:pPr>
            <a:r>
              <a:rPr lang="fr-CA" sz="700">
                <a:solidFill>
                  <a:srgbClr val="FFFFFF"/>
                </a:solidFill>
                <a:hlinkClick r:id="rId3" tooltip="https://www.comptoir-hardware.com/actus/ram/41776-gain-de-cause-pour-micron-face-a-umc-et-ses-employes-accuses-despionnage-industriel.html">
                  <a:extLst>
                    <a:ext uri="{A12FA001-AC4F-418D-AE19-62706E023703}">
                      <ahyp:hlinkClr xmlns:ahyp="http://schemas.microsoft.com/office/drawing/2018/hyperlinkcolor" xmlns="" val="tx"/>
                    </a:ext>
                  </a:extLst>
                </a:hlinkClick>
              </a:rPr>
              <a:t>Cette photo</a:t>
            </a:r>
            <a:r>
              <a:rPr lang="fr-CA" sz="700">
                <a:solidFill>
                  <a:srgbClr val="FFFFFF"/>
                </a:solidFill>
              </a:rPr>
              <a:t> par Auteur inconnu est soumis à la licence </a:t>
            </a:r>
            <a:r>
              <a:rPr lang="fr-CA" sz="700">
                <a:solidFill>
                  <a:srgbClr val="FFFFFF"/>
                </a:solidFill>
                <a:hlinkClick r:id="rId4" tooltip="https://creativecommons.org/licenses/by-nd/3.0/">
                  <a:extLst>
                    <a:ext uri="{A12FA001-AC4F-418D-AE19-62706E023703}">
                      <ahyp:hlinkClr xmlns:ahyp="http://schemas.microsoft.com/office/drawing/2018/hyperlinkcolor" xmlns="" val="tx"/>
                    </a:ext>
                  </a:extLst>
                </a:hlinkClick>
              </a:rPr>
              <a:t>CC BY-ND</a:t>
            </a:r>
            <a:endParaRPr lang="fr-CA" sz="700">
              <a:solidFill>
                <a:srgbClr val="FFFFFF"/>
              </a:solidFill>
            </a:endParaRPr>
          </a:p>
        </p:txBody>
      </p:sp>
    </p:spTree>
    <p:extLst>
      <p:ext uri="{BB962C8B-B14F-4D97-AF65-F5344CB8AC3E}">
        <p14:creationId xmlns:p14="http://schemas.microsoft.com/office/powerpoint/2010/main" val="134887866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8" name="Group 7">
            <a:extLst>
              <a:ext uri="{FF2B5EF4-FFF2-40B4-BE49-F238E27FC236}">
                <a16:creationId xmlns:a16="http://schemas.microsoft.com/office/drawing/2014/main" xmlns="" id="{84DB7353-7D7A-431B-A5B6-A3845E6F2BB2}"/>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329674" y="-59376"/>
            <a:ext cx="12515851" cy="6923798"/>
            <a:chOff x="-329674" y="-51881"/>
            <a:chExt cx="12515851" cy="6923798"/>
          </a:xfrm>
        </p:grpSpPr>
        <p:sp>
          <p:nvSpPr>
            <p:cNvPr id="9" name="Freeform 5">
              <a:extLst>
                <a:ext uri="{FF2B5EF4-FFF2-40B4-BE49-F238E27FC236}">
                  <a16:creationId xmlns:a16="http://schemas.microsoft.com/office/drawing/2014/main" xmlns="" id="{9E8D15D6-6183-4BE1-A315-C7EC9C1A53F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3" name="Freeform 6">
              <a:extLst>
                <a:ext uri="{FF2B5EF4-FFF2-40B4-BE49-F238E27FC236}">
                  <a16:creationId xmlns:a16="http://schemas.microsoft.com/office/drawing/2014/main" xmlns="" id="{82A253FA-4E60-4B4D-94B0-93ECFCF3098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1" name="Freeform 7">
              <a:extLst>
                <a:ext uri="{FF2B5EF4-FFF2-40B4-BE49-F238E27FC236}">
                  <a16:creationId xmlns:a16="http://schemas.microsoft.com/office/drawing/2014/main" xmlns="" id="{E1B39AD1-11BD-457B-822C-A873607F412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35" name="Freeform 8">
              <a:extLst>
                <a:ext uri="{FF2B5EF4-FFF2-40B4-BE49-F238E27FC236}">
                  <a16:creationId xmlns:a16="http://schemas.microsoft.com/office/drawing/2014/main" xmlns="" id="{CC286005-78D5-4BE4-AA8B-75CDC07E786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9">
              <a:extLst>
                <a:ext uri="{FF2B5EF4-FFF2-40B4-BE49-F238E27FC236}">
                  <a16:creationId xmlns:a16="http://schemas.microsoft.com/office/drawing/2014/main" xmlns="" id="{09E4A22D-7E83-4F24-97FE-931A93CACC7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10">
              <a:extLst>
                <a:ext uri="{FF2B5EF4-FFF2-40B4-BE49-F238E27FC236}">
                  <a16:creationId xmlns:a16="http://schemas.microsoft.com/office/drawing/2014/main" xmlns="" id="{4351E96B-8DD4-4D5E-A9F0-C47F5F33781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 name="Freeform 11">
              <a:extLst>
                <a:ext uri="{FF2B5EF4-FFF2-40B4-BE49-F238E27FC236}">
                  <a16:creationId xmlns:a16="http://schemas.microsoft.com/office/drawing/2014/main" xmlns="" id="{BFF78610-2475-4756-9EC8-5DA7D8902D5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6" name="Freeform 12">
              <a:extLst>
                <a:ext uri="{FF2B5EF4-FFF2-40B4-BE49-F238E27FC236}">
                  <a16:creationId xmlns:a16="http://schemas.microsoft.com/office/drawing/2014/main" xmlns="" id="{C7ACAE44-681D-4CBC-B2AB-E5131DF5A86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7" name="Freeform 13">
              <a:extLst>
                <a:ext uri="{FF2B5EF4-FFF2-40B4-BE49-F238E27FC236}">
                  <a16:creationId xmlns:a16="http://schemas.microsoft.com/office/drawing/2014/main" xmlns="" id="{CA22E4A0-73AA-4722-9C16-F3AF9A33EC5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8" name="Freeform 14">
              <a:extLst>
                <a:ext uri="{FF2B5EF4-FFF2-40B4-BE49-F238E27FC236}">
                  <a16:creationId xmlns:a16="http://schemas.microsoft.com/office/drawing/2014/main" xmlns="" id="{BB36E626-EBEB-41C0-B224-8DB049DB4D7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9" name="Freeform 15">
              <a:extLst>
                <a:ext uri="{FF2B5EF4-FFF2-40B4-BE49-F238E27FC236}">
                  <a16:creationId xmlns:a16="http://schemas.microsoft.com/office/drawing/2014/main" xmlns="" id="{D603DEC5-BED4-4DB6-A253-F61CC367423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0" name="Freeform 16">
              <a:extLst>
                <a:ext uri="{FF2B5EF4-FFF2-40B4-BE49-F238E27FC236}">
                  <a16:creationId xmlns:a16="http://schemas.microsoft.com/office/drawing/2014/main" xmlns="" id="{86AE9DE6-CA9A-479B-A0FB-0E1BAC7A65E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1" name="Freeform 17">
              <a:extLst>
                <a:ext uri="{FF2B5EF4-FFF2-40B4-BE49-F238E27FC236}">
                  <a16:creationId xmlns:a16="http://schemas.microsoft.com/office/drawing/2014/main" xmlns="" id="{16CB8DC8-E75F-4574-A290-AAB7031BE8A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8">
              <a:extLst>
                <a:ext uri="{FF2B5EF4-FFF2-40B4-BE49-F238E27FC236}">
                  <a16:creationId xmlns:a16="http://schemas.microsoft.com/office/drawing/2014/main" xmlns="" id="{1CA657E1-3A52-4C23-AA47-EBB2D5C4148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9">
              <a:extLst>
                <a:ext uri="{FF2B5EF4-FFF2-40B4-BE49-F238E27FC236}">
                  <a16:creationId xmlns:a16="http://schemas.microsoft.com/office/drawing/2014/main" xmlns="" id="{ED4F701B-2A93-464F-A673-54EED5C4C4C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20">
              <a:extLst>
                <a:ext uri="{FF2B5EF4-FFF2-40B4-BE49-F238E27FC236}">
                  <a16:creationId xmlns:a16="http://schemas.microsoft.com/office/drawing/2014/main" xmlns="" id="{9977C34F-F6C9-4749-B201-7B928802DFF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21">
              <a:extLst>
                <a:ext uri="{FF2B5EF4-FFF2-40B4-BE49-F238E27FC236}">
                  <a16:creationId xmlns:a16="http://schemas.microsoft.com/office/drawing/2014/main" xmlns="" id="{3A913E6B-DBE9-4291-A34C-36069ECB8E6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2">
              <a:extLst>
                <a:ext uri="{FF2B5EF4-FFF2-40B4-BE49-F238E27FC236}">
                  <a16:creationId xmlns:a16="http://schemas.microsoft.com/office/drawing/2014/main" xmlns="" id="{7D415C04-AB5C-4B76-9E49-EEBAEE64D04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7" name="Freeform 23">
              <a:extLst>
                <a:ext uri="{FF2B5EF4-FFF2-40B4-BE49-F238E27FC236}">
                  <a16:creationId xmlns:a16="http://schemas.microsoft.com/office/drawing/2014/main" xmlns="" id="{151FDC11-E872-4EAE-A597-822F9FE1708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9" name="Group 28">
            <a:extLst>
              <a:ext uri="{FF2B5EF4-FFF2-40B4-BE49-F238E27FC236}">
                <a16:creationId xmlns:a16="http://schemas.microsoft.com/office/drawing/2014/main" xmlns="" id="{1B24766B-81CA-44C7-BF11-77A12BA42411}"/>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669293" y="1186483"/>
            <a:ext cx="8848345" cy="4477933"/>
            <a:chOff x="1669293" y="1186483"/>
            <a:chExt cx="8848345" cy="4477933"/>
          </a:xfrm>
        </p:grpSpPr>
        <p:sp>
          <p:nvSpPr>
            <p:cNvPr id="30" name="Rectangle 29">
              <a:extLst>
                <a:ext uri="{FF2B5EF4-FFF2-40B4-BE49-F238E27FC236}">
                  <a16:creationId xmlns:a16="http://schemas.microsoft.com/office/drawing/2014/main" xmlns="" id="{1A2F9962-DEB8-461C-8B4C-C0ED0D8A7B7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1" name="Isosceles Triangle 30">
              <a:extLst>
                <a:ext uri="{FF2B5EF4-FFF2-40B4-BE49-F238E27FC236}">
                  <a16:creationId xmlns:a16="http://schemas.microsoft.com/office/drawing/2014/main" xmlns="" id="{C0672E08-EB09-4B8E-8522-24BBC2CFFD2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Rectangle 31">
              <a:extLst>
                <a:ext uri="{FF2B5EF4-FFF2-40B4-BE49-F238E27FC236}">
                  <a16:creationId xmlns:a16="http://schemas.microsoft.com/office/drawing/2014/main" xmlns="" id="{3447AB64-F3EC-4A1F-BFD4-F0F9DB3DAD7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useBgFill="1">
        <p:nvSpPr>
          <p:cNvPr id="34" name="Rectangle 33">
            <a:extLst>
              <a:ext uri="{FF2B5EF4-FFF2-40B4-BE49-F238E27FC236}">
                <a16:creationId xmlns:a16="http://schemas.microsoft.com/office/drawing/2014/main" xmlns="" id="{6BDBA639-2A71-4A60-A71A-FF1836F546C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xmlns="" id="{5E208A8B-5EBD-4532-BE72-26414FA7CFF6}"/>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329674" y="-59376"/>
            <a:ext cx="12515851" cy="6923798"/>
            <a:chOff x="-329674" y="-51881"/>
            <a:chExt cx="12515851" cy="6923798"/>
          </a:xfrm>
        </p:grpSpPr>
        <p:sp>
          <p:nvSpPr>
            <p:cNvPr id="37" name="Freeform 5">
              <a:extLst>
                <a:ext uri="{FF2B5EF4-FFF2-40B4-BE49-F238E27FC236}">
                  <a16:creationId xmlns:a16="http://schemas.microsoft.com/office/drawing/2014/main" xmlns="" id="{15D09196-B338-4AB5-A71B-CFD5FFCA62B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8" name="Freeform 6">
              <a:extLst>
                <a:ext uri="{FF2B5EF4-FFF2-40B4-BE49-F238E27FC236}">
                  <a16:creationId xmlns:a16="http://schemas.microsoft.com/office/drawing/2014/main" xmlns="" id="{F50B4463-128A-4677-A285-C017E6C543E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7">
              <a:extLst>
                <a:ext uri="{FF2B5EF4-FFF2-40B4-BE49-F238E27FC236}">
                  <a16:creationId xmlns:a16="http://schemas.microsoft.com/office/drawing/2014/main" xmlns="" id="{1D9B95CD-F023-4DFA-9678-1E02713F74B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0" name="Freeform 8">
              <a:extLst>
                <a:ext uri="{FF2B5EF4-FFF2-40B4-BE49-F238E27FC236}">
                  <a16:creationId xmlns:a16="http://schemas.microsoft.com/office/drawing/2014/main" xmlns="" id="{1DDF47A8-BE7B-43F3-A500-F5A4656D83B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9">
              <a:extLst>
                <a:ext uri="{FF2B5EF4-FFF2-40B4-BE49-F238E27FC236}">
                  <a16:creationId xmlns:a16="http://schemas.microsoft.com/office/drawing/2014/main" xmlns="" id="{2DD394DE-76FB-42F8-85F2-FD436F42326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10">
              <a:extLst>
                <a:ext uri="{FF2B5EF4-FFF2-40B4-BE49-F238E27FC236}">
                  <a16:creationId xmlns:a16="http://schemas.microsoft.com/office/drawing/2014/main" xmlns="" id="{B95F2EFB-87E6-4400-AAF3-7EB8B4F1561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11">
              <a:extLst>
                <a:ext uri="{FF2B5EF4-FFF2-40B4-BE49-F238E27FC236}">
                  <a16:creationId xmlns:a16="http://schemas.microsoft.com/office/drawing/2014/main" xmlns="" id="{1D463476-2BC7-418C-9D6F-51444B11A72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4" name="Freeform 12">
              <a:extLst>
                <a:ext uri="{FF2B5EF4-FFF2-40B4-BE49-F238E27FC236}">
                  <a16:creationId xmlns:a16="http://schemas.microsoft.com/office/drawing/2014/main" xmlns="" id="{24011122-2495-478A-81BF-ABBDEA1DA80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3">
              <a:extLst>
                <a:ext uri="{FF2B5EF4-FFF2-40B4-BE49-F238E27FC236}">
                  <a16:creationId xmlns:a16="http://schemas.microsoft.com/office/drawing/2014/main" xmlns="" id="{C79E87C5-E5B3-476B-B539-FC9CF4A33B7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14">
              <a:extLst>
                <a:ext uri="{FF2B5EF4-FFF2-40B4-BE49-F238E27FC236}">
                  <a16:creationId xmlns:a16="http://schemas.microsoft.com/office/drawing/2014/main" xmlns="" id="{956029CA-2B38-434D-9044-5FF3A1ECD17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7" name="Freeform 15">
              <a:extLst>
                <a:ext uri="{FF2B5EF4-FFF2-40B4-BE49-F238E27FC236}">
                  <a16:creationId xmlns:a16="http://schemas.microsoft.com/office/drawing/2014/main" xmlns="" id="{9514CFB6-E8DB-43DC-B1CD-9CC2D4B2764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48" name="Freeform 16">
              <a:extLst>
                <a:ext uri="{FF2B5EF4-FFF2-40B4-BE49-F238E27FC236}">
                  <a16:creationId xmlns:a16="http://schemas.microsoft.com/office/drawing/2014/main" xmlns="" id="{BD8C1FC8-E550-45BE-9F30-822BAB3781E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49" name="Freeform 17">
              <a:extLst>
                <a:ext uri="{FF2B5EF4-FFF2-40B4-BE49-F238E27FC236}">
                  <a16:creationId xmlns:a16="http://schemas.microsoft.com/office/drawing/2014/main" xmlns="" id="{D1646B5D-A7B7-41EC-9591-0E0C0F4F949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8">
              <a:extLst>
                <a:ext uri="{FF2B5EF4-FFF2-40B4-BE49-F238E27FC236}">
                  <a16:creationId xmlns:a16="http://schemas.microsoft.com/office/drawing/2014/main" xmlns="" id="{E2118E93-481E-4843-987E-378187AA37E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9">
              <a:extLst>
                <a:ext uri="{FF2B5EF4-FFF2-40B4-BE49-F238E27FC236}">
                  <a16:creationId xmlns:a16="http://schemas.microsoft.com/office/drawing/2014/main" xmlns="" id="{77038464-F4E2-47EC-A87F-18469191E3A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20">
              <a:extLst>
                <a:ext uri="{FF2B5EF4-FFF2-40B4-BE49-F238E27FC236}">
                  <a16:creationId xmlns:a16="http://schemas.microsoft.com/office/drawing/2014/main" xmlns="" id="{FB3BBEB1-E146-408F-95B7-EE2F269DE19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1">
              <a:extLst>
                <a:ext uri="{FF2B5EF4-FFF2-40B4-BE49-F238E27FC236}">
                  <a16:creationId xmlns:a16="http://schemas.microsoft.com/office/drawing/2014/main" xmlns="" id="{C765B285-56EC-47FC-B116-274EBBD61AD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22">
              <a:extLst>
                <a:ext uri="{FF2B5EF4-FFF2-40B4-BE49-F238E27FC236}">
                  <a16:creationId xmlns:a16="http://schemas.microsoft.com/office/drawing/2014/main" xmlns="" id="{CB4A6191-6913-42EA-905E-8A174AE2C99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55" name="Freeform 23">
              <a:extLst>
                <a:ext uri="{FF2B5EF4-FFF2-40B4-BE49-F238E27FC236}">
                  <a16:creationId xmlns:a16="http://schemas.microsoft.com/office/drawing/2014/main" xmlns="" id="{8ADEEF92-F481-475A-845C-5E940F0D559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57" name="Freeform: Shape 56">
            <a:extLst>
              <a:ext uri="{FF2B5EF4-FFF2-40B4-BE49-F238E27FC236}">
                <a16:creationId xmlns:a16="http://schemas.microsoft.com/office/drawing/2014/main" xmlns="" id="{D9C506D7-84CB-4057-A44A-465313E7853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0931529">
            <a:off x="2173916" y="2448612"/>
            <a:ext cx="4418757" cy="4259609"/>
          </a:xfrm>
          <a:custGeom>
            <a:avLst/>
            <a:gdLst>
              <a:gd name="connsiteX0" fmla="*/ 404107 w 4507111"/>
              <a:gd name="connsiteY0" fmla="*/ 0 h 4344781"/>
              <a:gd name="connsiteX1" fmla="*/ 371857 w 4507111"/>
              <a:gd name="connsiteY1" fmla="*/ 117359 h 4344781"/>
              <a:gd name="connsiteX2" fmla="*/ 307833 w 4507111"/>
              <a:gd name="connsiteY2" fmla="*/ 632970 h 4344781"/>
              <a:gd name="connsiteX3" fmla="*/ 3569418 w 4507111"/>
              <a:gd name="connsiteY3" fmla="*/ 4141149 h 4344781"/>
              <a:gd name="connsiteX4" fmla="*/ 4440861 w 4507111"/>
              <a:gd name="connsiteY4" fmla="*/ 4332480 h 4344781"/>
              <a:gd name="connsiteX5" fmla="*/ 4507111 w 4507111"/>
              <a:gd name="connsiteY5" fmla="*/ 4341752 h 4344781"/>
              <a:gd name="connsiteX6" fmla="*/ 4296045 w 4507111"/>
              <a:gd name="connsiteY6" fmla="*/ 4344781 h 4344781"/>
              <a:gd name="connsiteX7" fmla="*/ 3749565 w 4507111"/>
              <a:gd name="connsiteY7" fmla="*/ 4321853 h 4344781"/>
              <a:gd name="connsiteX8" fmla="*/ 36764 w 4507111"/>
              <a:gd name="connsiteY8" fmla="*/ 1629794 h 4344781"/>
              <a:gd name="connsiteX9" fmla="*/ 300069 w 4507111"/>
              <a:gd name="connsiteY9" fmla="*/ 144750 h 4344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07111" h="4344781">
                <a:moveTo>
                  <a:pt x="404107" y="0"/>
                </a:moveTo>
                <a:lnTo>
                  <a:pt x="371857" y="117359"/>
                </a:lnTo>
                <a:cubicBezTo>
                  <a:pt x="333827" y="278567"/>
                  <a:pt x="311875" y="450459"/>
                  <a:pt x="307833" y="632970"/>
                </a:cubicBezTo>
                <a:cubicBezTo>
                  <a:pt x="264711" y="2579752"/>
                  <a:pt x="2253987" y="3769243"/>
                  <a:pt x="3569418" y="4141149"/>
                </a:cubicBezTo>
                <a:cubicBezTo>
                  <a:pt x="3816061" y="4210881"/>
                  <a:pt x="4114807" y="4279754"/>
                  <a:pt x="4440861" y="4332480"/>
                </a:cubicBezTo>
                <a:lnTo>
                  <a:pt x="4507111" y="4341752"/>
                </a:lnTo>
                <a:lnTo>
                  <a:pt x="4296045" y="4344781"/>
                </a:lnTo>
                <a:cubicBezTo>
                  <a:pt x="4097363" y="4343711"/>
                  <a:pt x="3912623" y="4335104"/>
                  <a:pt x="3749565" y="4321853"/>
                </a:cubicBezTo>
                <a:cubicBezTo>
                  <a:pt x="2445102" y="4215850"/>
                  <a:pt x="356405" y="3466499"/>
                  <a:pt x="36764" y="1629794"/>
                </a:cubicBezTo>
                <a:cubicBezTo>
                  <a:pt x="-63123" y="1055823"/>
                  <a:pt x="45741" y="555869"/>
                  <a:pt x="300069" y="14475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9" name="Oval 32">
            <a:extLst>
              <a:ext uri="{FF2B5EF4-FFF2-40B4-BE49-F238E27FC236}">
                <a16:creationId xmlns:a16="http://schemas.microsoft.com/office/drawing/2014/main" xmlns="" id="{7842FC68-61FD-4700-8A22-BB8B071884D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354579" y="691977"/>
            <a:ext cx="7761923" cy="5343064"/>
          </a:xfrm>
          <a:custGeom>
            <a:avLst/>
            <a:gdLst>
              <a:gd name="connsiteX0" fmla="*/ 0 w 6428838"/>
              <a:gd name="connsiteY0" fmla="*/ 2579031 h 5158062"/>
              <a:gd name="connsiteX1" fmla="*/ 3214419 w 6428838"/>
              <a:gd name="connsiteY1" fmla="*/ 0 h 5158062"/>
              <a:gd name="connsiteX2" fmla="*/ 6428838 w 6428838"/>
              <a:gd name="connsiteY2" fmla="*/ 2579031 h 5158062"/>
              <a:gd name="connsiteX3" fmla="*/ 3214419 w 6428838"/>
              <a:gd name="connsiteY3" fmla="*/ 5158062 h 5158062"/>
              <a:gd name="connsiteX4" fmla="*/ 0 w 6428838"/>
              <a:gd name="connsiteY4" fmla="*/ 2579031 h 5158062"/>
              <a:gd name="connsiteX0" fmla="*/ 3321 w 6432159"/>
              <a:gd name="connsiteY0" fmla="*/ 2647125 h 5226156"/>
              <a:gd name="connsiteX1" fmla="*/ 2789723 w 6432159"/>
              <a:gd name="connsiteY1" fmla="*/ 0 h 5226156"/>
              <a:gd name="connsiteX2" fmla="*/ 6432159 w 6432159"/>
              <a:gd name="connsiteY2" fmla="*/ 2647125 h 5226156"/>
              <a:gd name="connsiteX3" fmla="*/ 3217740 w 6432159"/>
              <a:gd name="connsiteY3" fmla="*/ 5226156 h 5226156"/>
              <a:gd name="connsiteX4" fmla="*/ 3321 w 6432159"/>
              <a:gd name="connsiteY4" fmla="*/ 2647125 h 5226156"/>
              <a:gd name="connsiteX0" fmla="*/ 1953 w 6566979"/>
              <a:gd name="connsiteY0" fmla="*/ 2695803 h 5226224"/>
              <a:gd name="connsiteX1" fmla="*/ 2924543 w 6566979"/>
              <a:gd name="connsiteY1" fmla="*/ 39 h 5226224"/>
              <a:gd name="connsiteX2" fmla="*/ 6566979 w 6566979"/>
              <a:gd name="connsiteY2" fmla="*/ 2647164 h 5226224"/>
              <a:gd name="connsiteX3" fmla="*/ 3352560 w 6566979"/>
              <a:gd name="connsiteY3" fmla="*/ 5226195 h 5226224"/>
              <a:gd name="connsiteX4" fmla="*/ 1953 w 6566979"/>
              <a:gd name="connsiteY4" fmla="*/ 2695803 h 5226224"/>
              <a:gd name="connsiteX0" fmla="*/ 8982 w 6574008"/>
              <a:gd name="connsiteY0" fmla="*/ 2695803 h 5226313"/>
              <a:gd name="connsiteX1" fmla="*/ 2931572 w 6574008"/>
              <a:gd name="connsiteY1" fmla="*/ 39 h 5226313"/>
              <a:gd name="connsiteX2" fmla="*/ 6574008 w 6574008"/>
              <a:gd name="connsiteY2" fmla="*/ 2647164 h 5226313"/>
              <a:gd name="connsiteX3" fmla="*/ 3359589 w 6574008"/>
              <a:gd name="connsiteY3" fmla="*/ 5226195 h 5226313"/>
              <a:gd name="connsiteX4" fmla="*/ 8982 w 6574008"/>
              <a:gd name="connsiteY4" fmla="*/ 2695803 h 5226313"/>
              <a:gd name="connsiteX0" fmla="*/ 11929 w 6576955"/>
              <a:gd name="connsiteY0" fmla="*/ 2695953 h 5226463"/>
              <a:gd name="connsiteX1" fmla="*/ 2934519 w 6576955"/>
              <a:gd name="connsiteY1" fmla="*/ 189 h 5226463"/>
              <a:gd name="connsiteX2" fmla="*/ 6576955 w 6576955"/>
              <a:gd name="connsiteY2" fmla="*/ 2647314 h 5226463"/>
              <a:gd name="connsiteX3" fmla="*/ 3362536 w 6576955"/>
              <a:gd name="connsiteY3" fmla="*/ 5226345 h 5226463"/>
              <a:gd name="connsiteX4" fmla="*/ 11929 w 6576955"/>
              <a:gd name="connsiteY4" fmla="*/ 2695953 h 5226463"/>
              <a:gd name="connsiteX0" fmla="*/ 9262 w 6963394"/>
              <a:gd name="connsiteY0" fmla="*/ 2705797 h 5247356"/>
              <a:gd name="connsiteX1" fmla="*/ 2931852 w 6963394"/>
              <a:gd name="connsiteY1" fmla="*/ 10033 h 5247356"/>
              <a:gd name="connsiteX2" fmla="*/ 6963394 w 6963394"/>
              <a:gd name="connsiteY2" fmla="*/ 3318639 h 5247356"/>
              <a:gd name="connsiteX3" fmla="*/ 3359869 w 6963394"/>
              <a:gd name="connsiteY3" fmla="*/ 5236189 h 5247356"/>
              <a:gd name="connsiteX4" fmla="*/ 9262 w 6963394"/>
              <a:gd name="connsiteY4" fmla="*/ 2705797 h 5247356"/>
              <a:gd name="connsiteX0" fmla="*/ 9262 w 6963394"/>
              <a:gd name="connsiteY0" fmla="*/ 2705797 h 5247356"/>
              <a:gd name="connsiteX1" fmla="*/ 2931852 w 6963394"/>
              <a:gd name="connsiteY1" fmla="*/ 10033 h 5247356"/>
              <a:gd name="connsiteX2" fmla="*/ 6963394 w 6963394"/>
              <a:gd name="connsiteY2" fmla="*/ 3318639 h 5247356"/>
              <a:gd name="connsiteX3" fmla="*/ 3359869 w 6963394"/>
              <a:gd name="connsiteY3" fmla="*/ 5236189 h 5247356"/>
              <a:gd name="connsiteX4" fmla="*/ 9262 w 6963394"/>
              <a:gd name="connsiteY4" fmla="*/ 2705797 h 5247356"/>
              <a:gd name="connsiteX0" fmla="*/ 9262 w 6963394"/>
              <a:gd name="connsiteY0" fmla="*/ 2705797 h 5292159"/>
              <a:gd name="connsiteX1" fmla="*/ 2931852 w 6963394"/>
              <a:gd name="connsiteY1" fmla="*/ 10033 h 5292159"/>
              <a:gd name="connsiteX2" fmla="*/ 6963394 w 6963394"/>
              <a:gd name="connsiteY2" fmla="*/ 3318639 h 5292159"/>
              <a:gd name="connsiteX3" fmla="*/ 3359869 w 6963394"/>
              <a:gd name="connsiteY3" fmla="*/ 5236189 h 5292159"/>
              <a:gd name="connsiteX4" fmla="*/ 9262 w 6963394"/>
              <a:gd name="connsiteY4" fmla="*/ 2705797 h 5292159"/>
              <a:gd name="connsiteX0" fmla="*/ 9262 w 6963394"/>
              <a:gd name="connsiteY0" fmla="*/ 2705797 h 5259961"/>
              <a:gd name="connsiteX1" fmla="*/ 2931852 w 6963394"/>
              <a:gd name="connsiteY1" fmla="*/ 10033 h 5259961"/>
              <a:gd name="connsiteX2" fmla="*/ 6963394 w 6963394"/>
              <a:gd name="connsiteY2" fmla="*/ 3318639 h 5259961"/>
              <a:gd name="connsiteX3" fmla="*/ 3359869 w 6963394"/>
              <a:gd name="connsiteY3" fmla="*/ 5236189 h 5259961"/>
              <a:gd name="connsiteX4" fmla="*/ 9262 w 6963394"/>
              <a:gd name="connsiteY4" fmla="*/ 2705797 h 5259961"/>
              <a:gd name="connsiteX0" fmla="*/ 9557 w 7352795"/>
              <a:gd name="connsiteY0" fmla="*/ 2707501 h 5252013"/>
              <a:gd name="connsiteX1" fmla="*/ 2932147 w 7352795"/>
              <a:gd name="connsiteY1" fmla="*/ 11737 h 5252013"/>
              <a:gd name="connsiteX2" fmla="*/ 7352795 w 7352795"/>
              <a:gd name="connsiteY2" fmla="*/ 3378709 h 5252013"/>
              <a:gd name="connsiteX3" fmla="*/ 3360164 w 7352795"/>
              <a:gd name="connsiteY3" fmla="*/ 5237893 h 5252013"/>
              <a:gd name="connsiteX4" fmla="*/ 9557 w 7352795"/>
              <a:gd name="connsiteY4" fmla="*/ 2707501 h 5252013"/>
              <a:gd name="connsiteX0" fmla="*/ 8078 w 7789061"/>
              <a:gd name="connsiteY0" fmla="*/ 2744796 h 5249051"/>
              <a:gd name="connsiteX1" fmla="*/ 3368413 w 7789061"/>
              <a:gd name="connsiteY1" fmla="*/ 10121 h 5249051"/>
              <a:gd name="connsiteX2" fmla="*/ 7789061 w 7789061"/>
              <a:gd name="connsiteY2" fmla="*/ 3377093 h 5249051"/>
              <a:gd name="connsiteX3" fmla="*/ 3796430 w 7789061"/>
              <a:gd name="connsiteY3" fmla="*/ 5236277 h 5249051"/>
              <a:gd name="connsiteX4" fmla="*/ 8078 w 7789061"/>
              <a:gd name="connsiteY4" fmla="*/ 2744796 h 5249051"/>
              <a:gd name="connsiteX0" fmla="*/ 8078 w 7789061"/>
              <a:gd name="connsiteY0" fmla="*/ 2744796 h 5271741"/>
              <a:gd name="connsiteX1" fmla="*/ 3368413 w 7789061"/>
              <a:gd name="connsiteY1" fmla="*/ 10121 h 5271741"/>
              <a:gd name="connsiteX2" fmla="*/ 7789061 w 7789061"/>
              <a:gd name="connsiteY2" fmla="*/ 3377093 h 5271741"/>
              <a:gd name="connsiteX3" fmla="*/ 3796430 w 7789061"/>
              <a:gd name="connsiteY3" fmla="*/ 5236277 h 5271741"/>
              <a:gd name="connsiteX4" fmla="*/ 8078 w 7789061"/>
              <a:gd name="connsiteY4" fmla="*/ 2744796 h 5271741"/>
              <a:gd name="connsiteX0" fmla="*/ 1055 w 7782038"/>
              <a:gd name="connsiteY0" fmla="*/ 2738806 h 5438018"/>
              <a:gd name="connsiteX1" fmla="*/ 3361390 w 7782038"/>
              <a:gd name="connsiteY1" fmla="*/ 4131 h 5438018"/>
              <a:gd name="connsiteX2" fmla="*/ 7782038 w 7782038"/>
              <a:gd name="connsiteY2" fmla="*/ 3371103 h 5438018"/>
              <a:gd name="connsiteX3" fmla="*/ 3692130 w 7782038"/>
              <a:gd name="connsiteY3" fmla="*/ 5415113 h 5438018"/>
              <a:gd name="connsiteX4" fmla="*/ 1055 w 7782038"/>
              <a:gd name="connsiteY4" fmla="*/ 2738806 h 5438018"/>
              <a:gd name="connsiteX0" fmla="*/ 28883 w 7809866"/>
              <a:gd name="connsiteY0" fmla="*/ 2742147 h 5441359"/>
              <a:gd name="connsiteX1" fmla="*/ 3389218 w 7809866"/>
              <a:gd name="connsiteY1" fmla="*/ 7472 h 5441359"/>
              <a:gd name="connsiteX2" fmla="*/ 7809866 w 7809866"/>
              <a:gd name="connsiteY2" fmla="*/ 3374444 h 5441359"/>
              <a:gd name="connsiteX3" fmla="*/ 3719958 w 7809866"/>
              <a:gd name="connsiteY3" fmla="*/ 5418454 h 5441359"/>
              <a:gd name="connsiteX4" fmla="*/ 28883 w 7809866"/>
              <a:gd name="connsiteY4" fmla="*/ 2742147 h 5441359"/>
              <a:gd name="connsiteX0" fmla="*/ 36549 w 7817532"/>
              <a:gd name="connsiteY0" fmla="*/ 2751085 h 5450297"/>
              <a:gd name="connsiteX1" fmla="*/ 3396884 w 7817532"/>
              <a:gd name="connsiteY1" fmla="*/ 16410 h 5450297"/>
              <a:gd name="connsiteX2" fmla="*/ 7817532 w 7817532"/>
              <a:gd name="connsiteY2" fmla="*/ 3383382 h 5450297"/>
              <a:gd name="connsiteX3" fmla="*/ 3727624 w 7817532"/>
              <a:gd name="connsiteY3" fmla="*/ 5427392 h 5450297"/>
              <a:gd name="connsiteX4" fmla="*/ 36549 w 7817532"/>
              <a:gd name="connsiteY4" fmla="*/ 2751085 h 54502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7532" h="5450297">
                <a:moveTo>
                  <a:pt x="36549" y="2751085"/>
                </a:moveTo>
                <a:cubicBezTo>
                  <a:pt x="-281221" y="925127"/>
                  <a:pt x="1526121" y="-147339"/>
                  <a:pt x="3396884" y="16410"/>
                </a:cubicBezTo>
                <a:cubicBezTo>
                  <a:pt x="5267647" y="180159"/>
                  <a:pt x="7817532" y="1453184"/>
                  <a:pt x="7817532" y="3383382"/>
                </a:cubicBezTo>
                <a:cubicBezTo>
                  <a:pt x="7700800" y="5342763"/>
                  <a:pt x="5024455" y="5532775"/>
                  <a:pt x="3727624" y="5427392"/>
                </a:cubicBezTo>
                <a:cubicBezTo>
                  <a:pt x="2430794" y="5322009"/>
                  <a:pt x="354319" y="4577043"/>
                  <a:pt x="36549" y="2751085"/>
                </a:cubicBezTo>
                <a:close/>
              </a:path>
            </a:pathLst>
          </a:custGeom>
          <a:ln w="152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xmlns="" id="{02D9637F-65A6-4C87-B9BD-50B4E8EFEE51}"/>
              </a:ext>
            </a:extLst>
          </p:cNvPr>
          <p:cNvSpPr>
            <a:spLocks noGrp="1"/>
          </p:cNvSpPr>
          <p:nvPr>
            <p:ph type="title"/>
          </p:nvPr>
        </p:nvSpPr>
        <p:spPr>
          <a:xfrm>
            <a:off x="2616277" y="2061838"/>
            <a:ext cx="6959446" cy="1662475"/>
          </a:xfrm>
        </p:spPr>
        <p:txBody>
          <a:bodyPr vert="horz" lIns="228600" tIns="228600" rIns="228600" bIns="0" rtlCol="0" anchor="b">
            <a:normAutofit/>
          </a:bodyPr>
          <a:lstStyle/>
          <a:p>
            <a:pPr>
              <a:lnSpc>
                <a:spcPct val="80000"/>
              </a:lnSpc>
            </a:pPr>
            <a:r>
              <a:rPr lang="en-US" sz="4800" dirty="0"/>
              <a:t>Faire </a:t>
            </a:r>
            <a:r>
              <a:rPr lang="en-US" sz="4800" dirty="0" err="1"/>
              <a:t>exercice</a:t>
            </a:r>
            <a:r>
              <a:rPr lang="en-US" sz="4800" dirty="0"/>
              <a:t> 3.3 </a:t>
            </a:r>
            <a:br>
              <a:rPr lang="en-US" sz="4800" dirty="0"/>
            </a:br>
            <a:r>
              <a:rPr lang="en-US" sz="4800" dirty="0"/>
              <a:t>p.69-70-71-72</a:t>
            </a:r>
          </a:p>
        </p:txBody>
      </p:sp>
    </p:spTree>
    <p:extLst>
      <p:ext uri="{BB962C8B-B14F-4D97-AF65-F5344CB8AC3E}">
        <p14:creationId xmlns:p14="http://schemas.microsoft.com/office/powerpoint/2010/main" val="33204089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F3C5918A-1DC5-4CF3-AA27-00AA3088AA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xmlns="" id="{B786683A-6FD6-4BF7-B3B0-DC397677391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4274788" y="-15796"/>
            <a:ext cx="7911916" cy="6889592"/>
          </a:xfrm>
          <a:custGeom>
            <a:avLst/>
            <a:gdLst>
              <a:gd name="connsiteX0" fmla="*/ 1144064 w 7911916"/>
              <a:gd name="connsiteY0" fmla="*/ 0 h 6889592"/>
              <a:gd name="connsiteX1" fmla="*/ 7911916 w 7911916"/>
              <a:gd name="connsiteY1" fmla="*/ 0 h 6889592"/>
              <a:gd name="connsiteX2" fmla="*/ 7911916 w 7911916"/>
              <a:gd name="connsiteY2" fmla="*/ 6889592 h 6889592"/>
              <a:gd name="connsiteX3" fmla="*/ 1282780 w 7911916"/>
              <a:gd name="connsiteY3" fmla="*/ 6889592 h 6889592"/>
              <a:gd name="connsiteX4" fmla="*/ 1021588 w 7911916"/>
              <a:gd name="connsiteY4" fmla="*/ 6461391 h 6889592"/>
              <a:gd name="connsiteX5" fmla="*/ 841264 w 7911916"/>
              <a:gd name="connsiteY5" fmla="*/ 370936 h 6889592"/>
              <a:gd name="connsiteX6" fmla="*/ 1119707 w 7911916"/>
              <a:gd name="connsiteY6" fmla="*/ 26053 h 6889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11916" h="6889592">
                <a:moveTo>
                  <a:pt x="1144064" y="0"/>
                </a:moveTo>
                <a:lnTo>
                  <a:pt x="7911916" y="0"/>
                </a:lnTo>
                <a:lnTo>
                  <a:pt x="7911916" y="6889592"/>
                </a:lnTo>
                <a:lnTo>
                  <a:pt x="1282780" y="6889592"/>
                </a:lnTo>
                <a:lnTo>
                  <a:pt x="1021588" y="6461391"/>
                </a:lnTo>
                <a:cubicBezTo>
                  <a:pt x="-73086" y="4533675"/>
                  <a:pt x="-509682" y="2192905"/>
                  <a:pt x="841264" y="370936"/>
                </a:cubicBezTo>
                <a:cubicBezTo>
                  <a:pt x="928899" y="253509"/>
                  <a:pt x="1021859" y="138477"/>
                  <a:pt x="1119707" y="26053"/>
                </a:cubicBezTo>
                <a:close/>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Shape 11">
            <a:extLst>
              <a:ext uri="{FF2B5EF4-FFF2-40B4-BE49-F238E27FC236}">
                <a16:creationId xmlns:a16="http://schemas.microsoft.com/office/drawing/2014/main" xmlns="" id="{05169E50-59FB-4AEE-B61D-44A882A4CD2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6249750" y="-6726"/>
            <a:ext cx="5931659" cy="6871452"/>
          </a:xfrm>
          <a:custGeom>
            <a:avLst/>
            <a:gdLst>
              <a:gd name="connsiteX0" fmla="*/ 2429503 w 5931659"/>
              <a:gd name="connsiteY0" fmla="*/ 0 h 6871452"/>
              <a:gd name="connsiteX1" fmla="*/ 5931659 w 5931659"/>
              <a:gd name="connsiteY1" fmla="*/ 0 h 6871452"/>
              <a:gd name="connsiteX2" fmla="*/ 5931659 w 5931659"/>
              <a:gd name="connsiteY2" fmla="*/ 6871452 h 6871452"/>
              <a:gd name="connsiteX3" fmla="*/ 1302090 w 5931659"/>
              <a:gd name="connsiteY3" fmla="*/ 6871452 h 6871452"/>
              <a:gd name="connsiteX4" fmla="*/ 1257860 w 5931659"/>
              <a:gd name="connsiteY4" fmla="*/ 6820098 h 6871452"/>
              <a:gd name="connsiteX5" fmla="*/ 456609 w 5931659"/>
              <a:gd name="connsiteY5" fmla="*/ 1965059 h 6871452"/>
              <a:gd name="connsiteX6" fmla="*/ 2356353 w 5931659"/>
              <a:gd name="connsiteY6" fmla="*/ 42030 h 6871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31659" h="6871452">
                <a:moveTo>
                  <a:pt x="2429503" y="0"/>
                </a:moveTo>
                <a:lnTo>
                  <a:pt x="5931659" y="0"/>
                </a:lnTo>
                <a:lnTo>
                  <a:pt x="5931659" y="6871452"/>
                </a:lnTo>
                <a:lnTo>
                  <a:pt x="1302090" y="6871452"/>
                </a:lnTo>
                <a:lnTo>
                  <a:pt x="1257860" y="6820098"/>
                </a:lnTo>
                <a:cubicBezTo>
                  <a:pt x="121068" y="5395213"/>
                  <a:pt x="-469022" y="3541076"/>
                  <a:pt x="456609" y="1965059"/>
                </a:cubicBezTo>
                <a:cubicBezTo>
                  <a:pt x="919425" y="1178905"/>
                  <a:pt x="1583566" y="524859"/>
                  <a:pt x="2356353" y="42030"/>
                </a:cubicBezTo>
                <a:close/>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Shape 13">
            <a:extLst>
              <a:ext uri="{FF2B5EF4-FFF2-40B4-BE49-F238E27FC236}">
                <a16:creationId xmlns:a16="http://schemas.microsoft.com/office/drawing/2014/main" xmlns="" id="{117C30F0-5A38-4B60-B632-3AF7C27808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5433528" y="-3116"/>
            <a:ext cx="6766974" cy="6864232"/>
          </a:xfrm>
          <a:custGeom>
            <a:avLst/>
            <a:gdLst>
              <a:gd name="connsiteX0" fmla="*/ 2135088 w 6766974"/>
              <a:gd name="connsiteY0" fmla="*/ 0 h 6864232"/>
              <a:gd name="connsiteX1" fmla="*/ 6766974 w 6766974"/>
              <a:gd name="connsiteY1" fmla="*/ 0 h 6864232"/>
              <a:gd name="connsiteX2" fmla="*/ 6766974 w 6766974"/>
              <a:gd name="connsiteY2" fmla="*/ 6864232 h 6864232"/>
              <a:gd name="connsiteX3" fmla="*/ 1128977 w 6766974"/>
              <a:gd name="connsiteY3" fmla="*/ 6864232 h 6864232"/>
              <a:gd name="connsiteX4" fmla="*/ 1004776 w 6766974"/>
              <a:gd name="connsiteY4" fmla="*/ 6687663 h 6864232"/>
              <a:gd name="connsiteX5" fmla="*/ 709736 w 6766974"/>
              <a:gd name="connsiteY5" fmla="*/ 1521351 h 6864232"/>
              <a:gd name="connsiteX6" fmla="*/ 1896284 w 6766974"/>
              <a:gd name="connsiteY6" fmla="*/ 197391 h 6864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66974" h="6864232">
                <a:moveTo>
                  <a:pt x="2135088" y="0"/>
                </a:moveTo>
                <a:lnTo>
                  <a:pt x="6766974" y="0"/>
                </a:lnTo>
                <a:lnTo>
                  <a:pt x="6766974" y="6864232"/>
                </a:lnTo>
                <a:lnTo>
                  <a:pt x="1128977" y="6864232"/>
                </a:lnTo>
                <a:lnTo>
                  <a:pt x="1004776" y="6687663"/>
                </a:lnTo>
                <a:cubicBezTo>
                  <a:pt x="-54053" y="5122098"/>
                  <a:pt x="-463081" y="3202457"/>
                  <a:pt x="709736" y="1521351"/>
                </a:cubicBezTo>
                <a:cubicBezTo>
                  <a:pt x="1045443" y="1039181"/>
                  <a:pt x="1446565" y="592246"/>
                  <a:pt x="1896284" y="197391"/>
                </a:cubicBezTo>
                <a:close/>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Shape 15">
            <a:extLst>
              <a:ext uri="{FF2B5EF4-FFF2-40B4-BE49-F238E27FC236}">
                <a16:creationId xmlns:a16="http://schemas.microsoft.com/office/drawing/2014/main" xmlns="" id="{A200CBA5-3F2B-4AAC-9F86-99AFECC19C1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953136" y="0"/>
            <a:ext cx="5238864" cy="6858000"/>
          </a:xfrm>
          <a:custGeom>
            <a:avLst/>
            <a:gdLst>
              <a:gd name="connsiteX0" fmla="*/ 2829115 w 5238864"/>
              <a:gd name="connsiteY0" fmla="*/ 0 h 6864726"/>
              <a:gd name="connsiteX1" fmla="*/ 5238864 w 5238864"/>
              <a:gd name="connsiteY1" fmla="*/ 0 h 6864726"/>
              <a:gd name="connsiteX2" fmla="*/ 5238864 w 5238864"/>
              <a:gd name="connsiteY2" fmla="*/ 6864726 h 6864726"/>
              <a:gd name="connsiteX3" fmla="*/ 1518091 w 5238864"/>
              <a:gd name="connsiteY3" fmla="*/ 6864726 h 6864726"/>
              <a:gd name="connsiteX4" fmla="*/ 1435414 w 5238864"/>
              <a:gd name="connsiteY4" fmla="*/ 6778879 h 6864726"/>
              <a:gd name="connsiteX5" fmla="*/ 406006 w 5238864"/>
              <a:gd name="connsiteY5" fmla="*/ 2093910 h 6864726"/>
              <a:gd name="connsiteX6" fmla="*/ 2559142 w 5238864"/>
              <a:gd name="connsiteY6" fmla="*/ 124487 h 6864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38864" h="6864726">
                <a:moveTo>
                  <a:pt x="2829115" y="0"/>
                </a:moveTo>
                <a:lnTo>
                  <a:pt x="5238864" y="0"/>
                </a:lnTo>
                <a:lnTo>
                  <a:pt x="5238864" y="6864726"/>
                </a:lnTo>
                <a:lnTo>
                  <a:pt x="1518091" y="6864726"/>
                </a:lnTo>
                <a:lnTo>
                  <a:pt x="1435414" y="6778879"/>
                </a:lnTo>
                <a:cubicBezTo>
                  <a:pt x="226066" y="5476104"/>
                  <a:pt x="-499346" y="3635393"/>
                  <a:pt x="406006" y="2093910"/>
                </a:cubicBezTo>
                <a:cubicBezTo>
                  <a:pt x="907547" y="1241972"/>
                  <a:pt x="1674986" y="564513"/>
                  <a:pt x="2559142" y="12448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re 1">
            <a:extLst>
              <a:ext uri="{FF2B5EF4-FFF2-40B4-BE49-F238E27FC236}">
                <a16:creationId xmlns:a16="http://schemas.microsoft.com/office/drawing/2014/main" xmlns="" id="{ED7E0236-6B74-4BB3-8005-C39F10271459}"/>
              </a:ext>
            </a:extLst>
          </p:cNvPr>
          <p:cNvSpPr>
            <a:spLocks noGrp="1"/>
          </p:cNvSpPr>
          <p:nvPr>
            <p:ph type="title"/>
          </p:nvPr>
        </p:nvSpPr>
        <p:spPr>
          <a:xfrm>
            <a:off x="7874927" y="1124998"/>
            <a:ext cx="3687153" cy="4589717"/>
          </a:xfrm>
        </p:spPr>
        <p:txBody>
          <a:bodyPr>
            <a:normAutofit/>
          </a:bodyPr>
          <a:lstStyle/>
          <a:p>
            <a:pPr algn="l"/>
            <a:r>
              <a:rPr lang="fr-CA" sz="4800" dirty="0"/>
              <a:t>Profil des compétences</a:t>
            </a:r>
          </a:p>
        </p:txBody>
      </p:sp>
      <p:sp>
        <p:nvSpPr>
          <p:cNvPr id="3" name="Espace réservé du contenu 2">
            <a:extLst>
              <a:ext uri="{FF2B5EF4-FFF2-40B4-BE49-F238E27FC236}">
                <a16:creationId xmlns:a16="http://schemas.microsoft.com/office/drawing/2014/main" xmlns="" id="{E9096D12-5268-4733-8BC7-4CB13F7D0E9E}"/>
              </a:ext>
            </a:extLst>
          </p:cNvPr>
          <p:cNvSpPr>
            <a:spLocks noGrp="1"/>
          </p:cNvSpPr>
          <p:nvPr>
            <p:ph idx="1"/>
          </p:nvPr>
        </p:nvSpPr>
        <p:spPr>
          <a:xfrm>
            <a:off x="798577" y="794042"/>
            <a:ext cx="5427137" cy="5248622"/>
          </a:xfrm>
        </p:spPr>
        <p:txBody>
          <a:bodyPr>
            <a:normAutofit/>
          </a:bodyPr>
          <a:lstStyle/>
          <a:p>
            <a:pPr algn="just"/>
            <a:r>
              <a:rPr lang="fr-CA" sz="2400" dirty="0"/>
              <a:t>Critère d’évaluation:</a:t>
            </a:r>
          </a:p>
          <a:p>
            <a:pPr lvl="1" algn="just"/>
            <a:r>
              <a:rPr lang="fr-CA" sz="2000" dirty="0"/>
              <a:t>Agit dans un délais raisonnable:</a:t>
            </a:r>
          </a:p>
          <a:p>
            <a:pPr lvl="1" algn="just"/>
            <a:r>
              <a:rPr lang="fr-CA" sz="2000" dirty="0"/>
              <a:t>Exemples:</a:t>
            </a:r>
          </a:p>
          <a:p>
            <a:pPr lvl="2" algn="just"/>
            <a:r>
              <a:rPr lang="fr-CA" sz="1800" dirty="0"/>
              <a:t>Consigne la médication sur la feuille d’administration des médicaments (FADM)</a:t>
            </a:r>
            <a:r>
              <a:rPr lang="fr-CA" sz="1800" b="1" dirty="0"/>
              <a:t> immédiatement </a:t>
            </a:r>
            <a:r>
              <a:rPr lang="fr-CA" sz="1800" dirty="0"/>
              <a:t>après l’administration </a:t>
            </a:r>
          </a:p>
          <a:p>
            <a:pPr lvl="2" algn="just"/>
            <a:r>
              <a:rPr lang="fr-CA" sz="1800" dirty="0"/>
              <a:t>Transcrit </a:t>
            </a:r>
            <a:r>
              <a:rPr lang="fr-CA" sz="1800" b="1" dirty="0"/>
              <a:t>rapidement</a:t>
            </a:r>
            <a:r>
              <a:rPr lang="fr-CA" sz="1800" dirty="0"/>
              <a:t> l’ordonnance reçue du médecin</a:t>
            </a:r>
          </a:p>
        </p:txBody>
      </p:sp>
    </p:spTree>
    <p:extLst>
      <p:ext uri="{BB962C8B-B14F-4D97-AF65-F5344CB8AC3E}">
        <p14:creationId xmlns:p14="http://schemas.microsoft.com/office/powerpoint/2010/main" val="28041958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F3C5918A-1DC5-4CF3-AA27-00AA3088AA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xmlns="" id="{B786683A-6FD6-4BF7-B3B0-DC397677391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4274788" y="-15796"/>
            <a:ext cx="7911916" cy="6889592"/>
          </a:xfrm>
          <a:custGeom>
            <a:avLst/>
            <a:gdLst>
              <a:gd name="connsiteX0" fmla="*/ 1144064 w 7911916"/>
              <a:gd name="connsiteY0" fmla="*/ 0 h 6889592"/>
              <a:gd name="connsiteX1" fmla="*/ 7911916 w 7911916"/>
              <a:gd name="connsiteY1" fmla="*/ 0 h 6889592"/>
              <a:gd name="connsiteX2" fmla="*/ 7911916 w 7911916"/>
              <a:gd name="connsiteY2" fmla="*/ 6889592 h 6889592"/>
              <a:gd name="connsiteX3" fmla="*/ 1282780 w 7911916"/>
              <a:gd name="connsiteY3" fmla="*/ 6889592 h 6889592"/>
              <a:gd name="connsiteX4" fmla="*/ 1021588 w 7911916"/>
              <a:gd name="connsiteY4" fmla="*/ 6461391 h 6889592"/>
              <a:gd name="connsiteX5" fmla="*/ 841264 w 7911916"/>
              <a:gd name="connsiteY5" fmla="*/ 370936 h 6889592"/>
              <a:gd name="connsiteX6" fmla="*/ 1119707 w 7911916"/>
              <a:gd name="connsiteY6" fmla="*/ 26053 h 6889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11916" h="6889592">
                <a:moveTo>
                  <a:pt x="1144064" y="0"/>
                </a:moveTo>
                <a:lnTo>
                  <a:pt x="7911916" y="0"/>
                </a:lnTo>
                <a:lnTo>
                  <a:pt x="7911916" y="6889592"/>
                </a:lnTo>
                <a:lnTo>
                  <a:pt x="1282780" y="6889592"/>
                </a:lnTo>
                <a:lnTo>
                  <a:pt x="1021588" y="6461391"/>
                </a:lnTo>
                <a:cubicBezTo>
                  <a:pt x="-73086" y="4533675"/>
                  <a:pt x="-509682" y="2192905"/>
                  <a:pt x="841264" y="370936"/>
                </a:cubicBezTo>
                <a:cubicBezTo>
                  <a:pt x="928899" y="253509"/>
                  <a:pt x="1021859" y="138477"/>
                  <a:pt x="1119707" y="26053"/>
                </a:cubicBezTo>
                <a:close/>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Shape 11">
            <a:extLst>
              <a:ext uri="{FF2B5EF4-FFF2-40B4-BE49-F238E27FC236}">
                <a16:creationId xmlns:a16="http://schemas.microsoft.com/office/drawing/2014/main" xmlns="" id="{05169E50-59FB-4AEE-B61D-44A882A4CD2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6249750" y="-6726"/>
            <a:ext cx="5931659" cy="6871452"/>
          </a:xfrm>
          <a:custGeom>
            <a:avLst/>
            <a:gdLst>
              <a:gd name="connsiteX0" fmla="*/ 2429503 w 5931659"/>
              <a:gd name="connsiteY0" fmla="*/ 0 h 6871452"/>
              <a:gd name="connsiteX1" fmla="*/ 5931659 w 5931659"/>
              <a:gd name="connsiteY1" fmla="*/ 0 h 6871452"/>
              <a:gd name="connsiteX2" fmla="*/ 5931659 w 5931659"/>
              <a:gd name="connsiteY2" fmla="*/ 6871452 h 6871452"/>
              <a:gd name="connsiteX3" fmla="*/ 1302090 w 5931659"/>
              <a:gd name="connsiteY3" fmla="*/ 6871452 h 6871452"/>
              <a:gd name="connsiteX4" fmla="*/ 1257860 w 5931659"/>
              <a:gd name="connsiteY4" fmla="*/ 6820098 h 6871452"/>
              <a:gd name="connsiteX5" fmla="*/ 456609 w 5931659"/>
              <a:gd name="connsiteY5" fmla="*/ 1965059 h 6871452"/>
              <a:gd name="connsiteX6" fmla="*/ 2356353 w 5931659"/>
              <a:gd name="connsiteY6" fmla="*/ 42030 h 6871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31659" h="6871452">
                <a:moveTo>
                  <a:pt x="2429503" y="0"/>
                </a:moveTo>
                <a:lnTo>
                  <a:pt x="5931659" y="0"/>
                </a:lnTo>
                <a:lnTo>
                  <a:pt x="5931659" y="6871452"/>
                </a:lnTo>
                <a:lnTo>
                  <a:pt x="1302090" y="6871452"/>
                </a:lnTo>
                <a:lnTo>
                  <a:pt x="1257860" y="6820098"/>
                </a:lnTo>
                <a:cubicBezTo>
                  <a:pt x="121068" y="5395213"/>
                  <a:pt x="-469022" y="3541076"/>
                  <a:pt x="456609" y="1965059"/>
                </a:cubicBezTo>
                <a:cubicBezTo>
                  <a:pt x="919425" y="1178905"/>
                  <a:pt x="1583566" y="524859"/>
                  <a:pt x="2356353" y="42030"/>
                </a:cubicBezTo>
                <a:close/>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Shape 13">
            <a:extLst>
              <a:ext uri="{FF2B5EF4-FFF2-40B4-BE49-F238E27FC236}">
                <a16:creationId xmlns:a16="http://schemas.microsoft.com/office/drawing/2014/main" xmlns="" id="{117C30F0-5A38-4B60-B632-3AF7C27808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5433528" y="-3116"/>
            <a:ext cx="6766974" cy="6864232"/>
          </a:xfrm>
          <a:custGeom>
            <a:avLst/>
            <a:gdLst>
              <a:gd name="connsiteX0" fmla="*/ 2135088 w 6766974"/>
              <a:gd name="connsiteY0" fmla="*/ 0 h 6864232"/>
              <a:gd name="connsiteX1" fmla="*/ 6766974 w 6766974"/>
              <a:gd name="connsiteY1" fmla="*/ 0 h 6864232"/>
              <a:gd name="connsiteX2" fmla="*/ 6766974 w 6766974"/>
              <a:gd name="connsiteY2" fmla="*/ 6864232 h 6864232"/>
              <a:gd name="connsiteX3" fmla="*/ 1128977 w 6766974"/>
              <a:gd name="connsiteY3" fmla="*/ 6864232 h 6864232"/>
              <a:gd name="connsiteX4" fmla="*/ 1004776 w 6766974"/>
              <a:gd name="connsiteY4" fmla="*/ 6687663 h 6864232"/>
              <a:gd name="connsiteX5" fmla="*/ 709736 w 6766974"/>
              <a:gd name="connsiteY5" fmla="*/ 1521351 h 6864232"/>
              <a:gd name="connsiteX6" fmla="*/ 1896284 w 6766974"/>
              <a:gd name="connsiteY6" fmla="*/ 197391 h 6864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66974" h="6864232">
                <a:moveTo>
                  <a:pt x="2135088" y="0"/>
                </a:moveTo>
                <a:lnTo>
                  <a:pt x="6766974" y="0"/>
                </a:lnTo>
                <a:lnTo>
                  <a:pt x="6766974" y="6864232"/>
                </a:lnTo>
                <a:lnTo>
                  <a:pt x="1128977" y="6864232"/>
                </a:lnTo>
                <a:lnTo>
                  <a:pt x="1004776" y="6687663"/>
                </a:lnTo>
                <a:cubicBezTo>
                  <a:pt x="-54053" y="5122098"/>
                  <a:pt x="-463081" y="3202457"/>
                  <a:pt x="709736" y="1521351"/>
                </a:cubicBezTo>
                <a:cubicBezTo>
                  <a:pt x="1045443" y="1039181"/>
                  <a:pt x="1446565" y="592246"/>
                  <a:pt x="1896284" y="197391"/>
                </a:cubicBezTo>
                <a:close/>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Shape 15">
            <a:extLst>
              <a:ext uri="{FF2B5EF4-FFF2-40B4-BE49-F238E27FC236}">
                <a16:creationId xmlns:a16="http://schemas.microsoft.com/office/drawing/2014/main" xmlns="" id="{A200CBA5-3F2B-4AAC-9F86-99AFECC19C1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953136" y="0"/>
            <a:ext cx="5238864" cy="6858000"/>
          </a:xfrm>
          <a:custGeom>
            <a:avLst/>
            <a:gdLst>
              <a:gd name="connsiteX0" fmla="*/ 2829115 w 5238864"/>
              <a:gd name="connsiteY0" fmla="*/ 0 h 6864726"/>
              <a:gd name="connsiteX1" fmla="*/ 5238864 w 5238864"/>
              <a:gd name="connsiteY1" fmla="*/ 0 h 6864726"/>
              <a:gd name="connsiteX2" fmla="*/ 5238864 w 5238864"/>
              <a:gd name="connsiteY2" fmla="*/ 6864726 h 6864726"/>
              <a:gd name="connsiteX3" fmla="*/ 1518091 w 5238864"/>
              <a:gd name="connsiteY3" fmla="*/ 6864726 h 6864726"/>
              <a:gd name="connsiteX4" fmla="*/ 1435414 w 5238864"/>
              <a:gd name="connsiteY4" fmla="*/ 6778879 h 6864726"/>
              <a:gd name="connsiteX5" fmla="*/ 406006 w 5238864"/>
              <a:gd name="connsiteY5" fmla="*/ 2093910 h 6864726"/>
              <a:gd name="connsiteX6" fmla="*/ 2559142 w 5238864"/>
              <a:gd name="connsiteY6" fmla="*/ 124487 h 6864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38864" h="6864726">
                <a:moveTo>
                  <a:pt x="2829115" y="0"/>
                </a:moveTo>
                <a:lnTo>
                  <a:pt x="5238864" y="0"/>
                </a:lnTo>
                <a:lnTo>
                  <a:pt x="5238864" y="6864726"/>
                </a:lnTo>
                <a:lnTo>
                  <a:pt x="1518091" y="6864726"/>
                </a:lnTo>
                <a:lnTo>
                  <a:pt x="1435414" y="6778879"/>
                </a:lnTo>
                <a:cubicBezTo>
                  <a:pt x="226066" y="5476104"/>
                  <a:pt x="-499346" y="3635393"/>
                  <a:pt x="406006" y="2093910"/>
                </a:cubicBezTo>
                <a:cubicBezTo>
                  <a:pt x="907547" y="1241972"/>
                  <a:pt x="1674986" y="564513"/>
                  <a:pt x="2559142" y="12448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re 1">
            <a:extLst>
              <a:ext uri="{FF2B5EF4-FFF2-40B4-BE49-F238E27FC236}">
                <a16:creationId xmlns:a16="http://schemas.microsoft.com/office/drawing/2014/main" xmlns="" id="{C7EBCAF8-8DD4-4D69-8D8C-1AD5C7B31A8D}"/>
              </a:ext>
            </a:extLst>
          </p:cNvPr>
          <p:cNvSpPr>
            <a:spLocks noGrp="1"/>
          </p:cNvSpPr>
          <p:nvPr>
            <p:ph type="title"/>
          </p:nvPr>
        </p:nvSpPr>
        <p:spPr>
          <a:xfrm>
            <a:off x="7874928" y="1124998"/>
            <a:ext cx="3616032" cy="4589717"/>
          </a:xfrm>
        </p:spPr>
        <p:txBody>
          <a:bodyPr>
            <a:normAutofit/>
          </a:bodyPr>
          <a:lstStyle/>
          <a:p>
            <a:pPr algn="l"/>
            <a:r>
              <a:rPr lang="fr-CA" sz="4800" dirty="0"/>
              <a:t>Profil des compétences</a:t>
            </a:r>
          </a:p>
        </p:txBody>
      </p:sp>
      <p:sp>
        <p:nvSpPr>
          <p:cNvPr id="3" name="Espace réservé du contenu 2">
            <a:extLst>
              <a:ext uri="{FF2B5EF4-FFF2-40B4-BE49-F238E27FC236}">
                <a16:creationId xmlns:a16="http://schemas.microsoft.com/office/drawing/2014/main" xmlns="" id="{866AA36B-50E3-4CEA-9755-3730585FE3BA}"/>
              </a:ext>
            </a:extLst>
          </p:cNvPr>
          <p:cNvSpPr>
            <a:spLocks noGrp="1"/>
          </p:cNvSpPr>
          <p:nvPr>
            <p:ph idx="1"/>
          </p:nvPr>
        </p:nvSpPr>
        <p:spPr>
          <a:xfrm>
            <a:off x="798577" y="794042"/>
            <a:ext cx="5427137" cy="5248622"/>
          </a:xfrm>
        </p:spPr>
        <p:txBody>
          <a:bodyPr>
            <a:normAutofit/>
          </a:bodyPr>
          <a:lstStyle/>
          <a:p>
            <a:pPr algn="just"/>
            <a:r>
              <a:rPr lang="fr-CA" sz="2400" b="1" u="sng" dirty="0"/>
              <a:t>Critères d’évaluation</a:t>
            </a:r>
            <a:r>
              <a:rPr lang="fr-CA" sz="2000" dirty="0"/>
              <a:t>:</a:t>
            </a:r>
          </a:p>
          <a:p>
            <a:pPr lvl="1" algn="just"/>
            <a:r>
              <a:rPr lang="fr-CA" sz="1800" dirty="0"/>
              <a:t>Respecte les normes en vigueur:</a:t>
            </a:r>
          </a:p>
          <a:p>
            <a:pPr lvl="1" algn="just"/>
            <a:r>
              <a:rPr lang="fr-CA" sz="1800" dirty="0"/>
              <a:t>Exemple:</a:t>
            </a:r>
          </a:p>
          <a:p>
            <a:pPr lvl="2" algn="just"/>
            <a:r>
              <a:rPr lang="fr-CA" sz="1600" dirty="0"/>
              <a:t>Utilise la terminologie et les </a:t>
            </a:r>
            <a:r>
              <a:rPr lang="fr-CA" sz="1600" b="1" dirty="0"/>
              <a:t>abréviations reconnues</a:t>
            </a:r>
          </a:p>
          <a:p>
            <a:pPr lvl="2" algn="just"/>
            <a:r>
              <a:rPr lang="fr-CA" sz="1600" dirty="0"/>
              <a:t>Écrit</a:t>
            </a:r>
            <a:r>
              <a:rPr lang="fr-CA" sz="1600" b="1" dirty="0"/>
              <a:t> sans fautes </a:t>
            </a:r>
            <a:r>
              <a:rPr lang="fr-CA" sz="1600" dirty="0"/>
              <a:t>d’orthographe et de grammaire</a:t>
            </a:r>
          </a:p>
          <a:p>
            <a:pPr lvl="2" algn="just"/>
            <a:r>
              <a:rPr lang="fr-CA" sz="1600" dirty="0"/>
              <a:t>Appose sa </a:t>
            </a:r>
            <a:r>
              <a:rPr lang="fr-CA" sz="1600" b="1" dirty="0"/>
              <a:t>signature, ses initiales et son titre </a:t>
            </a:r>
            <a:r>
              <a:rPr lang="fr-CA" sz="1600" dirty="0"/>
              <a:t>professionnel sur les documents</a:t>
            </a:r>
          </a:p>
        </p:txBody>
      </p:sp>
    </p:spTree>
    <p:extLst>
      <p:ext uri="{BB962C8B-B14F-4D97-AF65-F5344CB8AC3E}">
        <p14:creationId xmlns:p14="http://schemas.microsoft.com/office/powerpoint/2010/main" val="4174521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F3C5918A-1DC5-4CF3-AA27-00AA3088AA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xmlns="" id="{B786683A-6FD6-4BF7-B3B0-DC397677391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4274788" y="-15796"/>
            <a:ext cx="7911916" cy="6889592"/>
          </a:xfrm>
          <a:custGeom>
            <a:avLst/>
            <a:gdLst>
              <a:gd name="connsiteX0" fmla="*/ 1144064 w 7911916"/>
              <a:gd name="connsiteY0" fmla="*/ 0 h 6889592"/>
              <a:gd name="connsiteX1" fmla="*/ 7911916 w 7911916"/>
              <a:gd name="connsiteY1" fmla="*/ 0 h 6889592"/>
              <a:gd name="connsiteX2" fmla="*/ 7911916 w 7911916"/>
              <a:gd name="connsiteY2" fmla="*/ 6889592 h 6889592"/>
              <a:gd name="connsiteX3" fmla="*/ 1282780 w 7911916"/>
              <a:gd name="connsiteY3" fmla="*/ 6889592 h 6889592"/>
              <a:gd name="connsiteX4" fmla="*/ 1021588 w 7911916"/>
              <a:gd name="connsiteY4" fmla="*/ 6461391 h 6889592"/>
              <a:gd name="connsiteX5" fmla="*/ 841264 w 7911916"/>
              <a:gd name="connsiteY5" fmla="*/ 370936 h 6889592"/>
              <a:gd name="connsiteX6" fmla="*/ 1119707 w 7911916"/>
              <a:gd name="connsiteY6" fmla="*/ 26053 h 6889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11916" h="6889592">
                <a:moveTo>
                  <a:pt x="1144064" y="0"/>
                </a:moveTo>
                <a:lnTo>
                  <a:pt x="7911916" y="0"/>
                </a:lnTo>
                <a:lnTo>
                  <a:pt x="7911916" y="6889592"/>
                </a:lnTo>
                <a:lnTo>
                  <a:pt x="1282780" y="6889592"/>
                </a:lnTo>
                <a:lnTo>
                  <a:pt x="1021588" y="6461391"/>
                </a:lnTo>
                <a:cubicBezTo>
                  <a:pt x="-73086" y="4533675"/>
                  <a:pt x="-509682" y="2192905"/>
                  <a:pt x="841264" y="370936"/>
                </a:cubicBezTo>
                <a:cubicBezTo>
                  <a:pt x="928899" y="253509"/>
                  <a:pt x="1021859" y="138477"/>
                  <a:pt x="1119707" y="26053"/>
                </a:cubicBezTo>
                <a:close/>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Shape 11">
            <a:extLst>
              <a:ext uri="{FF2B5EF4-FFF2-40B4-BE49-F238E27FC236}">
                <a16:creationId xmlns:a16="http://schemas.microsoft.com/office/drawing/2014/main" xmlns="" id="{05169E50-59FB-4AEE-B61D-44A882A4CD2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6249750" y="-6726"/>
            <a:ext cx="5931659" cy="6871452"/>
          </a:xfrm>
          <a:custGeom>
            <a:avLst/>
            <a:gdLst>
              <a:gd name="connsiteX0" fmla="*/ 2429503 w 5931659"/>
              <a:gd name="connsiteY0" fmla="*/ 0 h 6871452"/>
              <a:gd name="connsiteX1" fmla="*/ 5931659 w 5931659"/>
              <a:gd name="connsiteY1" fmla="*/ 0 h 6871452"/>
              <a:gd name="connsiteX2" fmla="*/ 5931659 w 5931659"/>
              <a:gd name="connsiteY2" fmla="*/ 6871452 h 6871452"/>
              <a:gd name="connsiteX3" fmla="*/ 1302090 w 5931659"/>
              <a:gd name="connsiteY3" fmla="*/ 6871452 h 6871452"/>
              <a:gd name="connsiteX4" fmla="*/ 1257860 w 5931659"/>
              <a:gd name="connsiteY4" fmla="*/ 6820098 h 6871452"/>
              <a:gd name="connsiteX5" fmla="*/ 456609 w 5931659"/>
              <a:gd name="connsiteY5" fmla="*/ 1965059 h 6871452"/>
              <a:gd name="connsiteX6" fmla="*/ 2356353 w 5931659"/>
              <a:gd name="connsiteY6" fmla="*/ 42030 h 6871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31659" h="6871452">
                <a:moveTo>
                  <a:pt x="2429503" y="0"/>
                </a:moveTo>
                <a:lnTo>
                  <a:pt x="5931659" y="0"/>
                </a:lnTo>
                <a:lnTo>
                  <a:pt x="5931659" y="6871452"/>
                </a:lnTo>
                <a:lnTo>
                  <a:pt x="1302090" y="6871452"/>
                </a:lnTo>
                <a:lnTo>
                  <a:pt x="1257860" y="6820098"/>
                </a:lnTo>
                <a:cubicBezTo>
                  <a:pt x="121068" y="5395213"/>
                  <a:pt x="-469022" y="3541076"/>
                  <a:pt x="456609" y="1965059"/>
                </a:cubicBezTo>
                <a:cubicBezTo>
                  <a:pt x="919425" y="1178905"/>
                  <a:pt x="1583566" y="524859"/>
                  <a:pt x="2356353" y="42030"/>
                </a:cubicBezTo>
                <a:close/>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Shape 13">
            <a:extLst>
              <a:ext uri="{FF2B5EF4-FFF2-40B4-BE49-F238E27FC236}">
                <a16:creationId xmlns:a16="http://schemas.microsoft.com/office/drawing/2014/main" xmlns="" id="{117C30F0-5A38-4B60-B632-3AF7C27808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5433528" y="-3116"/>
            <a:ext cx="6766974" cy="6864232"/>
          </a:xfrm>
          <a:custGeom>
            <a:avLst/>
            <a:gdLst>
              <a:gd name="connsiteX0" fmla="*/ 2135088 w 6766974"/>
              <a:gd name="connsiteY0" fmla="*/ 0 h 6864232"/>
              <a:gd name="connsiteX1" fmla="*/ 6766974 w 6766974"/>
              <a:gd name="connsiteY1" fmla="*/ 0 h 6864232"/>
              <a:gd name="connsiteX2" fmla="*/ 6766974 w 6766974"/>
              <a:gd name="connsiteY2" fmla="*/ 6864232 h 6864232"/>
              <a:gd name="connsiteX3" fmla="*/ 1128977 w 6766974"/>
              <a:gd name="connsiteY3" fmla="*/ 6864232 h 6864232"/>
              <a:gd name="connsiteX4" fmla="*/ 1004776 w 6766974"/>
              <a:gd name="connsiteY4" fmla="*/ 6687663 h 6864232"/>
              <a:gd name="connsiteX5" fmla="*/ 709736 w 6766974"/>
              <a:gd name="connsiteY5" fmla="*/ 1521351 h 6864232"/>
              <a:gd name="connsiteX6" fmla="*/ 1896284 w 6766974"/>
              <a:gd name="connsiteY6" fmla="*/ 197391 h 6864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66974" h="6864232">
                <a:moveTo>
                  <a:pt x="2135088" y="0"/>
                </a:moveTo>
                <a:lnTo>
                  <a:pt x="6766974" y="0"/>
                </a:lnTo>
                <a:lnTo>
                  <a:pt x="6766974" y="6864232"/>
                </a:lnTo>
                <a:lnTo>
                  <a:pt x="1128977" y="6864232"/>
                </a:lnTo>
                <a:lnTo>
                  <a:pt x="1004776" y="6687663"/>
                </a:lnTo>
                <a:cubicBezTo>
                  <a:pt x="-54053" y="5122098"/>
                  <a:pt x="-463081" y="3202457"/>
                  <a:pt x="709736" y="1521351"/>
                </a:cubicBezTo>
                <a:cubicBezTo>
                  <a:pt x="1045443" y="1039181"/>
                  <a:pt x="1446565" y="592246"/>
                  <a:pt x="1896284" y="197391"/>
                </a:cubicBezTo>
                <a:close/>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Shape 15">
            <a:extLst>
              <a:ext uri="{FF2B5EF4-FFF2-40B4-BE49-F238E27FC236}">
                <a16:creationId xmlns:a16="http://schemas.microsoft.com/office/drawing/2014/main" xmlns="" id="{A200CBA5-3F2B-4AAC-9F86-99AFECC19C1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953136" y="0"/>
            <a:ext cx="5238864" cy="6858000"/>
          </a:xfrm>
          <a:custGeom>
            <a:avLst/>
            <a:gdLst>
              <a:gd name="connsiteX0" fmla="*/ 2829115 w 5238864"/>
              <a:gd name="connsiteY0" fmla="*/ 0 h 6864726"/>
              <a:gd name="connsiteX1" fmla="*/ 5238864 w 5238864"/>
              <a:gd name="connsiteY1" fmla="*/ 0 h 6864726"/>
              <a:gd name="connsiteX2" fmla="*/ 5238864 w 5238864"/>
              <a:gd name="connsiteY2" fmla="*/ 6864726 h 6864726"/>
              <a:gd name="connsiteX3" fmla="*/ 1518091 w 5238864"/>
              <a:gd name="connsiteY3" fmla="*/ 6864726 h 6864726"/>
              <a:gd name="connsiteX4" fmla="*/ 1435414 w 5238864"/>
              <a:gd name="connsiteY4" fmla="*/ 6778879 h 6864726"/>
              <a:gd name="connsiteX5" fmla="*/ 406006 w 5238864"/>
              <a:gd name="connsiteY5" fmla="*/ 2093910 h 6864726"/>
              <a:gd name="connsiteX6" fmla="*/ 2559142 w 5238864"/>
              <a:gd name="connsiteY6" fmla="*/ 124487 h 6864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38864" h="6864726">
                <a:moveTo>
                  <a:pt x="2829115" y="0"/>
                </a:moveTo>
                <a:lnTo>
                  <a:pt x="5238864" y="0"/>
                </a:lnTo>
                <a:lnTo>
                  <a:pt x="5238864" y="6864726"/>
                </a:lnTo>
                <a:lnTo>
                  <a:pt x="1518091" y="6864726"/>
                </a:lnTo>
                <a:lnTo>
                  <a:pt x="1435414" y="6778879"/>
                </a:lnTo>
                <a:cubicBezTo>
                  <a:pt x="226066" y="5476104"/>
                  <a:pt x="-499346" y="3635393"/>
                  <a:pt x="406006" y="2093910"/>
                </a:cubicBezTo>
                <a:cubicBezTo>
                  <a:pt x="907547" y="1241972"/>
                  <a:pt x="1674986" y="564513"/>
                  <a:pt x="2559142" y="12448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re 1">
            <a:extLst>
              <a:ext uri="{FF2B5EF4-FFF2-40B4-BE49-F238E27FC236}">
                <a16:creationId xmlns:a16="http://schemas.microsoft.com/office/drawing/2014/main" xmlns="" id="{25E99B66-5EFF-4E9D-9704-9D12B23F1DF5}"/>
              </a:ext>
            </a:extLst>
          </p:cNvPr>
          <p:cNvSpPr>
            <a:spLocks noGrp="1"/>
          </p:cNvSpPr>
          <p:nvPr>
            <p:ph type="title"/>
          </p:nvPr>
        </p:nvSpPr>
        <p:spPr>
          <a:xfrm>
            <a:off x="7874928" y="1124998"/>
            <a:ext cx="3605872" cy="4589717"/>
          </a:xfrm>
        </p:spPr>
        <p:txBody>
          <a:bodyPr>
            <a:normAutofit/>
          </a:bodyPr>
          <a:lstStyle/>
          <a:p>
            <a:pPr algn="l"/>
            <a:r>
              <a:rPr lang="fr-CA" sz="4800" dirty="0"/>
              <a:t>Profil des compétences</a:t>
            </a:r>
          </a:p>
        </p:txBody>
      </p:sp>
      <p:sp>
        <p:nvSpPr>
          <p:cNvPr id="3" name="Espace réservé du contenu 2">
            <a:extLst>
              <a:ext uri="{FF2B5EF4-FFF2-40B4-BE49-F238E27FC236}">
                <a16:creationId xmlns:a16="http://schemas.microsoft.com/office/drawing/2014/main" xmlns="" id="{D9DAECF6-85E6-4A5F-B3D8-18F0655884D8}"/>
              </a:ext>
            </a:extLst>
          </p:cNvPr>
          <p:cNvSpPr>
            <a:spLocks noGrp="1"/>
          </p:cNvSpPr>
          <p:nvPr>
            <p:ph idx="1"/>
          </p:nvPr>
        </p:nvSpPr>
        <p:spPr>
          <a:xfrm>
            <a:off x="798577" y="794042"/>
            <a:ext cx="5427137" cy="5248622"/>
          </a:xfrm>
        </p:spPr>
        <p:txBody>
          <a:bodyPr>
            <a:normAutofit/>
          </a:bodyPr>
          <a:lstStyle/>
          <a:p>
            <a:pPr algn="just"/>
            <a:r>
              <a:rPr lang="fr-CA" sz="2800" b="1" u="sng" dirty="0"/>
              <a:t>Critères d’évaluation:</a:t>
            </a:r>
          </a:p>
          <a:p>
            <a:pPr lvl="1" algn="just"/>
            <a:r>
              <a:rPr lang="fr-CA" sz="2000" b="1" dirty="0"/>
              <a:t>Respecte le secret professionnel</a:t>
            </a:r>
            <a:r>
              <a:rPr lang="fr-CA" sz="2000" dirty="0"/>
              <a:t>:</a:t>
            </a:r>
          </a:p>
          <a:p>
            <a:pPr lvl="1" algn="just"/>
            <a:r>
              <a:rPr lang="fr-CA" sz="2000" dirty="0"/>
              <a:t>Exemples:</a:t>
            </a:r>
          </a:p>
          <a:p>
            <a:pPr lvl="2" algn="just"/>
            <a:r>
              <a:rPr lang="fr-CA" sz="1800" dirty="0"/>
              <a:t>Consigne uniquement les renseignements nécessaires </a:t>
            </a:r>
            <a:r>
              <a:rPr lang="fr-CA" sz="1800" b="1" dirty="0"/>
              <a:t>concernant la personne</a:t>
            </a:r>
          </a:p>
          <a:p>
            <a:pPr lvl="2" algn="just"/>
            <a:r>
              <a:rPr lang="fr-CA" sz="1800" dirty="0"/>
              <a:t>S’assure que les documents </a:t>
            </a:r>
            <a:r>
              <a:rPr lang="fr-CA" sz="1800" b="1" dirty="0"/>
              <a:t>confidentiels</a:t>
            </a:r>
            <a:r>
              <a:rPr lang="fr-CA" sz="1800" dirty="0"/>
              <a:t> ne sont pas laissés à la vue ou à la portée de personnes non concernées</a:t>
            </a:r>
          </a:p>
        </p:txBody>
      </p:sp>
    </p:spTree>
    <p:extLst>
      <p:ext uri="{BB962C8B-B14F-4D97-AF65-F5344CB8AC3E}">
        <p14:creationId xmlns:p14="http://schemas.microsoft.com/office/powerpoint/2010/main" val="13992084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FD3A3FE9-910E-46F1-BC91-B21B9BACEB2E}"/>
              </a:ext>
            </a:extLst>
          </p:cNvPr>
          <p:cNvSpPr>
            <a:spLocks noGrp="1"/>
          </p:cNvSpPr>
          <p:nvPr>
            <p:ph type="title"/>
          </p:nvPr>
        </p:nvSpPr>
        <p:spPr/>
        <p:txBody>
          <a:bodyPr/>
          <a:lstStyle/>
          <a:p>
            <a:r>
              <a:rPr lang="fr-CA" dirty="0"/>
              <a:t>Code de déontologie</a:t>
            </a:r>
          </a:p>
        </p:txBody>
      </p:sp>
      <p:sp>
        <p:nvSpPr>
          <p:cNvPr id="3" name="Espace réservé du contenu 2">
            <a:extLst>
              <a:ext uri="{FF2B5EF4-FFF2-40B4-BE49-F238E27FC236}">
                <a16:creationId xmlns:a16="http://schemas.microsoft.com/office/drawing/2014/main" xmlns="" id="{35E590CD-8ED1-44CD-9B6F-858AA1819F92}"/>
              </a:ext>
            </a:extLst>
          </p:cNvPr>
          <p:cNvSpPr>
            <a:spLocks noGrp="1"/>
          </p:cNvSpPr>
          <p:nvPr>
            <p:ph idx="1"/>
          </p:nvPr>
        </p:nvSpPr>
        <p:spPr/>
        <p:txBody>
          <a:bodyPr>
            <a:normAutofit/>
          </a:bodyPr>
          <a:lstStyle/>
          <a:p>
            <a:pPr algn="just"/>
            <a:r>
              <a:rPr lang="fr-CA" sz="2400" dirty="0"/>
              <a:t>17. Le membre ne doit pas, au regard du dossier d’un patient ou de tout rapport, registre, dossier de recherche ou autre document lié à la profession:</a:t>
            </a:r>
          </a:p>
          <a:p>
            <a:pPr marL="800100" lvl="1" indent="-342900" algn="just">
              <a:buFont typeface="+mj-lt"/>
              <a:buAutoNum type="arabicPeriod"/>
            </a:pPr>
            <a:r>
              <a:rPr lang="fr-CA" sz="2000" dirty="0"/>
              <a:t>Les falsifier, notamment en y altérant des notes déjà inscrites ou en y insérant des notes sous une fausse signature</a:t>
            </a:r>
          </a:p>
          <a:p>
            <a:pPr marL="800100" lvl="1" indent="-342900" algn="just">
              <a:buFont typeface="+mj-lt"/>
              <a:buAutoNum type="arabicPeriod"/>
            </a:pPr>
            <a:r>
              <a:rPr lang="fr-CA" sz="2000" dirty="0"/>
              <a:t>Fabriquer de faux dossiers, rapports, registres ou documents</a:t>
            </a:r>
          </a:p>
          <a:p>
            <a:pPr marL="800100" lvl="1" indent="-342900" algn="just">
              <a:buFont typeface="+mj-lt"/>
              <a:buAutoNum type="arabicPeriod"/>
            </a:pPr>
            <a:r>
              <a:rPr lang="fr-CA" sz="2000" dirty="0"/>
              <a:t>Y inscrire de fausses informations</a:t>
            </a:r>
          </a:p>
          <a:p>
            <a:pPr marL="800100" lvl="1" indent="-342900" algn="just">
              <a:buFont typeface="+mj-lt"/>
              <a:buAutoNum type="arabicPeriod"/>
            </a:pPr>
            <a:r>
              <a:rPr lang="fr-CA" sz="2000" dirty="0"/>
              <a:t>Omettre d’y inscrire les informations nécessaires</a:t>
            </a:r>
          </a:p>
        </p:txBody>
      </p:sp>
    </p:spTree>
    <p:extLst>
      <p:ext uri="{BB962C8B-B14F-4D97-AF65-F5344CB8AC3E}">
        <p14:creationId xmlns:p14="http://schemas.microsoft.com/office/powerpoint/2010/main" val="389814534"/>
      </p:ext>
    </p:extLst>
  </p:cSld>
  <p:clrMapOvr>
    <a:masterClrMapping/>
  </p:clrMapOvr>
</p:sld>
</file>

<file path=ppt/theme/theme1.xml><?xml version="1.0" encoding="utf-8"?>
<a:theme xmlns:a="http://schemas.openxmlformats.org/drawingml/2006/main" name="Atlas">
  <a:themeElements>
    <a:clrScheme name="Atlas">
      <a:dk1>
        <a:sysClr val="windowText" lastClr="000000"/>
      </a:dk1>
      <a:lt1>
        <a:sysClr val="window" lastClr="FFFFFF"/>
      </a:lt1>
      <a:dk2>
        <a:srgbClr val="454545"/>
      </a:dk2>
      <a:lt2>
        <a:srgbClr val="E0E0E0"/>
      </a:lt2>
      <a:accent1>
        <a:srgbClr val="F81B02"/>
      </a:accent1>
      <a:accent2>
        <a:srgbClr val="FC7715"/>
      </a:accent2>
      <a:accent3>
        <a:srgbClr val="AFBF41"/>
      </a:accent3>
      <a:accent4>
        <a:srgbClr val="50C49F"/>
      </a:accent4>
      <a:accent5>
        <a:srgbClr val="3B95C4"/>
      </a:accent5>
      <a:accent6>
        <a:srgbClr val="B560D4"/>
      </a:accent6>
      <a:hlink>
        <a:srgbClr val="FC5A1A"/>
      </a:hlink>
      <a:folHlink>
        <a:srgbClr val="B49E74"/>
      </a:folHlink>
    </a:clrScheme>
    <a:fontScheme name="Atlas">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xmlns="" name="Atlas" id="{5156B0E4-0EB1-49FE-A26B-15F6F698AEC6}" vid="{508F7963-D0B5-43F7-BB2C-FCE3009C08EC}"/>
    </a:ext>
  </a:extLst>
</a:theme>
</file>

<file path=docProps/app.xml><?xml version="1.0" encoding="utf-8"?>
<Properties xmlns="http://schemas.openxmlformats.org/officeDocument/2006/extended-properties" xmlns:vt="http://schemas.openxmlformats.org/officeDocument/2006/docPropsVTypes">
  <TotalTime>197</TotalTime>
  <Words>3453</Words>
  <Application>Microsoft Office PowerPoint</Application>
  <PresentationFormat>Personnalisé</PresentationFormat>
  <Paragraphs>411</Paragraphs>
  <Slides>52</Slides>
  <Notes>0</Notes>
  <HiddenSlides>0</HiddenSlides>
  <MMClips>0</MMClips>
  <ScaleCrop>false</ScaleCrop>
  <HeadingPairs>
    <vt:vector size="4" baseType="variant">
      <vt:variant>
        <vt:lpstr>Thème</vt:lpstr>
      </vt:variant>
      <vt:variant>
        <vt:i4>1</vt:i4>
      </vt:variant>
      <vt:variant>
        <vt:lpstr>Titres des diapositives</vt:lpstr>
      </vt:variant>
      <vt:variant>
        <vt:i4>52</vt:i4>
      </vt:variant>
    </vt:vector>
  </HeadingPairs>
  <TitlesOfParts>
    <vt:vector size="53" baseType="lpstr">
      <vt:lpstr>Atlas</vt:lpstr>
      <vt:lpstr>Les notes d’évolution </vt:lpstr>
      <vt:lpstr>Objectifs </vt:lpstr>
      <vt:lpstr>La loi</vt:lpstr>
      <vt:lpstr>Profil des compétences</vt:lpstr>
      <vt:lpstr>Profil des compétences</vt:lpstr>
      <vt:lpstr>Profil des compétences</vt:lpstr>
      <vt:lpstr>Profil des compétences</vt:lpstr>
      <vt:lpstr>Profil des compétences</vt:lpstr>
      <vt:lpstr>Code de déontologie</vt:lpstr>
      <vt:lpstr>Code de déontologie</vt:lpstr>
      <vt:lpstr>Code de déontologie</vt:lpstr>
      <vt:lpstr>confidentialité</vt:lpstr>
      <vt:lpstr>Que pensez-vous de cet adage: Ce qui est écrit est considéré comme étant fait, et ce qui n’a pas été écrit n’a pas été fait </vt:lpstr>
      <vt:lpstr>Observations nécessaires à noter</vt:lpstr>
      <vt:lpstr>La qualité du contenu</vt:lpstr>
      <vt:lpstr>La pertinence de la note d’évolution</vt:lpstr>
      <vt:lpstr>Est-ce pertinent?</vt:lpstr>
      <vt:lpstr>La pertinence</vt:lpstr>
      <vt:lpstr>Des notes factuelles/exactes</vt:lpstr>
      <vt:lpstr>Des faits</vt:lpstr>
      <vt:lpstr>Donnée subjective ou objective?</vt:lpstr>
      <vt:lpstr>Des notes complètes</vt:lpstr>
      <vt:lpstr>Des notes précises</vt:lpstr>
      <vt:lpstr>Précis  ou  imprécis</vt:lpstr>
      <vt:lpstr>Précis ou imprécis?</vt:lpstr>
      <vt:lpstr>Les consignes de rédaction</vt:lpstr>
      <vt:lpstr>Date et heure</vt:lpstr>
      <vt:lpstr>Note tardive</vt:lpstr>
      <vt:lpstr>Note tardive  exemple:</vt:lpstr>
      <vt:lpstr>Correction d’erreur</vt:lpstr>
      <vt:lpstr>Correction d’erreur  Exemples:</vt:lpstr>
      <vt:lpstr>Signature  et  titre</vt:lpstr>
      <vt:lpstr>Contrubution à l’évaluation</vt:lpstr>
      <vt:lpstr>Nouveau symptôme</vt:lpstr>
      <vt:lpstr>Noter un nouveau symptôme</vt:lpstr>
      <vt:lpstr>Modification des signes vitaux</vt:lpstr>
      <vt:lpstr>Toux, expectorations  et  respiration</vt:lpstr>
      <vt:lpstr>Noter un médicament PRN (ordonnance collective O.C.)</vt:lpstr>
      <vt:lpstr>Noter un médicament PRN (ordonnance individuelle)</vt:lpstr>
      <vt:lpstr>Abréviations dangereuses  Certaines abréviations sont dangereuses et ne doivent pas être utilisées.  Avoir un consensus selon le centre  Ne pas inventer   Jamais de mode &lt;&lt;TEXTO&gt;&gt; </vt:lpstr>
      <vt:lpstr>La note de tiers</vt:lpstr>
      <vt:lpstr>Une plainte </vt:lpstr>
      <vt:lpstr>Évaluer sa note en quelques secondes</vt:lpstr>
      <vt:lpstr>Exercice 3.2 p.65-66 </vt:lpstr>
      <vt:lpstr>Méthodes de rédaction DIR, PIE ou SOAPIE p.67</vt:lpstr>
      <vt:lpstr>Situation 1- ‘‘ J’ai entendu…’’</vt:lpstr>
      <vt:lpstr>Situation 2- Quels éléments doivent être notés</vt:lpstr>
      <vt:lpstr>Notes selon la situation #2</vt:lpstr>
      <vt:lpstr>Situation 3- Trouver les erreurs</vt:lpstr>
      <vt:lpstr>Situation 4- Trouver les erreurs</vt:lpstr>
      <vt:lpstr>Avis de radiation</vt:lpstr>
      <vt:lpstr>Faire exercice 3.3  p.69-70-71-72</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notes d’évolution</dc:title>
  <dc:creator>Bertrand, Caroline</dc:creator>
  <cp:lastModifiedBy>Petit, Anne-Gabrielle</cp:lastModifiedBy>
  <cp:revision>6</cp:revision>
  <dcterms:created xsi:type="dcterms:W3CDTF">2020-12-08T03:06:16Z</dcterms:created>
  <dcterms:modified xsi:type="dcterms:W3CDTF">2021-02-02T15:54:34Z</dcterms:modified>
</cp:coreProperties>
</file>