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</p:sldMasterIdLst>
  <p:notesMasterIdLst>
    <p:notesMasterId r:id="rId54"/>
  </p:notesMasterIdLst>
  <p:sldIdLst>
    <p:sldId id="271" r:id="rId5"/>
    <p:sldId id="272" r:id="rId6"/>
    <p:sldId id="273" r:id="rId7"/>
    <p:sldId id="274" r:id="rId8"/>
    <p:sldId id="275" r:id="rId9"/>
    <p:sldId id="276" r:id="rId10"/>
    <p:sldId id="277" r:id="rId11"/>
    <p:sldId id="256" r:id="rId12"/>
    <p:sldId id="257" r:id="rId13"/>
    <p:sldId id="258" r:id="rId14"/>
    <p:sldId id="259" r:id="rId15"/>
    <p:sldId id="260" r:id="rId16"/>
    <p:sldId id="261" r:id="rId17"/>
    <p:sldId id="262" r:id="rId18"/>
    <p:sldId id="263" r:id="rId19"/>
    <p:sldId id="264" r:id="rId20"/>
    <p:sldId id="265" r:id="rId21"/>
    <p:sldId id="266" r:id="rId22"/>
    <p:sldId id="267" r:id="rId23"/>
    <p:sldId id="268" r:id="rId24"/>
    <p:sldId id="270" r:id="rId25"/>
    <p:sldId id="269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BE41C059-CB48-441F-950A-E35A800ED668}">
          <p14:sldIdLst>
            <p14:sldId id="271"/>
            <p14:sldId id="272"/>
            <p14:sldId id="273"/>
            <p14:sldId id="274"/>
            <p14:sldId id="275"/>
            <p14:sldId id="276"/>
            <p14:sldId id="277"/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70"/>
            <p14:sldId id="269"/>
          </p14:sldIdLst>
        </p14:section>
        <p14:section name="Les régions et systèmes" id="{049D22E9-2E1A-4BCB-8307-0B184D7220E2}">
          <p14:sldIdLst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  <p14:sldId id="288"/>
            <p14:sldId id="289"/>
            <p14:sldId id="290"/>
            <p14:sldId id="291"/>
            <p14:sldId id="292"/>
            <p14:sldId id="293"/>
            <p14:sldId id="294"/>
            <p14:sldId id="295"/>
            <p14:sldId id="296"/>
            <p14:sldId id="297"/>
            <p14:sldId id="298"/>
            <p14:sldId id="299"/>
            <p14:sldId id="300"/>
            <p14:sldId id="301"/>
            <p14:sldId id="302"/>
            <p14:sldId id="303"/>
            <p14:sldId id="30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0602" autoAdjust="0"/>
  </p:normalViewPr>
  <p:slideViewPr>
    <p:cSldViewPr>
      <p:cViewPr varScale="1">
        <p:scale>
          <a:sx n="54" d="100"/>
          <a:sy n="54" d="100"/>
        </p:scale>
        <p:origin x="1640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22ACBC-27B1-45F7-8A3B-D9A3C975A43B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CA"/>
        </a:p>
      </dgm:t>
    </dgm:pt>
    <dgm:pt modelId="{1DCA0629-EF7A-49C0-9FB8-42CE54B3F2AD}">
      <dgm:prSet phldrT="[Texte]"/>
      <dgm:spPr/>
      <dgm:t>
        <a:bodyPr/>
        <a:lstStyle/>
        <a:p>
          <a:r>
            <a:rPr lang="fr-CA" b="0" dirty="0">
              <a:solidFill>
                <a:schemeClr val="accent6">
                  <a:lumMod val="75000"/>
                </a:schemeClr>
              </a:solidFill>
              <a:latin typeface="Arial Black" pitchFamily="34" charset="0"/>
            </a:rPr>
            <a:t>ÉPITHÉLIAL</a:t>
          </a:r>
        </a:p>
      </dgm:t>
    </dgm:pt>
    <dgm:pt modelId="{A587ED50-606F-4BB1-A7CF-E06AFEC77F65}" type="parTrans" cxnId="{70F9DFB4-26B4-48F2-91BF-69B6266AF1C1}">
      <dgm:prSet/>
      <dgm:spPr/>
      <dgm:t>
        <a:bodyPr/>
        <a:lstStyle/>
        <a:p>
          <a:endParaRPr lang="fr-CA"/>
        </a:p>
      </dgm:t>
    </dgm:pt>
    <dgm:pt modelId="{CBF92B40-2321-4BCF-865F-DDD3AADD54C5}" type="sibTrans" cxnId="{70F9DFB4-26B4-48F2-91BF-69B6266AF1C1}">
      <dgm:prSet/>
      <dgm:spPr/>
      <dgm:t>
        <a:bodyPr/>
        <a:lstStyle/>
        <a:p>
          <a:endParaRPr lang="fr-CA"/>
        </a:p>
      </dgm:t>
    </dgm:pt>
    <dgm:pt modelId="{0EC0AF99-7BA5-4FD9-AE62-C7CBA3E3E9A0}">
      <dgm:prSet phldrT="[Texte]"/>
      <dgm:spPr/>
      <dgm:t>
        <a:bodyPr/>
        <a:lstStyle/>
        <a:p>
          <a:r>
            <a:rPr lang="fr-CA" b="1" dirty="0">
              <a:solidFill>
                <a:schemeClr val="accent6">
                  <a:lumMod val="75000"/>
                </a:schemeClr>
              </a:solidFill>
              <a:latin typeface="Arial Black" pitchFamily="34" charset="0"/>
            </a:rPr>
            <a:t>CONJONCTIF</a:t>
          </a:r>
        </a:p>
      </dgm:t>
    </dgm:pt>
    <dgm:pt modelId="{1D1E3061-C7C2-4174-9F5E-B851656CAB5C}" type="parTrans" cxnId="{B3653F2F-D4A5-4C02-A4C7-7C7EF53CFF57}">
      <dgm:prSet/>
      <dgm:spPr/>
      <dgm:t>
        <a:bodyPr/>
        <a:lstStyle/>
        <a:p>
          <a:endParaRPr lang="fr-CA"/>
        </a:p>
      </dgm:t>
    </dgm:pt>
    <dgm:pt modelId="{FEA8BD82-F748-4814-B458-B6F1493B9DB3}" type="sibTrans" cxnId="{B3653F2F-D4A5-4C02-A4C7-7C7EF53CFF57}">
      <dgm:prSet/>
      <dgm:spPr/>
      <dgm:t>
        <a:bodyPr/>
        <a:lstStyle/>
        <a:p>
          <a:endParaRPr lang="fr-CA"/>
        </a:p>
      </dgm:t>
    </dgm:pt>
    <dgm:pt modelId="{E6DE0FBB-65A8-4D38-9F29-CB1417CE1E93}">
      <dgm:prSet phldrT="[Texte]"/>
      <dgm:spPr/>
      <dgm:t>
        <a:bodyPr/>
        <a:lstStyle/>
        <a:p>
          <a:r>
            <a:rPr lang="fr-CA" b="1" dirty="0">
              <a:solidFill>
                <a:schemeClr val="accent6">
                  <a:lumMod val="75000"/>
                </a:schemeClr>
              </a:solidFill>
              <a:latin typeface="Arial Black" pitchFamily="34" charset="0"/>
            </a:rPr>
            <a:t>MUSCULAIRE</a:t>
          </a:r>
        </a:p>
      </dgm:t>
    </dgm:pt>
    <dgm:pt modelId="{6CED4212-436D-499D-8112-ECA4BAE49AF5}" type="parTrans" cxnId="{0E46D295-2F9D-460E-93D0-CD955F5066F7}">
      <dgm:prSet/>
      <dgm:spPr/>
      <dgm:t>
        <a:bodyPr/>
        <a:lstStyle/>
        <a:p>
          <a:endParaRPr lang="fr-CA"/>
        </a:p>
      </dgm:t>
    </dgm:pt>
    <dgm:pt modelId="{03B230C9-2055-4FD5-AFB4-A5BE54C3486F}" type="sibTrans" cxnId="{0E46D295-2F9D-460E-93D0-CD955F5066F7}">
      <dgm:prSet/>
      <dgm:spPr/>
      <dgm:t>
        <a:bodyPr/>
        <a:lstStyle/>
        <a:p>
          <a:endParaRPr lang="fr-CA"/>
        </a:p>
      </dgm:t>
    </dgm:pt>
    <dgm:pt modelId="{BA040AC0-0392-478A-AE54-4BCB0674C521}">
      <dgm:prSet phldrT="[Texte]"/>
      <dgm:spPr/>
      <dgm:t>
        <a:bodyPr/>
        <a:lstStyle/>
        <a:p>
          <a:r>
            <a:rPr lang="fr-CA" b="1" dirty="0">
              <a:solidFill>
                <a:schemeClr val="accent6">
                  <a:lumMod val="75000"/>
                </a:schemeClr>
              </a:solidFill>
              <a:latin typeface="Arial Black" pitchFamily="34" charset="0"/>
            </a:rPr>
            <a:t>NERVEUX</a:t>
          </a:r>
        </a:p>
      </dgm:t>
    </dgm:pt>
    <dgm:pt modelId="{B4F1DE57-F739-42B6-9CD3-69ED9B1A5383}" type="parTrans" cxnId="{CC9ACFD7-BCC0-4C80-8AFA-FBF78DB8D92F}">
      <dgm:prSet/>
      <dgm:spPr/>
      <dgm:t>
        <a:bodyPr/>
        <a:lstStyle/>
        <a:p>
          <a:endParaRPr lang="fr-CA"/>
        </a:p>
      </dgm:t>
    </dgm:pt>
    <dgm:pt modelId="{2C2D0006-1AE3-46A2-B491-F21225E0C469}" type="sibTrans" cxnId="{CC9ACFD7-BCC0-4C80-8AFA-FBF78DB8D92F}">
      <dgm:prSet/>
      <dgm:spPr/>
      <dgm:t>
        <a:bodyPr/>
        <a:lstStyle/>
        <a:p>
          <a:endParaRPr lang="fr-CA"/>
        </a:p>
      </dgm:t>
    </dgm:pt>
    <dgm:pt modelId="{2DAD38FD-A14B-4E41-AA8C-F3579DD7F002}" type="pres">
      <dgm:prSet presAssocID="{CF22ACBC-27B1-45F7-8A3B-D9A3C975A43B}" presName="Name0" presStyleCnt="0">
        <dgm:presLayoutVars>
          <dgm:dir/>
          <dgm:resizeHandles val="exact"/>
        </dgm:presLayoutVars>
      </dgm:prSet>
      <dgm:spPr/>
    </dgm:pt>
    <dgm:pt modelId="{36C861EF-696F-461E-B7ED-6F5317D6B853}" type="pres">
      <dgm:prSet presAssocID="{1DCA0629-EF7A-49C0-9FB8-42CE54B3F2AD}" presName="Name5" presStyleLbl="vennNode1" presStyleIdx="0" presStyleCnt="4" custLinFactNeighborX="-498" custLinFactNeighborY="58193">
        <dgm:presLayoutVars>
          <dgm:bulletEnabled val="1"/>
        </dgm:presLayoutVars>
      </dgm:prSet>
      <dgm:spPr/>
    </dgm:pt>
    <dgm:pt modelId="{0B338ED0-A38A-4C0B-84BE-288C9998D1DA}" type="pres">
      <dgm:prSet presAssocID="{CBF92B40-2321-4BCF-865F-DDD3AADD54C5}" presName="space" presStyleCnt="0"/>
      <dgm:spPr/>
    </dgm:pt>
    <dgm:pt modelId="{BA9735DF-B651-4CAC-8CA5-B041CA116115}" type="pres">
      <dgm:prSet presAssocID="{0EC0AF99-7BA5-4FD9-AE62-C7CBA3E3E9A0}" presName="Name5" presStyleLbl="vennNode1" presStyleIdx="1" presStyleCnt="4" custScaleY="103150" custLinFactNeighborX="-41039" custLinFactNeighborY="76171">
        <dgm:presLayoutVars>
          <dgm:bulletEnabled val="1"/>
        </dgm:presLayoutVars>
      </dgm:prSet>
      <dgm:spPr/>
    </dgm:pt>
    <dgm:pt modelId="{8352F3E4-0EED-4464-9D19-43A7210F637D}" type="pres">
      <dgm:prSet presAssocID="{FEA8BD82-F748-4814-B458-B6F1493B9DB3}" presName="space" presStyleCnt="0"/>
      <dgm:spPr/>
    </dgm:pt>
    <dgm:pt modelId="{5A71AAF3-19BE-467B-AC86-CEAB554D555F}" type="pres">
      <dgm:prSet presAssocID="{E6DE0FBB-65A8-4D38-9F29-CB1417CE1E93}" presName="Name5" presStyleLbl="vennNode1" presStyleIdx="2" presStyleCnt="4" custLinFactNeighborX="-13000" custLinFactNeighborY="59795">
        <dgm:presLayoutVars>
          <dgm:bulletEnabled val="1"/>
        </dgm:presLayoutVars>
      </dgm:prSet>
      <dgm:spPr/>
    </dgm:pt>
    <dgm:pt modelId="{64AA4226-0C02-4492-AC9C-0C8DC9D60589}" type="pres">
      <dgm:prSet presAssocID="{03B230C9-2055-4FD5-AFB4-A5BE54C3486F}" presName="space" presStyleCnt="0"/>
      <dgm:spPr/>
    </dgm:pt>
    <dgm:pt modelId="{0E556E5A-5066-4909-814E-047180F66611}" type="pres">
      <dgm:prSet presAssocID="{BA040AC0-0392-478A-AE54-4BCB0674C521}" presName="Name5" presStyleLbl="vennNode1" presStyleIdx="3" presStyleCnt="4" custLinFactNeighborX="-3501" custLinFactNeighborY="59795">
        <dgm:presLayoutVars>
          <dgm:bulletEnabled val="1"/>
        </dgm:presLayoutVars>
      </dgm:prSet>
      <dgm:spPr/>
    </dgm:pt>
  </dgm:ptLst>
  <dgm:cxnLst>
    <dgm:cxn modelId="{B3653F2F-D4A5-4C02-A4C7-7C7EF53CFF57}" srcId="{CF22ACBC-27B1-45F7-8A3B-D9A3C975A43B}" destId="{0EC0AF99-7BA5-4FD9-AE62-C7CBA3E3E9A0}" srcOrd="1" destOrd="0" parTransId="{1D1E3061-C7C2-4174-9F5E-B851656CAB5C}" sibTransId="{FEA8BD82-F748-4814-B458-B6F1493B9DB3}"/>
    <dgm:cxn modelId="{7F9D7667-7001-43BB-A492-9B40C23C7F7C}" type="presOf" srcId="{BA040AC0-0392-478A-AE54-4BCB0674C521}" destId="{0E556E5A-5066-4909-814E-047180F66611}" srcOrd="0" destOrd="0" presId="urn:microsoft.com/office/officeart/2005/8/layout/venn3"/>
    <dgm:cxn modelId="{041D194C-D895-4261-AE51-6273BE01E419}" type="presOf" srcId="{0EC0AF99-7BA5-4FD9-AE62-C7CBA3E3E9A0}" destId="{BA9735DF-B651-4CAC-8CA5-B041CA116115}" srcOrd="0" destOrd="0" presId="urn:microsoft.com/office/officeart/2005/8/layout/venn3"/>
    <dgm:cxn modelId="{0E46D295-2F9D-460E-93D0-CD955F5066F7}" srcId="{CF22ACBC-27B1-45F7-8A3B-D9A3C975A43B}" destId="{E6DE0FBB-65A8-4D38-9F29-CB1417CE1E93}" srcOrd="2" destOrd="0" parTransId="{6CED4212-436D-499D-8112-ECA4BAE49AF5}" sibTransId="{03B230C9-2055-4FD5-AFB4-A5BE54C3486F}"/>
    <dgm:cxn modelId="{70F9DFB4-26B4-48F2-91BF-69B6266AF1C1}" srcId="{CF22ACBC-27B1-45F7-8A3B-D9A3C975A43B}" destId="{1DCA0629-EF7A-49C0-9FB8-42CE54B3F2AD}" srcOrd="0" destOrd="0" parTransId="{A587ED50-606F-4BB1-A7CF-E06AFEC77F65}" sibTransId="{CBF92B40-2321-4BCF-865F-DDD3AADD54C5}"/>
    <dgm:cxn modelId="{EE1B28D3-75A2-4DC2-90FD-22B3BEA2BE18}" type="presOf" srcId="{1DCA0629-EF7A-49C0-9FB8-42CE54B3F2AD}" destId="{36C861EF-696F-461E-B7ED-6F5317D6B853}" srcOrd="0" destOrd="0" presId="urn:microsoft.com/office/officeart/2005/8/layout/venn3"/>
    <dgm:cxn modelId="{CC9ACFD7-BCC0-4C80-8AFA-FBF78DB8D92F}" srcId="{CF22ACBC-27B1-45F7-8A3B-D9A3C975A43B}" destId="{BA040AC0-0392-478A-AE54-4BCB0674C521}" srcOrd="3" destOrd="0" parTransId="{B4F1DE57-F739-42B6-9CD3-69ED9B1A5383}" sibTransId="{2C2D0006-1AE3-46A2-B491-F21225E0C469}"/>
    <dgm:cxn modelId="{3F7CE3F2-9E4B-435B-A7DF-6A533B792C81}" type="presOf" srcId="{CF22ACBC-27B1-45F7-8A3B-D9A3C975A43B}" destId="{2DAD38FD-A14B-4E41-AA8C-F3579DD7F002}" srcOrd="0" destOrd="0" presId="urn:microsoft.com/office/officeart/2005/8/layout/venn3"/>
    <dgm:cxn modelId="{C50A67FB-630E-420B-8D36-35B678D6481B}" type="presOf" srcId="{E6DE0FBB-65A8-4D38-9F29-CB1417CE1E93}" destId="{5A71AAF3-19BE-467B-AC86-CEAB554D555F}" srcOrd="0" destOrd="0" presId="urn:microsoft.com/office/officeart/2005/8/layout/venn3"/>
    <dgm:cxn modelId="{B16A7D08-11A9-4192-9977-EF90F49F8D22}" type="presParOf" srcId="{2DAD38FD-A14B-4E41-AA8C-F3579DD7F002}" destId="{36C861EF-696F-461E-B7ED-6F5317D6B853}" srcOrd="0" destOrd="0" presId="urn:microsoft.com/office/officeart/2005/8/layout/venn3"/>
    <dgm:cxn modelId="{528AFB93-B5D4-41B3-9180-9B20318376CF}" type="presParOf" srcId="{2DAD38FD-A14B-4E41-AA8C-F3579DD7F002}" destId="{0B338ED0-A38A-4C0B-84BE-288C9998D1DA}" srcOrd="1" destOrd="0" presId="urn:microsoft.com/office/officeart/2005/8/layout/venn3"/>
    <dgm:cxn modelId="{71C10E88-32C2-44E8-80D3-571CA7374BD2}" type="presParOf" srcId="{2DAD38FD-A14B-4E41-AA8C-F3579DD7F002}" destId="{BA9735DF-B651-4CAC-8CA5-B041CA116115}" srcOrd="2" destOrd="0" presId="urn:microsoft.com/office/officeart/2005/8/layout/venn3"/>
    <dgm:cxn modelId="{C42EEE6C-05AD-4FC0-A291-ABDCAEF6C202}" type="presParOf" srcId="{2DAD38FD-A14B-4E41-AA8C-F3579DD7F002}" destId="{8352F3E4-0EED-4464-9D19-43A7210F637D}" srcOrd="3" destOrd="0" presId="urn:microsoft.com/office/officeart/2005/8/layout/venn3"/>
    <dgm:cxn modelId="{6BA162F1-F7FE-4670-81C9-37131C863277}" type="presParOf" srcId="{2DAD38FD-A14B-4E41-AA8C-F3579DD7F002}" destId="{5A71AAF3-19BE-467B-AC86-CEAB554D555F}" srcOrd="4" destOrd="0" presId="urn:microsoft.com/office/officeart/2005/8/layout/venn3"/>
    <dgm:cxn modelId="{A9E4A4EB-F797-4973-BE94-5BFE9C06BA3B}" type="presParOf" srcId="{2DAD38FD-A14B-4E41-AA8C-F3579DD7F002}" destId="{64AA4226-0C02-4492-AC9C-0C8DC9D60589}" srcOrd="5" destOrd="0" presId="urn:microsoft.com/office/officeart/2005/8/layout/venn3"/>
    <dgm:cxn modelId="{A444BD42-EB61-4273-9D1F-3180E587E76C}" type="presParOf" srcId="{2DAD38FD-A14B-4E41-AA8C-F3579DD7F002}" destId="{0E556E5A-5066-4909-814E-047180F66611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0F6714C-4714-4809-B072-35E89E16605C}" type="doc">
      <dgm:prSet loTypeId="urn:diagrams.loki3.com/TabbedArc+Icon" loCatId="relationship" qsTypeId="urn:microsoft.com/office/officeart/2005/8/quickstyle/simple1" qsCatId="simple" csTypeId="urn:microsoft.com/office/officeart/2005/8/colors/colorful4" csCatId="colorful" phldr="1"/>
      <dgm:spPr/>
    </dgm:pt>
    <dgm:pt modelId="{FF546AE1-3588-43FF-86E0-AE7E6EDD3267}">
      <dgm:prSet phldrT="[Texte]"/>
      <dgm:spPr/>
      <dgm:t>
        <a:bodyPr/>
        <a:lstStyle/>
        <a:p>
          <a:r>
            <a:rPr lang="fr-CA" dirty="0"/>
            <a:t>Ovaires</a:t>
          </a:r>
        </a:p>
      </dgm:t>
    </dgm:pt>
    <dgm:pt modelId="{FA79A5AB-D0C6-4735-80D6-8C2D57DCCC7F}" type="parTrans" cxnId="{14577506-4275-4AC3-B75D-D479D9FC7E79}">
      <dgm:prSet/>
      <dgm:spPr/>
      <dgm:t>
        <a:bodyPr/>
        <a:lstStyle/>
        <a:p>
          <a:endParaRPr lang="fr-CA"/>
        </a:p>
      </dgm:t>
    </dgm:pt>
    <dgm:pt modelId="{3013777C-67DD-4887-BFF1-5B32AB59B85C}" type="sibTrans" cxnId="{14577506-4275-4AC3-B75D-D479D9FC7E79}">
      <dgm:prSet/>
      <dgm:spPr/>
      <dgm:t>
        <a:bodyPr/>
        <a:lstStyle/>
        <a:p>
          <a:endParaRPr lang="fr-CA"/>
        </a:p>
      </dgm:t>
    </dgm:pt>
    <dgm:pt modelId="{F53A7B61-228F-426A-B3D9-5AA854B23BCB}">
      <dgm:prSet phldrT="[Texte]"/>
      <dgm:spPr/>
      <dgm:t>
        <a:bodyPr/>
        <a:lstStyle/>
        <a:p>
          <a:r>
            <a:rPr lang="fr-CA" dirty="0"/>
            <a:t>Testicules</a:t>
          </a:r>
        </a:p>
      </dgm:t>
    </dgm:pt>
    <dgm:pt modelId="{3FBCB2F7-92DB-426E-82F1-1F32166EA4E5}" type="parTrans" cxnId="{2910FE52-63D6-48AF-9E00-F1269A4E2E31}">
      <dgm:prSet/>
      <dgm:spPr/>
      <dgm:t>
        <a:bodyPr/>
        <a:lstStyle/>
        <a:p>
          <a:endParaRPr lang="fr-CA"/>
        </a:p>
      </dgm:t>
    </dgm:pt>
    <dgm:pt modelId="{D319BD27-50C2-476A-B7F9-19F4E5EC65C6}" type="sibTrans" cxnId="{2910FE52-63D6-48AF-9E00-F1269A4E2E31}">
      <dgm:prSet/>
      <dgm:spPr/>
      <dgm:t>
        <a:bodyPr/>
        <a:lstStyle/>
        <a:p>
          <a:endParaRPr lang="fr-CA"/>
        </a:p>
      </dgm:t>
    </dgm:pt>
    <dgm:pt modelId="{C935010D-2210-4BE2-9A88-4DAE84558523}">
      <dgm:prSet phldrT="[Texte]"/>
      <dgm:spPr/>
      <dgm:t>
        <a:bodyPr/>
        <a:lstStyle/>
        <a:p>
          <a:r>
            <a:rPr lang="fr-CA" dirty="0"/>
            <a:t>Pancréas</a:t>
          </a:r>
        </a:p>
      </dgm:t>
    </dgm:pt>
    <dgm:pt modelId="{A394C14C-B3D2-4DA6-ADD4-6D6B1F47E414}" type="parTrans" cxnId="{6A9E2445-7CBE-47E5-91DC-AB506EDE286E}">
      <dgm:prSet/>
      <dgm:spPr/>
      <dgm:t>
        <a:bodyPr/>
        <a:lstStyle/>
        <a:p>
          <a:endParaRPr lang="fr-CA"/>
        </a:p>
      </dgm:t>
    </dgm:pt>
    <dgm:pt modelId="{0564CCE2-2DB2-4137-AF77-DC60D6CAD75A}" type="sibTrans" cxnId="{6A9E2445-7CBE-47E5-91DC-AB506EDE286E}">
      <dgm:prSet/>
      <dgm:spPr/>
      <dgm:t>
        <a:bodyPr/>
        <a:lstStyle/>
        <a:p>
          <a:endParaRPr lang="fr-CA"/>
        </a:p>
      </dgm:t>
    </dgm:pt>
    <dgm:pt modelId="{71A7596E-024B-4109-BC99-0054AAD91973}" type="pres">
      <dgm:prSet presAssocID="{50F6714C-4714-4809-B072-35E89E16605C}" presName="Name0" presStyleCnt="0">
        <dgm:presLayoutVars>
          <dgm:dir/>
          <dgm:resizeHandles val="exact"/>
        </dgm:presLayoutVars>
      </dgm:prSet>
      <dgm:spPr/>
    </dgm:pt>
    <dgm:pt modelId="{055B1ADD-CE9D-4093-8B52-D6CE87C492A2}" type="pres">
      <dgm:prSet presAssocID="{FF546AE1-3588-43FF-86E0-AE7E6EDD3267}" presName="twoplus" presStyleLbl="node1" presStyleIdx="0" presStyleCnt="3" custAng="954936" custScaleX="177330" custScaleY="150221" custRadScaleRad="124829" custRadScaleInc="8189">
        <dgm:presLayoutVars>
          <dgm:bulletEnabled val="1"/>
        </dgm:presLayoutVars>
      </dgm:prSet>
      <dgm:spPr/>
    </dgm:pt>
    <dgm:pt modelId="{6ADE9DC9-1A8D-49F4-8326-E511CB4E71EE}" type="pres">
      <dgm:prSet presAssocID="{F53A7B61-228F-426A-B3D9-5AA854B23BCB}" presName="twoplus" presStyleLbl="node1" presStyleIdx="1" presStyleCnt="3" custScaleX="189864" custScaleY="195559" custRadScaleRad="54724" custRadScaleInc="12429">
        <dgm:presLayoutVars>
          <dgm:bulletEnabled val="1"/>
        </dgm:presLayoutVars>
      </dgm:prSet>
      <dgm:spPr/>
    </dgm:pt>
    <dgm:pt modelId="{378D4DC6-5D73-4D5E-99A8-EA1D1CC5CD95}" type="pres">
      <dgm:prSet presAssocID="{C935010D-2210-4BE2-9A88-4DAE84558523}" presName="twoplus" presStyleLbl="node1" presStyleIdx="2" presStyleCnt="3" custScaleX="174646" custScaleY="146398" custRadScaleRad="130145" custRadScaleInc="-405">
        <dgm:presLayoutVars>
          <dgm:bulletEnabled val="1"/>
        </dgm:presLayoutVars>
      </dgm:prSet>
      <dgm:spPr/>
    </dgm:pt>
  </dgm:ptLst>
  <dgm:cxnLst>
    <dgm:cxn modelId="{815D4D02-163C-474B-AB82-6DA1E5232EBB}" type="presOf" srcId="{C935010D-2210-4BE2-9A88-4DAE84558523}" destId="{378D4DC6-5D73-4D5E-99A8-EA1D1CC5CD95}" srcOrd="0" destOrd="0" presId="urn:diagrams.loki3.com/TabbedArc+Icon"/>
    <dgm:cxn modelId="{14577506-4275-4AC3-B75D-D479D9FC7E79}" srcId="{50F6714C-4714-4809-B072-35E89E16605C}" destId="{FF546AE1-3588-43FF-86E0-AE7E6EDD3267}" srcOrd="0" destOrd="0" parTransId="{FA79A5AB-D0C6-4735-80D6-8C2D57DCCC7F}" sibTransId="{3013777C-67DD-4887-BFF1-5B32AB59B85C}"/>
    <dgm:cxn modelId="{6A9E2445-7CBE-47E5-91DC-AB506EDE286E}" srcId="{50F6714C-4714-4809-B072-35E89E16605C}" destId="{C935010D-2210-4BE2-9A88-4DAE84558523}" srcOrd="2" destOrd="0" parTransId="{A394C14C-B3D2-4DA6-ADD4-6D6B1F47E414}" sibTransId="{0564CCE2-2DB2-4137-AF77-DC60D6CAD75A}"/>
    <dgm:cxn modelId="{59B7494A-551B-4BC6-9A20-E0BFC980CCF6}" type="presOf" srcId="{FF546AE1-3588-43FF-86E0-AE7E6EDD3267}" destId="{055B1ADD-CE9D-4093-8B52-D6CE87C492A2}" srcOrd="0" destOrd="0" presId="urn:diagrams.loki3.com/TabbedArc+Icon"/>
    <dgm:cxn modelId="{2910FE52-63D6-48AF-9E00-F1269A4E2E31}" srcId="{50F6714C-4714-4809-B072-35E89E16605C}" destId="{F53A7B61-228F-426A-B3D9-5AA854B23BCB}" srcOrd="1" destOrd="0" parTransId="{3FBCB2F7-92DB-426E-82F1-1F32166EA4E5}" sibTransId="{D319BD27-50C2-476A-B7F9-19F4E5EC65C6}"/>
    <dgm:cxn modelId="{0DF06D58-57FA-4183-923B-D99F0CA5719F}" type="presOf" srcId="{50F6714C-4714-4809-B072-35E89E16605C}" destId="{71A7596E-024B-4109-BC99-0054AAD91973}" srcOrd="0" destOrd="0" presId="urn:diagrams.loki3.com/TabbedArc+Icon"/>
    <dgm:cxn modelId="{03002992-12A9-4D81-A7DD-B665FE1B622A}" type="presOf" srcId="{F53A7B61-228F-426A-B3D9-5AA854B23BCB}" destId="{6ADE9DC9-1A8D-49F4-8326-E511CB4E71EE}" srcOrd="0" destOrd="0" presId="urn:diagrams.loki3.com/TabbedArc+Icon"/>
    <dgm:cxn modelId="{0C25A9BE-51C9-43A6-A24F-F23F5988D8B1}" type="presParOf" srcId="{71A7596E-024B-4109-BC99-0054AAD91973}" destId="{055B1ADD-CE9D-4093-8B52-D6CE87C492A2}" srcOrd="0" destOrd="0" presId="urn:diagrams.loki3.com/TabbedArc+Icon"/>
    <dgm:cxn modelId="{5815EEE1-E1E3-4B21-BBA0-20AAA5CF8BB6}" type="presParOf" srcId="{71A7596E-024B-4109-BC99-0054AAD91973}" destId="{6ADE9DC9-1A8D-49F4-8326-E511CB4E71EE}" srcOrd="1" destOrd="0" presId="urn:diagrams.loki3.com/TabbedArc+Icon"/>
    <dgm:cxn modelId="{3E579D92-06FA-4955-8930-CBAE50DC5920}" type="presParOf" srcId="{71A7596E-024B-4109-BC99-0054AAD91973}" destId="{378D4DC6-5D73-4D5E-99A8-EA1D1CC5CD95}" srcOrd="2" destOrd="0" presId="urn:diagrams.loki3.com/TabbedArc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398BA65-7281-4492-8B52-E82EB5D55D1F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CA"/>
        </a:p>
      </dgm:t>
    </dgm:pt>
    <dgm:pt modelId="{75C053DE-A72D-44E5-972D-0C3C8AA33A06}">
      <dgm:prSet phldrT="[Texte]"/>
      <dgm:spPr/>
      <dgm:t>
        <a:bodyPr/>
        <a:lstStyle/>
        <a:p>
          <a:r>
            <a:rPr lang="fr-CA" dirty="0">
              <a:solidFill>
                <a:schemeClr val="accent5">
                  <a:lumMod val="75000"/>
                </a:schemeClr>
              </a:solidFill>
            </a:rPr>
            <a:t>Matrice </a:t>
          </a:r>
        </a:p>
        <a:p>
          <a:r>
            <a:rPr lang="fr-CA" dirty="0">
              <a:solidFill>
                <a:schemeClr val="accent5">
                  <a:lumMod val="75000"/>
                </a:schemeClr>
              </a:solidFill>
            </a:rPr>
            <a:t>(tissu conjonctif)</a:t>
          </a:r>
        </a:p>
        <a:p>
          <a:r>
            <a:rPr lang="fr-CA" b="1" dirty="0">
              <a:solidFill>
                <a:schemeClr val="accent5">
                  <a:lumMod val="75000"/>
                </a:schemeClr>
              </a:solidFill>
            </a:rPr>
            <a:t>Composée de :</a:t>
          </a:r>
        </a:p>
      </dgm:t>
    </dgm:pt>
    <dgm:pt modelId="{09C28939-AE97-431B-9446-CC5F23032B87}" type="parTrans" cxnId="{862CA56C-BB74-45B0-BC34-188EEF2C68B0}">
      <dgm:prSet/>
      <dgm:spPr/>
      <dgm:t>
        <a:bodyPr/>
        <a:lstStyle/>
        <a:p>
          <a:endParaRPr lang="fr-CA"/>
        </a:p>
      </dgm:t>
    </dgm:pt>
    <dgm:pt modelId="{9EDD18AB-63A2-4243-888D-94CF285795B3}" type="sibTrans" cxnId="{862CA56C-BB74-45B0-BC34-188EEF2C68B0}">
      <dgm:prSet/>
      <dgm:spPr/>
      <dgm:t>
        <a:bodyPr/>
        <a:lstStyle/>
        <a:p>
          <a:endParaRPr lang="fr-CA"/>
        </a:p>
      </dgm:t>
    </dgm:pt>
    <dgm:pt modelId="{222ED5D8-CA46-4FD7-AE37-BB55D1C0F622}">
      <dgm:prSet phldrT="[Texte]"/>
      <dgm:spPr/>
      <dgm:t>
        <a:bodyPr/>
        <a:lstStyle/>
        <a:p>
          <a:r>
            <a:rPr lang="fr-CA" dirty="0">
              <a:solidFill>
                <a:schemeClr val="accent5">
                  <a:lumMod val="75000"/>
                </a:schemeClr>
              </a:solidFill>
            </a:rPr>
            <a:t>Fibres de collagène</a:t>
          </a:r>
        </a:p>
        <a:p>
          <a:r>
            <a:rPr lang="fr-CA" dirty="0">
              <a:solidFill>
                <a:schemeClr val="accent5">
                  <a:lumMod val="75000"/>
                </a:schemeClr>
              </a:solidFill>
            </a:rPr>
            <a:t>(blanches et brillantes, abondantes, solides, flexibles et résistantes)</a:t>
          </a:r>
        </a:p>
      </dgm:t>
    </dgm:pt>
    <dgm:pt modelId="{7F9A850A-31C4-4154-9BF5-0FF6667F6D3D}" type="parTrans" cxnId="{E162821D-4AE9-446D-866B-207B2AB6A1BC}">
      <dgm:prSet/>
      <dgm:spPr/>
      <dgm:t>
        <a:bodyPr/>
        <a:lstStyle/>
        <a:p>
          <a:endParaRPr lang="fr-CA"/>
        </a:p>
      </dgm:t>
    </dgm:pt>
    <dgm:pt modelId="{3F6729D5-634C-4E84-A235-E3429DE45D82}" type="sibTrans" cxnId="{E162821D-4AE9-446D-866B-207B2AB6A1BC}">
      <dgm:prSet/>
      <dgm:spPr/>
      <dgm:t>
        <a:bodyPr/>
        <a:lstStyle/>
        <a:p>
          <a:endParaRPr lang="fr-CA"/>
        </a:p>
      </dgm:t>
    </dgm:pt>
    <dgm:pt modelId="{185B154C-81F4-4CF7-903E-BE612AA3B1D2}">
      <dgm:prSet phldrT="[Texte]"/>
      <dgm:spPr/>
      <dgm:t>
        <a:bodyPr/>
        <a:lstStyle/>
        <a:p>
          <a:r>
            <a:rPr lang="fr-CA" dirty="0">
              <a:solidFill>
                <a:schemeClr val="accent5">
                  <a:lumMod val="75000"/>
                </a:schemeClr>
              </a:solidFill>
            </a:rPr>
            <a:t>Fibres élastiques</a:t>
          </a:r>
        </a:p>
        <a:p>
          <a:r>
            <a:rPr lang="fr-CA" dirty="0">
              <a:solidFill>
                <a:schemeClr val="accent5">
                  <a:lumMod val="75000"/>
                </a:schemeClr>
              </a:solidFill>
            </a:rPr>
            <a:t>(fils cylindriques longs et fins, composées d’élastine (protéine), situées </a:t>
          </a:r>
          <a:r>
            <a:rPr lang="fr-CA" dirty="0" err="1">
              <a:solidFill>
                <a:schemeClr val="accent5">
                  <a:lumMod val="75000"/>
                </a:schemeClr>
              </a:solidFill>
            </a:rPr>
            <a:t>ds</a:t>
          </a:r>
          <a:r>
            <a:rPr lang="fr-CA" dirty="0">
              <a:solidFill>
                <a:schemeClr val="accent5">
                  <a:lumMod val="75000"/>
                </a:schemeClr>
              </a:solidFill>
            </a:rPr>
            <a:t> la peau, </a:t>
          </a:r>
          <a:r>
            <a:rPr lang="fr-CA" dirty="0" err="1">
              <a:solidFill>
                <a:schemeClr val="accent5">
                  <a:lumMod val="75000"/>
                </a:schemeClr>
              </a:solidFill>
            </a:rPr>
            <a:t>pms</a:t>
          </a:r>
          <a:r>
            <a:rPr lang="fr-CA" dirty="0">
              <a:solidFill>
                <a:schemeClr val="accent5">
                  <a:lumMod val="75000"/>
                </a:schemeClr>
              </a:solidFill>
            </a:rPr>
            <a:t> et vaisseaux sanguins)</a:t>
          </a:r>
        </a:p>
      </dgm:t>
    </dgm:pt>
    <dgm:pt modelId="{1AAF0ED5-F723-450C-8B4D-A8F418DFFD40}" type="parTrans" cxnId="{98CB6B98-C104-4CBB-A30E-CACB00C67AC0}">
      <dgm:prSet/>
      <dgm:spPr/>
      <dgm:t>
        <a:bodyPr/>
        <a:lstStyle/>
        <a:p>
          <a:endParaRPr lang="fr-CA"/>
        </a:p>
      </dgm:t>
    </dgm:pt>
    <dgm:pt modelId="{DFB40646-849A-4344-A4A8-EEC4201CAA43}" type="sibTrans" cxnId="{98CB6B98-C104-4CBB-A30E-CACB00C67AC0}">
      <dgm:prSet/>
      <dgm:spPr/>
      <dgm:t>
        <a:bodyPr/>
        <a:lstStyle/>
        <a:p>
          <a:endParaRPr lang="fr-CA"/>
        </a:p>
      </dgm:t>
    </dgm:pt>
    <dgm:pt modelId="{C15F53CF-158A-4D53-81A0-695C546290CD}">
      <dgm:prSet/>
      <dgm:spPr/>
      <dgm:t>
        <a:bodyPr/>
        <a:lstStyle/>
        <a:p>
          <a:r>
            <a:rPr lang="fr-CA" dirty="0">
              <a:solidFill>
                <a:schemeClr val="accent5">
                  <a:lumMod val="75000"/>
                </a:schemeClr>
              </a:solidFill>
            </a:rPr>
            <a:t>Fibres réticulées</a:t>
          </a:r>
        </a:p>
        <a:p>
          <a:r>
            <a:rPr lang="fr-CA" dirty="0">
              <a:solidFill>
                <a:schemeClr val="accent5">
                  <a:lumMod val="75000"/>
                </a:schemeClr>
              </a:solidFill>
            </a:rPr>
            <a:t>(plus petites, filet, situées dans les tissus mous et vaisseaux sanguins)</a:t>
          </a:r>
        </a:p>
      </dgm:t>
    </dgm:pt>
    <dgm:pt modelId="{C7296585-9A18-4430-86E7-37D06F84B209}" type="parTrans" cxnId="{CDE85E48-5316-473B-9027-22667B05C2CD}">
      <dgm:prSet/>
      <dgm:spPr/>
      <dgm:t>
        <a:bodyPr/>
        <a:lstStyle/>
        <a:p>
          <a:endParaRPr lang="fr-CA"/>
        </a:p>
      </dgm:t>
    </dgm:pt>
    <dgm:pt modelId="{96189B71-D3FC-42C3-9F32-153003A031EA}" type="sibTrans" cxnId="{CDE85E48-5316-473B-9027-22667B05C2CD}">
      <dgm:prSet/>
      <dgm:spPr/>
      <dgm:t>
        <a:bodyPr/>
        <a:lstStyle/>
        <a:p>
          <a:endParaRPr lang="fr-CA"/>
        </a:p>
      </dgm:t>
    </dgm:pt>
    <dgm:pt modelId="{EC70D1C9-1164-4189-8904-B7056B040D54}" type="pres">
      <dgm:prSet presAssocID="{B398BA65-7281-4492-8B52-E82EB5D55D1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6E2B363-A5E7-4F56-98A8-FFC95064B74F}" type="pres">
      <dgm:prSet presAssocID="{75C053DE-A72D-44E5-972D-0C3C8AA33A06}" presName="hierRoot1" presStyleCnt="0"/>
      <dgm:spPr/>
    </dgm:pt>
    <dgm:pt modelId="{BA8AB9B6-F512-4844-8F84-6E147763DE79}" type="pres">
      <dgm:prSet presAssocID="{75C053DE-A72D-44E5-972D-0C3C8AA33A06}" presName="composite" presStyleCnt="0"/>
      <dgm:spPr/>
    </dgm:pt>
    <dgm:pt modelId="{5CD58F8F-5EAC-4C21-8C37-80516601624E}" type="pres">
      <dgm:prSet presAssocID="{75C053DE-A72D-44E5-972D-0C3C8AA33A06}" presName="background" presStyleLbl="node0" presStyleIdx="0" presStyleCnt="1"/>
      <dgm:spPr/>
    </dgm:pt>
    <dgm:pt modelId="{26889C2C-27B6-4FA7-91A3-B0A222666237}" type="pres">
      <dgm:prSet presAssocID="{75C053DE-A72D-44E5-972D-0C3C8AA33A06}" presName="text" presStyleLbl="fgAcc0" presStyleIdx="0" presStyleCnt="1" custScaleX="116634" custLinFactNeighborX="-5141" custLinFactNeighborY="-39790">
        <dgm:presLayoutVars>
          <dgm:chPref val="3"/>
        </dgm:presLayoutVars>
      </dgm:prSet>
      <dgm:spPr/>
    </dgm:pt>
    <dgm:pt modelId="{AB6F1A6D-AE57-4C7F-AD3B-105D4BEE0736}" type="pres">
      <dgm:prSet presAssocID="{75C053DE-A72D-44E5-972D-0C3C8AA33A06}" presName="hierChild2" presStyleCnt="0"/>
      <dgm:spPr/>
    </dgm:pt>
    <dgm:pt modelId="{7EEEFD5A-0926-472D-9B1B-F54813AC34E5}" type="pres">
      <dgm:prSet presAssocID="{7F9A850A-31C4-4154-9BF5-0FF6667F6D3D}" presName="Name10" presStyleLbl="parChTrans1D2" presStyleIdx="0" presStyleCnt="3"/>
      <dgm:spPr/>
    </dgm:pt>
    <dgm:pt modelId="{22680D69-6C62-4B88-BF0A-CCB8CA04F084}" type="pres">
      <dgm:prSet presAssocID="{222ED5D8-CA46-4FD7-AE37-BB55D1C0F622}" presName="hierRoot2" presStyleCnt="0"/>
      <dgm:spPr/>
    </dgm:pt>
    <dgm:pt modelId="{C6F0721D-5840-4817-B26A-BD20CDB015C4}" type="pres">
      <dgm:prSet presAssocID="{222ED5D8-CA46-4FD7-AE37-BB55D1C0F622}" presName="composite2" presStyleCnt="0"/>
      <dgm:spPr/>
    </dgm:pt>
    <dgm:pt modelId="{AA995BF7-0755-490C-A834-061A1A672662}" type="pres">
      <dgm:prSet presAssocID="{222ED5D8-CA46-4FD7-AE37-BB55D1C0F622}" presName="background2" presStyleLbl="node2" presStyleIdx="0" presStyleCnt="3"/>
      <dgm:spPr/>
    </dgm:pt>
    <dgm:pt modelId="{DBE30870-B1E2-4C36-BF0C-263E734F2344}" type="pres">
      <dgm:prSet presAssocID="{222ED5D8-CA46-4FD7-AE37-BB55D1C0F622}" presName="text2" presStyleLbl="fgAcc2" presStyleIdx="0" presStyleCnt="3" custScaleX="116052" custLinFactNeighborX="-1372" custLinFactNeighborY="-25353">
        <dgm:presLayoutVars>
          <dgm:chPref val="3"/>
        </dgm:presLayoutVars>
      </dgm:prSet>
      <dgm:spPr/>
    </dgm:pt>
    <dgm:pt modelId="{7160B539-640F-4685-915C-D8659F994C89}" type="pres">
      <dgm:prSet presAssocID="{222ED5D8-CA46-4FD7-AE37-BB55D1C0F622}" presName="hierChild3" presStyleCnt="0"/>
      <dgm:spPr/>
    </dgm:pt>
    <dgm:pt modelId="{798DDA71-573E-45A2-BF91-C5BBF8C52802}" type="pres">
      <dgm:prSet presAssocID="{C7296585-9A18-4430-86E7-37D06F84B209}" presName="Name10" presStyleLbl="parChTrans1D2" presStyleIdx="1" presStyleCnt="3"/>
      <dgm:spPr/>
    </dgm:pt>
    <dgm:pt modelId="{B1B1F28C-1545-40C9-A037-E5243FA08D72}" type="pres">
      <dgm:prSet presAssocID="{C15F53CF-158A-4D53-81A0-695C546290CD}" presName="hierRoot2" presStyleCnt="0"/>
      <dgm:spPr/>
    </dgm:pt>
    <dgm:pt modelId="{75C7A4A3-1FDB-4641-AEFE-23820EBC8336}" type="pres">
      <dgm:prSet presAssocID="{C15F53CF-158A-4D53-81A0-695C546290CD}" presName="composite2" presStyleCnt="0"/>
      <dgm:spPr/>
    </dgm:pt>
    <dgm:pt modelId="{8B3E6720-F59C-49AB-9BF6-489FAC810500}" type="pres">
      <dgm:prSet presAssocID="{C15F53CF-158A-4D53-81A0-695C546290CD}" presName="background2" presStyleLbl="node2" presStyleIdx="1" presStyleCnt="3"/>
      <dgm:spPr/>
    </dgm:pt>
    <dgm:pt modelId="{FF7971BE-47CA-466C-ABB1-7D74849C4137}" type="pres">
      <dgm:prSet presAssocID="{C15F53CF-158A-4D53-81A0-695C546290CD}" presName="text2" presStyleLbl="fgAcc2" presStyleIdx="1" presStyleCnt="3" custScaleX="126257" custLinFactNeighborX="4774" custLinFactNeighborY="21167">
        <dgm:presLayoutVars>
          <dgm:chPref val="3"/>
        </dgm:presLayoutVars>
      </dgm:prSet>
      <dgm:spPr/>
    </dgm:pt>
    <dgm:pt modelId="{09E5EFAF-6E1A-4A9C-A04D-82D6479022EC}" type="pres">
      <dgm:prSet presAssocID="{C15F53CF-158A-4D53-81A0-695C546290CD}" presName="hierChild3" presStyleCnt="0"/>
      <dgm:spPr/>
    </dgm:pt>
    <dgm:pt modelId="{30CAB7E8-2B42-4A28-B1C9-745D34DC3BF5}" type="pres">
      <dgm:prSet presAssocID="{1AAF0ED5-F723-450C-8B4D-A8F418DFFD40}" presName="Name10" presStyleLbl="parChTrans1D2" presStyleIdx="2" presStyleCnt="3"/>
      <dgm:spPr/>
    </dgm:pt>
    <dgm:pt modelId="{DB149795-C6FB-4430-9D77-EBF71616C13C}" type="pres">
      <dgm:prSet presAssocID="{185B154C-81F4-4CF7-903E-BE612AA3B1D2}" presName="hierRoot2" presStyleCnt="0"/>
      <dgm:spPr/>
    </dgm:pt>
    <dgm:pt modelId="{DF1718BF-28F4-4C1B-A2AA-99F20486C77E}" type="pres">
      <dgm:prSet presAssocID="{185B154C-81F4-4CF7-903E-BE612AA3B1D2}" presName="composite2" presStyleCnt="0"/>
      <dgm:spPr/>
    </dgm:pt>
    <dgm:pt modelId="{621602FA-2978-4CE7-AF9A-B395F4F7661B}" type="pres">
      <dgm:prSet presAssocID="{185B154C-81F4-4CF7-903E-BE612AA3B1D2}" presName="background2" presStyleLbl="node2" presStyleIdx="2" presStyleCnt="3"/>
      <dgm:spPr/>
    </dgm:pt>
    <dgm:pt modelId="{E7643093-9FAF-4669-8D13-0559B0AAA991}" type="pres">
      <dgm:prSet presAssocID="{185B154C-81F4-4CF7-903E-BE612AA3B1D2}" presName="text2" presStyleLbl="fgAcc2" presStyleIdx="2" presStyleCnt="3" custScaleX="117304" custLinFactNeighborX="-4586" custLinFactNeighborY="-44913">
        <dgm:presLayoutVars>
          <dgm:chPref val="3"/>
        </dgm:presLayoutVars>
      </dgm:prSet>
      <dgm:spPr/>
    </dgm:pt>
    <dgm:pt modelId="{D2CCF14E-CAE5-44A6-9C03-189717D05774}" type="pres">
      <dgm:prSet presAssocID="{185B154C-81F4-4CF7-903E-BE612AA3B1D2}" presName="hierChild3" presStyleCnt="0"/>
      <dgm:spPr/>
    </dgm:pt>
  </dgm:ptLst>
  <dgm:cxnLst>
    <dgm:cxn modelId="{E162821D-4AE9-446D-866B-207B2AB6A1BC}" srcId="{75C053DE-A72D-44E5-972D-0C3C8AA33A06}" destId="{222ED5D8-CA46-4FD7-AE37-BB55D1C0F622}" srcOrd="0" destOrd="0" parTransId="{7F9A850A-31C4-4154-9BF5-0FF6667F6D3D}" sibTransId="{3F6729D5-634C-4E84-A235-E3429DE45D82}"/>
    <dgm:cxn modelId="{D0900C64-7A96-4D96-A1FE-2E6C1DAC2230}" type="presOf" srcId="{185B154C-81F4-4CF7-903E-BE612AA3B1D2}" destId="{E7643093-9FAF-4669-8D13-0559B0AAA991}" srcOrd="0" destOrd="0" presId="urn:microsoft.com/office/officeart/2005/8/layout/hierarchy1"/>
    <dgm:cxn modelId="{CDE85E48-5316-473B-9027-22667B05C2CD}" srcId="{75C053DE-A72D-44E5-972D-0C3C8AA33A06}" destId="{C15F53CF-158A-4D53-81A0-695C546290CD}" srcOrd="1" destOrd="0" parTransId="{C7296585-9A18-4430-86E7-37D06F84B209}" sibTransId="{96189B71-D3FC-42C3-9F32-153003A031EA}"/>
    <dgm:cxn modelId="{862CA56C-BB74-45B0-BC34-188EEF2C68B0}" srcId="{B398BA65-7281-4492-8B52-E82EB5D55D1F}" destId="{75C053DE-A72D-44E5-972D-0C3C8AA33A06}" srcOrd="0" destOrd="0" parTransId="{09C28939-AE97-431B-9446-CC5F23032B87}" sibTransId="{9EDD18AB-63A2-4243-888D-94CF285795B3}"/>
    <dgm:cxn modelId="{8554BC6D-F4BC-4025-BADA-257115449E09}" type="presOf" srcId="{222ED5D8-CA46-4FD7-AE37-BB55D1C0F622}" destId="{DBE30870-B1E2-4C36-BF0C-263E734F2344}" srcOrd="0" destOrd="0" presId="urn:microsoft.com/office/officeart/2005/8/layout/hierarchy1"/>
    <dgm:cxn modelId="{D31A7690-89CE-4DA5-9875-AAE279856A1D}" type="presOf" srcId="{B398BA65-7281-4492-8B52-E82EB5D55D1F}" destId="{EC70D1C9-1164-4189-8904-B7056B040D54}" srcOrd="0" destOrd="0" presId="urn:microsoft.com/office/officeart/2005/8/layout/hierarchy1"/>
    <dgm:cxn modelId="{98CB6B98-C104-4CBB-A30E-CACB00C67AC0}" srcId="{75C053DE-A72D-44E5-972D-0C3C8AA33A06}" destId="{185B154C-81F4-4CF7-903E-BE612AA3B1D2}" srcOrd="2" destOrd="0" parTransId="{1AAF0ED5-F723-450C-8B4D-A8F418DFFD40}" sibTransId="{DFB40646-849A-4344-A4A8-EEC4201CAA43}"/>
    <dgm:cxn modelId="{2650109D-5720-4781-8EFC-DD60B2D448BD}" type="presOf" srcId="{7F9A850A-31C4-4154-9BF5-0FF6667F6D3D}" destId="{7EEEFD5A-0926-472D-9B1B-F54813AC34E5}" srcOrd="0" destOrd="0" presId="urn:microsoft.com/office/officeart/2005/8/layout/hierarchy1"/>
    <dgm:cxn modelId="{63910FA9-1C49-4C5D-BE29-E4C8C5B8B5AD}" type="presOf" srcId="{C7296585-9A18-4430-86E7-37D06F84B209}" destId="{798DDA71-573E-45A2-BF91-C5BBF8C52802}" srcOrd="0" destOrd="0" presId="urn:microsoft.com/office/officeart/2005/8/layout/hierarchy1"/>
    <dgm:cxn modelId="{1C467FBD-FD82-4473-8381-8120D32922AC}" type="presOf" srcId="{C15F53CF-158A-4D53-81A0-695C546290CD}" destId="{FF7971BE-47CA-466C-ABB1-7D74849C4137}" srcOrd="0" destOrd="0" presId="urn:microsoft.com/office/officeart/2005/8/layout/hierarchy1"/>
    <dgm:cxn modelId="{B3CDF1C2-818C-448D-9319-169A47B552CA}" type="presOf" srcId="{75C053DE-A72D-44E5-972D-0C3C8AA33A06}" destId="{26889C2C-27B6-4FA7-91A3-B0A222666237}" srcOrd="0" destOrd="0" presId="urn:microsoft.com/office/officeart/2005/8/layout/hierarchy1"/>
    <dgm:cxn modelId="{185FD4CE-13B3-49CC-9239-EA7FF3EC0A24}" type="presOf" srcId="{1AAF0ED5-F723-450C-8B4D-A8F418DFFD40}" destId="{30CAB7E8-2B42-4A28-B1C9-745D34DC3BF5}" srcOrd="0" destOrd="0" presId="urn:microsoft.com/office/officeart/2005/8/layout/hierarchy1"/>
    <dgm:cxn modelId="{F47AE1C9-F710-4407-8184-7939B386D912}" type="presParOf" srcId="{EC70D1C9-1164-4189-8904-B7056B040D54}" destId="{C6E2B363-A5E7-4F56-98A8-FFC95064B74F}" srcOrd="0" destOrd="0" presId="urn:microsoft.com/office/officeart/2005/8/layout/hierarchy1"/>
    <dgm:cxn modelId="{DF0C9F7A-0938-48E4-A20E-84226EF86094}" type="presParOf" srcId="{C6E2B363-A5E7-4F56-98A8-FFC95064B74F}" destId="{BA8AB9B6-F512-4844-8F84-6E147763DE79}" srcOrd="0" destOrd="0" presId="urn:microsoft.com/office/officeart/2005/8/layout/hierarchy1"/>
    <dgm:cxn modelId="{38DDEF5B-86F7-424F-B933-0025BB73AEB6}" type="presParOf" srcId="{BA8AB9B6-F512-4844-8F84-6E147763DE79}" destId="{5CD58F8F-5EAC-4C21-8C37-80516601624E}" srcOrd="0" destOrd="0" presId="urn:microsoft.com/office/officeart/2005/8/layout/hierarchy1"/>
    <dgm:cxn modelId="{BFB54112-0733-4FCA-AAFC-5CB80DFC0778}" type="presParOf" srcId="{BA8AB9B6-F512-4844-8F84-6E147763DE79}" destId="{26889C2C-27B6-4FA7-91A3-B0A222666237}" srcOrd="1" destOrd="0" presId="urn:microsoft.com/office/officeart/2005/8/layout/hierarchy1"/>
    <dgm:cxn modelId="{14CD1E1C-23C5-4347-AEB6-F3FCE57167BA}" type="presParOf" srcId="{C6E2B363-A5E7-4F56-98A8-FFC95064B74F}" destId="{AB6F1A6D-AE57-4C7F-AD3B-105D4BEE0736}" srcOrd="1" destOrd="0" presId="urn:microsoft.com/office/officeart/2005/8/layout/hierarchy1"/>
    <dgm:cxn modelId="{429430E3-E61D-4001-945A-6C1FBF4F554A}" type="presParOf" srcId="{AB6F1A6D-AE57-4C7F-AD3B-105D4BEE0736}" destId="{7EEEFD5A-0926-472D-9B1B-F54813AC34E5}" srcOrd="0" destOrd="0" presId="urn:microsoft.com/office/officeart/2005/8/layout/hierarchy1"/>
    <dgm:cxn modelId="{6953B82E-14A9-44DF-939A-724E21E039CF}" type="presParOf" srcId="{AB6F1A6D-AE57-4C7F-AD3B-105D4BEE0736}" destId="{22680D69-6C62-4B88-BF0A-CCB8CA04F084}" srcOrd="1" destOrd="0" presId="urn:microsoft.com/office/officeart/2005/8/layout/hierarchy1"/>
    <dgm:cxn modelId="{B7E37003-91E7-4E64-861F-4F4D37CDB66B}" type="presParOf" srcId="{22680D69-6C62-4B88-BF0A-CCB8CA04F084}" destId="{C6F0721D-5840-4817-B26A-BD20CDB015C4}" srcOrd="0" destOrd="0" presId="urn:microsoft.com/office/officeart/2005/8/layout/hierarchy1"/>
    <dgm:cxn modelId="{607DF74F-CDD4-4632-B85E-748DAAAA1DAC}" type="presParOf" srcId="{C6F0721D-5840-4817-B26A-BD20CDB015C4}" destId="{AA995BF7-0755-490C-A834-061A1A672662}" srcOrd="0" destOrd="0" presId="urn:microsoft.com/office/officeart/2005/8/layout/hierarchy1"/>
    <dgm:cxn modelId="{615F4679-3A4E-4BA2-9CC4-C2D45F45CB52}" type="presParOf" srcId="{C6F0721D-5840-4817-B26A-BD20CDB015C4}" destId="{DBE30870-B1E2-4C36-BF0C-263E734F2344}" srcOrd="1" destOrd="0" presId="urn:microsoft.com/office/officeart/2005/8/layout/hierarchy1"/>
    <dgm:cxn modelId="{19F50494-4367-4E91-B206-28F1BBC33B5E}" type="presParOf" srcId="{22680D69-6C62-4B88-BF0A-CCB8CA04F084}" destId="{7160B539-640F-4685-915C-D8659F994C89}" srcOrd="1" destOrd="0" presId="urn:microsoft.com/office/officeart/2005/8/layout/hierarchy1"/>
    <dgm:cxn modelId="{3AB523CF-D924-4F80-9D92-4550AE3BF1D8}" type="presParOf" srcId="{AB6F1A6D-AE57-4C7F-AD3B-105D4BEE0736}" destId="{798DDA71-573E-45A2-BF91-C5BBF8C52802}" srcOrd="2" destOrd="0" presId="urn:microsoft.com/office/officeart/2005/8/layout/hierarchy1"/>
    <dgm:cxn modelId="{CAF95DC7-CD79-4B58-AAE4-055A0EAC922E}" type="presParOf" srcId="{AB6F1A6D-AE57-4C7F-AD3B-105D4BEE0736}" destId="{B1B1F28C-1545-40C9-A037-E5243FA08D72}" srcOrd="3" destOrd="0" presId="urn:microsoft.com/office/officeart/2005/8/layout/hierarchy1"/>
    <dgm:cxn modelId="{83F955EC-615F-4CA4-BFD4-18AB794C5552}" type="presParOf" srcId="{B1B1F28C-1545-40C9-A037-E5243FA08D72}" destId="{75C7A4A3-1FDB-4641-AEFE-23820EBC8336}" srcOrd="0" destOrd="0" presId="urn:microsoft.com/office/officeart/2005/8/layout/hierarchy1"/>
    <dgm:cxn modelId="{1AA7C63C-E6D6-4373-8B8A-8D8FF0EC197A}" type="presParOf" srcId="{75C7A4A3-1FDB-4641-AEFE-23820EBC8336}" destId="{8B3E6720-F59C-49AB-9BF6-489FAC810500}" srcOrd="0" destOrd="0" presId="urn:microsoft.com/office/officeart/2005/8/layout/hierarchy1"/>
    <dgm:cxn modelId="{9B5BF577-AAE5-45F0-9E1F-E15F668E5A1D}" type="presParOf" srcId="{75C7A4A3-1FDB-4641-AEFE-23820EBC8336}" destId="{FF7971BE-47CA-466C-ABB1-7D74849C4137}" srcOrd="1" destOrd="0" presId="urn:microsoft.com/office/officeart/2005/8/layout/hierarchy1"/>
    <dgm:cxn modelId="{4CC7F6BB-3EFF-485E-B7B1-D76B7D483336}" type="presParOf" srcId="{B1B1F28C-1545-40C9-A037-E5243FA08D72}" destId="{09E5EFAF-6E1A-4A9C-A04D-82D6479022EC}" srcOrd="1" destOrd="0" presId="urn:microsoft.com/office/officeart/2005/8/layout/hierarchy1"/>
    <dgm:cxn modelId="{3E7B0BC9-4EB3-4157-8098-94192837C32D}" type="presParOf" srcId="{AB6F1A6D-AE57-4C7F-AD3B-105D4BEE0736}" destId="{30CAB7E8-2B42-4A28-B1C9-745D34DC3BF5}" srcOrd="4" destOrd="0" presId="urn:microsoft.com/office/officeart/2005/8/layout/hierarchy1"/>
    <dgm:cxn modelId="{7111429F-6FA1-4477-ADDB-2F912E086FBE}" type="presParOf" srcId="{AB6F1A6D-AE57-4C7F-AD3B-105D4BEE0736}" destId="{DB149795-C6FB-4430-9D77-EBF71616C13C}" srcOrd="5" destOrd="0" presId="urn:microsoft.com/office/officeart/2005/8/layout/hierarchy1"/>
    <dgm:cxn modelId="{51484E43-BAC3-4C9B-8891-35D7496012BB}" type="presParOf" srcId="{DB149795-C6FB-4430-9D77-EBF71616C13C}" destId="{DF1718BF-28F4-4C1B-A2AA-99F20486C77E}" srcOrd="0" destOrd="0" presId="urn:microsoft.com/office/officeart/2005/8/layout/hierarchy1"/>
    <dgm:cxn modelId="{DBA994B6-56F7-4307-B54D-AE7AC3D28229}" type="presParOf" srcId="{DF1718BF-28F4-4C1B-A2AA-99F20486C77E}" destId="{621602FA-2978-4CE7-AF9A-B395F4F7661B}" srcOrd="0" destOrd="0" presId="urn:microsoft.com/office/officeart/2005/8/layout/hierarchy1"/>
    <dgm:cxn modelId="{B1F3C7E1-A460-4584-82D7-9EAC5C59CA69}" type="presParOf" srcId="{DF1718BF-28F4-4C1B-A2AA-99F20486C77E}" destId="{E7643093-9FAF-4669-8D13-0559B0AAA991}" srcOrd="1" destOrd="0" presId="urn:microsoft.com/office/officeart/2005/8/layout/hierarchy1"/>
    <dgm:cxn modelId="{9D596AD0-7A01-4080-929D-489E1E076A22}" type="presParOf" srcId="{DB149795-C6FB-4430-9D77-EBF71616C13C}" destId="{D2CCF14E-CAE5-44A6-9C03-189717D0577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4754AFE-9426-4458-9F2A-119753CD3F51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CA"/>
        </a:p>
      </dgm:t>
    </dgm:pt>
    <dgm:pt modelId="{3023B9CB-030D-4ECF-8361-A0AEF2B2E29D}">
      <dgm:prSet phldrT="[Texte]"/>
      <dgm:spPr>
        <a:solidFill>
          <a:srgbClr val="FFFF00"/>
        </a:solidFill>
      </dgm:spPr>
      <dgm:t>
        <a:bodyPr/>
        <a:lstStyle/>
        <a:p>
          <a:r>
            <a:rPr lang="fr-CA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Régions corporelle</a:t>
          </a:r>
        </a:p>
      </dgm:t>
    </dgm:pt>
    <dgm:pt modelId="{7B5A2B83-D82B-42A4-9A97-CAB9E570FD02}" type="parTrans" cxnId="{2F0F8390-99A4-4187-8A99-ABFE277BE8E9}">
      <dgm:prSet/>
      <dgm:spPr/>
      <dgm:t>
        <a:bodyPr/>
        <a:lstStyle/>
        <a:p>
          <a:endParaRPr lang="fr-CA"/>
        </a:p>
      </dgm:t>
    </dgm:pt>
    <dgm:pt modelId="{DDBFF46B-D9B1-4631-9457-691C0B003065}" type="sibTrans" cxnId="{2F0F8390-99A4-4187-8A99-ABFE277BE8E9}">
      <dgm:prSet/>
      <dgm:spPr/>
      <dgm:t>
        <a:bodyPr/>
        <a:lstStyle/>
        <a:p>
          <a:endParaRPr lang="fr-CA"/>
        </a:p>
      </dgm:t>
    </dgm:pt>
    <dgm:pt modelId="{B6D6F269-1BF4-4C35-B8DC-4F3B162F0EEE}">
      <dgm:prSet phldrT="[Texte]"/>
      <dgm:spPr/>
      <dgm:t>
        <a:bodyPr/>
        <a:lstStyle/>
        <a:p>
          <a:r>
            <a:rPr lang="fr-CA" b="1" dirty="0"/>
            <a:t>Tête et cou</a:t>
          </a:r>
        </a:p>
      </dgm:t>
    </dgm:pt>
    <dgm:pt modelId="{5388ED72-BE01-43D0-B4F9-7368027D4214}" type="parTrans" cxnId="{C144C176-6D8B-43F3-8F39-77E92449042F}">
      <dgm:prSet/>
      <dgm:spPr/>
      <dgm:t>
        <a:bodyPr/>
        <a:lstStyle/>
        <a:p>
          <a:endParaRPr lang="fr-CA"/>
        </a:p>
      </dgm:t>
    </dgm:pt>
    <dgm:pt modelId="{8D277907-1A35-42AA-A5B4-7614234F4EF0}" type="sibTrans" cxnId="{C144C176-6D8B-43F3-8F39-77E92449042F}">
      <dgm:prSet/>
      <dgm:spPr/>
      <dgm:t>
        <a:bodyPr/>
        <a:lstStyle/>
        <a:p>
          <a:endParaRPr lang="fr-CA"/>
        </a:p>
      </dgm:t>
    </dgm:pt>
    <dgm:pt modelId="{EE45D06F-63AD-49BE-80AB-3510545B3535}">
      <dgm:prSet phldrT="[Texte]"/>
      <dgm:spPr/>
      <dgm:t>
        <a:bodyPr/>
        <a:lstStyle/>
        <a:p>
          <a:r>
            <a:rPr lang="fr-CA" b="1" dirty="0"/>
            <a:t>Tronc</a:t>
          </a:r>
        </a:p>
      </dgm:t>
    </dgm:pt>
    <dgm:pt modelId="{31DCB8A7-09F6-4375-BD0C-A27916482D95}" type="parTrans" cxnId="{96960E3C-27BE-41B0-A9C5-2AFEBA74839B}">
      <dgm:prSet/>
      <dgm:spPr/>
      <dgm:t>
        <a:bodyPr/>
        <a:lstStyle/>
        <a:p>
          <a:endParaRPr lang="fr-CA"/>
        </a:p>
      </dgm:t>
    </dgm:pt>
    <dgm:pt modelId="{182DE480-42B8-4FE5-94ED-AC2BA9E74BD9}" type="sibTrans" cxnId="{96960E3C-27BE-41B0-A9C5-2AFEBA74839B}">
      <dgm:prSet/>
      <dgm:spPr/>
      <dgm:t>
        <a:bodyPr/>
        <a:lstStyle/>
        <a:p>
          <a:endParaRPr lang="fr-CA"/>
        </a:p>
      </dgm:t>
    </dgm:pt>
    <dgm:pt modelId="{B215142F-77E0-453A-BAEF-5EB72CB96025}">
      <dgm:prSet phldrT="[Texte]"/>
      <dgm:spPr/>
      <dgm:t>
        <a:bodyPr/>
        <a:lstStyle/>
        <a:p>
          <a:r>
            <a:rPr lang="fr-CA" b="1" dirty="0"/>
            <a:t>Membres supérieurs</a:t>
          </a:r>
        </a:p>
      </dgm:t>
    </dgm:pt>
    <dgm:pt modelId="{D756149B-7D3F-480D-ACDC-FA417A49BCA6}" type="parTrans" cxnId="{95B6AA9D-F2BD-4C65-A1E3-BF67B35F190F}">
      <dgm:prSet/>
      <dgm:spPr/>
      <dgm:t>
        <a:bodyPr/>
        <a:lstStyle/>
        <a:p>
          <a:endParaRPr lang="fr-CA"/>
        </a:p>
      </dgm:t>
    </dgm:pt>
    <dgm:pt modelId="{B6D170F7-5E21-4E06-A801-BF03D438DFF6}" type="sibTrans" cxnId="{95B6AA9D-F2BD-4C65-A1E3-BF67B35F190F}">
      <dgm:prSet/>
      <dgm:spPr/>
      <dgm:t>
        <a:bodyPr/>
        <a:lstStyle/>
        <a:p>
          <a:endParaRPr lang="fr-CA"/>
        </a:p>
      </dgm:t>
    </dgm:pt>
    <dgm:pt modelId="{B4A2D1EE-E3CF-45C4-8812-8EDEA5A9C1FB}">
      <dgm:prSet phldrT="[Texte]"/>
      <dgm:spPr/>
      <dgm:t>
        <a:bodyPr/>
        <a:lstStyle/>
        <a:p>
          <a:r>
            <a:rPr lang="fr-CA" b="1" dirty="0"/>
            <a:t>Membres inférieurs</a:t>
          </a:r>
        </a:p>
      </dgm:t>
    </dgm:pt>
    <dgm:pt modelId="{11E412CE-F705-4EF3-9DFE-1D89D2286185}" type="parTrans" cxnId="{2C978A5D-2E1D-46C1-8BA2-3E6AB643BBE5}">
      <dgm:prSet/>
      <dgm:spPr/>
      <dgm:t>
        <a:bodyPr/>
        <a:lstStyle/>
        <a:p>
          <a:endParaRPr lang="fr-CA"/>
        </a:p>
      </dgm:t>
    </dgm:pt>
    <dgm:pt modelId="{C23B2F4B-7389-492A-8EF0-AE937BB017E4}" type="sibTrans" cxnId="{2C978A5D-2E1D-46C1-8BA2-3E6AB643BBE5}">
      <dgm:prSet/>
      <dgm:spPr/>
      <dgm:t>
        <a:bodyPr/>
        <a:lstStyle/>
        <a:p>
          <a:endParaRPr lang="fr-CA"/>
        </a:p>
      </dgm:t>
    </dgm:pt>
    <dgm:pt modelId="{9E14F236-1B14-436E-AB66-BF9B30F0BBCC}" type="pres">
      <dgm:prSet presAssocID="{64754AFE-9426-4458-9F2A-119753CD3F5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C21A8E37-60C4-47E9-938B-F8128A3EA032}" type="pres">
      <dgm:prSet presAssocID="{3023B9CB-030D-4ECF-8361-A0AEF2B2E29D}" presName="hierRoot1" presStyleCnt="0">
        <dgm:presLayoutVars>
          <dgm:hierBranch val="init"/>
        </dgm:presLayoutVars>
      </dgm:prSet>
      <dgm:spPr/>
    </dgm:pt>
    <dgm:pt modelId="{AD3B2F7F-EE31-4F69-A783-5AC457059839}" type="pres">
      <dgm:prSet presAssocID="{3023B9CB-030D-4ECF-8361-A0AEF2B2E29D}" presName="rootComposite1" presStyleCnt="0"/>
      <dgm:spPr/>
    </dgm:pt>
    <dgm:pt modelId="{3B4E72DC-663C-49A3-8286-7F91E62FF005}" type="pres">
      <dgm:prSet presAssocID="{3023B9CB-030D-4ECF-8361-A0AEF2B2E29D}" presName="rootText1" presStyleLbl="node0" presStyleIdx="0" presStyleCnt="1" custLinFactY="-6342" custLinFactNeighborX="1335" custLinFactNeighborY="-100000">
        <dgm:presLayoutVars>
          <dgm:chPref val="3"/>
        </dgm:presLayoutVars>
      </dgm:prSet>
      <dgm:spPr/>
    </dgm:pt>
    <dgm:pt modelId="{1523603C-4643-4172-B0D9-FACFDEC4DBAF}" type="pres">
      <dgm:prSet presAssocID="{3023B9CB-030D-4ECF-8361-A0AEF2B2E29D}" presName="rootConnector1" presStyleLbl="node1" presStyleIdx="0" presStyleCnt="0"/>
      <dgm:spPr/>
    </dgm:pt>
    <dgm:pt modelId="{1BA04346-47B2-4274-8748-F7397EB7DAD3}" type="pres">
      <dgm:prSet presAssocID="{3023B9CB-030D-4ECF-8361-A0AEF2B2E29D}" presName="hierChild2" presStyleCnt="0"/>
      <dgm:spPr/>
    </dgm:pt>
    <dgm:pt modelId="{67423D5C-1468-41B0-92D2-D59D210983BC}" type="pres">
      <dgm:prSet presAssocID="{5388ED72-BE01-43D0-B4F9-7368027D4214}" presName="Name37" presStyleLbl="parChTrans1D2" presStyleIdx="0" presStyleCnt="4"/>
      <dgm:spPr/>
    </dgm:pt>
    <dgm:pt modelId="{634174BA-ADCA-4C51-9B8A-242B346CBD42}" type="pres">
      <dgm:prSet presAssocID="{B6D6F269-1BF4-4C35-B8DC-4F3B162F0EEE}" presName="hierRoot2" presStyleCnt="0">
        <dgm:presLayoutVars>
          <dgm:hierBranch val="init"/>
        </dgm:presLayoutVars>
      </dgm:prSet>
      <dgm:spPr/>
    </dgm:pt>
    <dgm:pt modelId="{38D419BB-62C7-43E4-8987-8DAC445565F5}" type="pres">
      <dgm:prSet presAssocID="{B6D6F269-1BF4-4C35-B8DC-4F3B162F0EEE}" presName="rootComposite" presStyleCnt="0"/>
      <dgm:spPr/>
    </dgm:pt>
    <dgm:pt modelId="{0443EDB0-0DDE-47B6-B61E-8AC2FA4EBEB2}" type="pres">
      <dgm:prSet presAssocID="{B6D6F269-1BF4-4C35-B8DC-4F3B162F0EEE}" presName="rootText" presStyleLbl="node2" presStyleIdx="0" presStyleCnt="4">
        <dgm:presLayoutVars>
          <dgm:chPref val="3"/>
        </dgm:presLayoutVars>
      </dgm:prSet>
      <dgm:spPr/>
    </dgm:pt>
    <dgm:pt modelId="{ADC6AE42-0B18-4861-968F-6C67A1F6443A}" type="pres">
      <dgm:prSet presAssocID="{B6D6F269-1BF4-4C35-B8DC-4F3B162F0EEE}" presName="rootConnector" presStyleLbl="node2" presStyleIdx="0" presStyleCnt="4"/>
      <dgm:spPr/>
    </dgm:pt>
    <dgm:pt modelId="{4B0B6B4E-1445-43D2-AEA6-5F4F29AF2BF2}" type="pres">
      <dgm:prSet presAssocID="{B6D6F269-1BF4-4C35-B8DC-4F3B162F0EEE}" presName="hierChild4" presStyleCnt="0"/>
      <dgm:spPr/>
    </dgm:pt>
    <dgm:pt modelId="{FED761FA-8D49-46E4-8544-DE7878D00C72}" type="pres">
      <dgm:prSet presAssocID="{B6D6F269-1BF4-4C35-B8DC-4F3B162F0EEE}" presName="hierChild5" presStyleCnt="0"/>
      <dgm:spPr/>
    </dgm:pt>
    <dgm:pt modelId="{6A1865F9-875D-4218-875E-571136DDD1C1}" type="pres">
      <dgm:prSet presAssocID="{31DCB8A7-09F6-4375-BD0C-A27916482D95}" presName="Name37" presStyleLbl="parChTrans1D2" presStyleIdx="1" presStyleCnt="4"/>
      <dgm:spPr/>
    </dgm:pt>
    <dgm:pt modelId="{0B919001-7FCD-40A9-9ADA-CE73825116F9}" type="pres">
      <dgm:prSet presAssocID="{EE45D06F-63AD-49BE-80AB-3510545B3535}" presName="hierRoot2" presStyleCnt="0">
        <dgm:presLayoutVars>
          <dgm:hierBranch val="init"/>
        </dgm:presLayoutVars>
      </dgm:prSet>
      <dgm:spPr/>
    </dgm:pt>
    <dgm:pt modelId="{88FCDD6C-FE3E-46BF-9444-BEC48B9F542E}" type="pres">
      <dgm:prSet presAssocID="{EE45D06F-63AD-49BE-80AB-3510545B3535}" presName="rootComposite" presStyleCnt="0"/>
      <dgm:spPr/>
    </dgm:pt>
    <dgm:pt modelId="{044468F5-F1A3-49E4-A2B3-E19503F24890}" type="pres">
      <dgm:prSet presAssocID="{EE45D06F-63AD-49BE-80AB-3510545B3535}" presName="rootText" presStyleLbl="node2" presStyleIdx="1" presStyleCnt="4">
        <dgm:presLayoutVars>
          <dgm:chPref val="3"/>
        </dgm:presLayoutVars>
      </dgm:prSet>
      <dgm:spPr/>
    </dgm:pt>
    <dgm:pt modelId="{47977238-D5BB-44E2-80F7-177EDF5BE3AD}" type="pres">
      <dgm:prSet presAssocID="{EE45D06F-63AD-49BE-80AB-3510545B3535}" presName="rootConnector" presStyleLbl="node2" presStyleIdx="1" presStyleCnt="4"/>
      <dgm:spPr/>
    </dgm:pt>
    <dgm:pt modelId="{42A3D97A-0689-419A-A9D4-64B7249362BA}" type="pres">
      <dgm:prSet presAssocID="{EE45D06F-63AD-49BE-80AB-3510545B3535}" presName="hierChild4" presStyleCnt="0"/>
      <dgm:spPr/>
    </dgm:pt>
    <dgm:pt modelId="{B605E7C1-1389-4AF0-919E-92EEBDD45B99}" type="pres">
      <dgm:prSet presAssocID="{EE45D06F-63AD-49BE-80AB-3510545B3535}" presName="hierChild5" presStyleCnt="0"/>
      <dgm:spPr/>
    </dgm:pt>
    <dgm:pt modelId="{DBFCF6CE-22AD-4508-9BDE-BC6B21905FCA}" type="pres">
      <dgm:prSet presAssocID="{D756149B-7D3F-480D-ACDC-FA417A49BCA6}" presName="Name37" presStyleLbl="parChTrans1D2" presStyleIdx="2" presStyleCnt="4"/>
      <dgm:spPr/>
    </dgm:pt>
    <dgm:pt modelId="{B077B716-ECAC-4165-8BDC-CA9D99073B32}" type="pres">
      <dgm:prSet presAssocID="{B215142F-77E0-453A-BAEF-5EB72CB96025}" presName="hierRoot2" presStyleCnt="0">
        <dgm:presLayoutVars>
          <dgm:hierBranch val="init"/>
        </dgm:presLayoutVars>
      </dgm:prSet>
      <dgm:spPr/>
    </dgm:pt>
    <dgm:pt modelId="{98EC4E39-234E-4B3C-8586-AF31AE325AD7}" type="pres">
      <dgm:prSet presAssocID="{B215142F-77E0-453A-BAEF-5EB72CB96025}" presName="rootComposite" presStyleCnt="0"/>
      <dgm:spPr/>
    </dgm:pt>
    <dgm:pt modelId="{F55D5999-B2E1-423E-B1A9-260638DDDAD9}" type="pres">
      <dgm:prSet presAssocID="{B215142F-77E0-453A-BAEF-5EB72CB96025}" presName="rootText" presStyleLbl="node2" presStyleIdx="2" presStyleCnt="4">
        <dgm:presLayoutVars>
          <dgm:chPref val="3"/>
        </dgm:presLayoutVars>
      </dgm:prSet>
      <dgm:spPr/>
    </dgm:pt>
    <dgm:pt modelId="{B47D3167-443D-4F64-8600-3CD5D993F462}" type="pres">
      <dgm:prSet presAssocID="{B215142F-77E0-453A-BAEF-5EB72CB96025}" presName="rootConnector" presStyleLbl="node2" presStyleIdx="2" presStyleCnt="4"/>
      <dgm:spPr/>
    </dgm:pt>
    <dgm:pt modelId="{CF04037D-ABA3-43BC-A837-07D2372EE3F0}" type="pres">
      <dgm:prSet presAssocID="{B215142F-77E0-453A-BAEF-5EB72CB96025}" presName="hierChild4" presStyleCnt="0"/>
      <dgm:spPr/>
    </dgm:pt>
    <dgm:pt modelId="{BC8EE15A-78E5-4833-93CB-B2345D9EF923}" type="pres">
      <dgm:prSet presAssocID="{B215142F-77E0-453A-BAEF-5EB72CB96025}" presName="hierChild5" presStyleCnt="0"/>
      <dgm:spPr/>
    </dgm:pt>
    <dgm:pt modelId="{85375F55-B5E5-46A9-99F0-0DCFA3270D5D}" type="pres">
      <dgm:prSet presAssocID="{11E412CE-F705-4EF3-9DFE-1D89D2286185}" presName="Name37" presStyleLbl="parChTrans1D2" presStyleIdx="3" presStyleCnt="4"/>
      <dgm:spPr/>
    </dgm:pt>
    <dgm:pt modelId="{95E7F871-8119-4A3E-A7FF-33ABED72FED6}" type="pres">
      <dgm:prSet presAssocID="{B4A2D1EE-E3CF-45C4-8812-8EDEA5A9C1FB}" presName="hierRoot2" presStyleCnt="0">
        <dgm:presLayoutVars>
          <dgm:hierBranch val="init"/>
        </dgm:presLayoutVars>
      </dgm:prSet>
      <dgm:spPr/>
    </dgm:pt>
    <dgm:pt modelId="{6F2FDE1F-3ACA-4809-B32E-6320820492FC}" type="pres">
      <dgm:prSet presAssocID="{B4A2D1EE-E3CF-45C4-8812-8EDEA5A9C1FB}" presName="rootComposite" presStyleCnt="0"/>
      <dgm:spPr/>
    </dgm:pt>
    <dgm:pt modelId="{764D9E25-3DD1-4492-AA76-21BB316BE4C3}" type="pres">
      <dgm:prSet presAssocID="{B4A2D1EE-E3CF-45C4-8812-8EDEA5A9C1FB}" presName="rootText" presStyleLbl="node2" presStyleIdx="3" presStyleCnt="4">
        <dgm:presLayoutVars>
          <dgm:chPref val="3"/>
        </dgm:presLayoutVars>
      </dgm:prSet>
      <dgm:spPr/>
    </dgm:pt>
    <dgm:pt modelId="{CB96995C-F7E7-4065-8011-D6360A52DCF6}" type="pres">
      <dgm:prSet presAssocID="{B4A2D1EE-E3CF-45C4-8812-8EDEA5A9C1FB}" presName="rootConnector" presStyleLbl="node2" presStyleIdx="3" presStyleCnt="4"/>
      <dgm:spPr/>
    </dgm:pt>
    <dgm:pt modelId="{DAA487FF-2FD5-439D-9D61-EB471EFB56A1}" type="pres">
      <dgm:prSet presAssocID="{B4A2D1EE-E3CF-45C4-8812-8EDEA5A9C1FB}" presName="hierChild4" presStyleCnt="0"/>
      <dgm:spPr/>
    </dgm:pt>
    <dgm:pt modelId="{0B729CEC-97FD-40BD-AF2E-C630307940D5}" type="pres">
      <dgm:prSet presAssocID="{B4A2D1EE-E3CF-45C4-8812-8EDEA5A9C1FB}" presName="hierChild5" presStyleCnt="0"/>
      <dgm:spPr/>
    </dgm:pt>
    <dgm:pt modelId="{4DB1CB02-227E-4C17-8C03-1789D8F7F231}" type="pres">
      <dgm:prSet presAssocID="{3023B9CB-030D-4ECF-8361-A0AEF2B2E29D}" presName="hierChild3" presStyleCnt="0"/>
      <dgm:spPr/>
    </dgm:pt>
  </dgm:ptLst>
  <dgm:cxnLst>
    <dgm:cxn modelId="{6EDAC512-3CD0-4D15-BD21-1D1AD96676AB}" type="presOf" srcId="{B215142F-77E0-453A-BAEF-5EB72CB96025}" destId="{B47D3167-443D-4F64-8600-3CD5D993F462}" srcOrd="1" destOrd="0" presId="urn:microsoft.com/office/officeart/2005/8/layout/orgChart1"/>
    <dgm:cxn modelId="{C057402E-165B-404B-AC5F-40209C0B7DD9}" type="presOf" srcId="{B6D6F269-1BF4-4C35-B8DC-4F3B162F0EEE}" destId="{ADC6AE42-0B18-4861-968F-6C67A1F6443A}" srcOrd="1" destOrd="0" presId="urn:microsoft.com/office/officeart/2005/8/layout/orgChart1"/>
    <dgm:cxn modelId="{5C2E8D2F-0AB8-4024-98F4-820DC03B151B}" type="presOf" srcId="{EE45D06F-63AD-49BE-80AB-3510545B3535}" destId="{47977238-D5BB-44E2-80F7-177EDF5BE3AD}" srcOrd="1" destOrd="0" presId="urn:microsoft.com/office/officeart/2005/8/layout/orgChart1"/>
    <dgm:cxn modelId="{52F89F38-2F94-4927-9F32-00F56708534B}" type="presOf" srcId="{3023B9CB-030D-4ECF-8361-A0AEF2B2E29D}" destId="{3B4E72DC-663C-49A3-8286-7F91E62FF005}" srcOrd="0" destOrd="0" presId="urn:microsoft.com/office/officeart/2005/8/layout/orgChart1"/>
    <dgm:cxn modelId="{BA3E7639-3595-4038-9A2C-01A9F929CABC}" type="presOf" srcId="{64754AFE-9426-4458-9F2A-119753CD3F51}" destId="{9E14F236-1B14-436E-AB66-BF9B30F0BBCC}" srcOrd="0" destOrd="0" presId="urn:microsoft.com/office/officeart/2005/8/layout/orgChart1"/>
    <dgm:cxn modelId="{96960E3C-27BE-41B0-A9C5-2AFEBA74839B}" srcId="{3023B9CB-030D-4ECF-8361-A0AEF2B2E29D}" destId="{EE45D06F-63AD-49BE-80AB-3510545B3535}" srcOrd="1" destOrd="0" parTransId="{31DCB8A7-09F6-4375-BD0C-A27916482D95}" sibTransId="{182DE480-42B8-4FE5-94ED-AC2BA9E74BD9}"/>
    <dgm:cxn modelId="{2C978A5D-2E1D-46C1-8BA2-3E6AB643BBE5}" srcId="{3023B9CB-030D-4ECF-8361-A0AEF2B2E29D}" destId="{B4A2D1EE-E3CF-45C4-8812-8EDEA5A9C1FB}" srcOrd="3" destOrd="0" parTransId="{11E412CE-F705-4EF3-9DFE-1D89D2286185}" sibTransId="{C23B2F4B-7389-492A-8EF0-AE937BB017E4}"/>
    <dgm:cxn modelId="{C144C176-6D8B-43F3-8F39-77E92449042F}" srcId="{3023B9CB-030D-4ECF-8361-A0AEF2B2E29D}" destId="{B6D6F269-1BF4-4C35-B8DC-4F3B162F0EEE}" srcOrd="0" destOrd="0" parTransId="{5388ED72-BE01-43D0-B4F9-7368027D4214}" sibTransId="{8D277907-1A35-42AA-A5B4-7614234F4EF0}"/>
    <dgm:cxn modelId="{E9C5F77C-7BCA-47E6-AE08-76F3596E83AB}" type="presOf" srcId="{D756149B-7D3F-480D-ACDC-FA417A49BCA6}" destId="{DBFCF6CE-22AD-4508-9BDE-BC6B21905FCA}" srcOrd="0" destOrd="0" presId="urn:microsoft.com/office/officeart/2005/8/layout/orgChart1"/>
    <dgm:cxn modelId="{45A8B286-A11A-473B-A605-43F322749CBF}" type="presOf" srcId="{B4A2D1EE-E3CF-45C4-8812-8EDEA5A9C1FB}" destId="{764D9E25-3DD1-4492-AA76-21BB316BE4C3}" srcOrd="0" destOrd="0" presId="urn:microsoft.com/office/officeart/2005/8/layout/orgChart1"/>
    <dgm:cxn modelId="{509B8C8F-C28C-44C9-BB77-25C191DC9946}" type="presOf" srcId="{B215142F-77E0-453A-BAEF-5EB72CB96025}" destId="{F55D5999-B2E1-423E-B1A9-260638DDDAD9}" srcOrd="0" destOrd="0" presId="urn:microsoft.com/office/officeart/2005/8/layout/orgChart1"/>
    <dgm:cxn modelId="{2F0F8390-99A4-4187-8A99-ABFE277BE8E9}" srcId="{64754AFE-9426-4458-9F2A-119753CD3F51}" destId="{3023B9CB-030D-4ECF-8361-A0AEF2B2E29D}" srcOrd="0" destOrd="0" parTransId="{7B5A2B83-D82B-42A4-9A97-CAB9E570FD02}" sibTransId="{DDBFF46B-D9B1-4631-9457-691C0B003065}"/>
    <dgm:cxn modelId="{1691BD90-764E-4CCC-A13C-23D7822C1886}" type="presOf" srcId="{5388ED72-BE01-43D0-B4F9-7368027D4214}" destId="{67423D5C-1468-41B0-92D2-D59D210983BC}" srcOrd="0" destOrd="0" presId="urn:microsoft.com/office/officeart/2005/8/layout/orgChart1"/>
    <dgm:cxn modelId="{0D962F98-3A3D-4474-98DB-C945C5F8F402}" type="presOf" srcId="{31DCB8A7-09F6-4375-BD0C-A27916482D95}" destId="{6A1865F9-875D-4218-875E-571136DDD1C1}" srcOrd="0" destOrd="0" presId="urn:microsoft.com/office/officeart/2005/8/layout/orgChart1"/>
    <dgm:cxn modelId="{95B6AA9D-F2BD-4C65-A1E3-BF67B35F190F}" srcId="{3023B9CB-030D-4ECF-8361-A0AEF2B2E29D}" destId="{B215142F-77E0-453A-BAEF-5EB72CB96025}" srcOrd="2" destOrd="0" parTransId="{D756149B-7D3F-480D-ACDC-FA417A49BCA6}" sibTransId="{B6D170F7-5E21-4E06-A801-BF03D438DFF6}"/>
    <dgm:cxn modelId="{445ED4B3-C3BC-4E76-B617-F31290092561}" type="presOf" srcId="{3023B9CB-030D-4ECF-8361-A0AEF2B2E29D}" destId="{1523603C-4643-4172-B0D9-FACFDEC4DBAF}" srcOrd="1" destOrd="0" presId="urn:microsoft.com/office/officeart/2005/8/layout/orgChart1"/>
    <dgm:cxn modelId="{1639A4CC-3153-4F4A-8A7C-F123488469FA}" type="presOf" srcId="{11E412CE-F705-4EF3-9DFE-1D89D2286185}" destId="{85375F55-B5E5-46A9-99F0-0DCFA3270D5D}" srcOrd="0" destOrd="0" presId="urn:microsoft.com/office/officeart/2005/8/layout/orgChart1"/>
    <dgm:cxn modelId="{D61674D9-1081-436D-8C72-2E695BF739C2}" type="presOf" srcId="{B6D6F269-1BF4-4C35-B8DC-4F3B162F0EEE}" destId="{0443EDB0-0DDE-47B6-B61E-8AC2FA4EBEB2}" srcOrd="0" destOrd="0" presId="urn:microsoft.com/office/officeart/2005/8/layout/orgChart1"/>
    <dgm:cxn modelId="{731DF9F0-D878-4987-B0C0-1A6D0FD632B1}" type="presOf" srcId="{EE45D06F-63AD-49BE-80AB-3510545B3535}" destId="{044468F5-F1A3-49E4-A2B3-E19503F24890}" srcOrd="0" destOrd="0" presId="urn:microsoft.com/office/officeart/2005/8/layout/orgChart1"/>
    <dgm:cxn modelId="{DE5621F3-02B9-4FBF-A98D-620DFFA11B85}" type="presOf" srcId="{B4A2D1EE-E3CF-45C4-8812-8EDEA5A9C1FB}" destId="{CB96995C-F7E7-4065-8011-D6360A52DCF6}" srcOrd="1" destOrd="0" presId="urn:microsoft.com/office/officeart/2005/8/layout/orgChart1"/>
    <dgm:cxn modelId="{55224762-D83D-46B8-AD57-A08B68C94141}" type="presParOf" srcId="{9E14F236-1B14-436E-AB66-BF9B30F0BBCC}" destId="{C21A8E37-60C4-47E9-938B-F8128A3EA032}" srcOrd="0" destOrd="0" presId="urn:microsoft.com/office/officeart/2005/8/layout/orgChart1"/>
    <dgm:cxn modelId="{72C6A2E4-84C9-4869-9116-94093666BC9C}" type="presParOf" srcId="{C21A8E37-60C4-47E9-938B-F8128A3EA032}" destId="{AD3B2F7F-EE31-4F69-A783-5AC457059839}" srcOrd="0" destOrd="0" presId="urn:microsoft.com/office/officeart/2005/8/layout/orgChart1"/>
    <dgm:cxn modelId="{996CCB65-9375-45BE-A22E-CC888B601E5E}" type="presParOf" srcId="{AD3B2F7F-EE31-4F69-A783-5AC457059839}" destId="{3B4E72DC-663C-49A3-8286-7F91E62FF005}" srcOrd="0" destOrd="0" presId="urn:microsoft.com/office/officeart/2005/8/layout/orgChart1"/>
    <dgm:cxn modelId="{CF93CD11-8721-47E9-A9F6-7CF876DCAB22}" type="presParOf" srcId="{AD3B2F7F-EE31-4F69-A783-5AC457059839}" destId="{1523603C-4643-4172-B0D9-FACFDEC4DBAF}" srcOrd="1" destOrd="0" presId="urn:microsoft.com/office/officeart/2005/8/layout/orgChart1"/>
    <dgm:cxn modelId="{ABC79794-1263-4E77-BB36-373499B2CE65}" type="presParOf" srcId="{C21A8E37-60C4-47E9-938B-F8128A3EA032}" destId="{1BA04346-47B2-4274-8748-F7397EB7DAD3}" srcOrd="1" destOrd="0" presId="urn:microsoft.com/office/officeart/2005/8/layout/orgChart1"/>
    <dgm:cxn modelId="{688664DF-F859-4270-9A4C-343781822889}" type="presParOf" srcId="{1BA04346-47B2-4274-8748-F7397EB7DAD3}" destId="{67423D5C-1468-41B0-92D2-D59D210983BC}" srcOrd="0" destOrd="0" presId="urn:microsoft.com/office/officeart/2005/8/layout/orgChart1"/>
    <dgm:cxn modelId="{8EBCEB33-5DCB-4C9B-9B24-21BCB9BDD741}" type="presParOf" srcId="{1BA04346-47B2-4274-8748-F7397EB7DAD3}" destId="{634174BA-ADCA-4C51-9B8A-242B346CBD42}" srcOrd="1" destOrd="0" presId="urn:microsoft.com/office/officeart/2005/8/layout/orgChart1"/>
    <dgm:cxn modelId="{4E3454D6-636C-4340-BAA2-2A00E35539BA}" type="presParOf" srcId="{634174BA-ADCA-4C51-9B8A-242B346CBD42}" destId="{38D419BB-62C7-43E4-8987-8DAC445565F5}" srcOrd="0" destOrd="0" presId="urn:microsoft.com/office/officeart/2005/8/layout/orgChart1"/>
    <dgm:cxn modelId="{2A7A5351-03FF-475B-8549-33CB282D0312}" type="presParOf" srcId="{38D419BB-62C7-43E4-8987-8DAC445565F5}" destId="{0443EDB0-0DDE-47B6-B61E-8AC2FA4EBEB2}" srcOrd="0" destOrd="0" presId="urn:microsoft.com/office/officeart/2005/8/layout/orgChart1"/>
    <dgm:cxn modelId="{0DBDBBD6-CF44-4082-A192-C64A522688B4}" type="presParOf" srcId="{38D419BB-62C7-43E4-8987-8DAC445565F5}" destId="{ADC6AE42-0B18-4861-968F-6C67A1F6443A}" srcOrd="1" destOrd="0" presId="urn:microsoft.com/office/officeart/2005/8/layout/orgChart1"/>
    <dgm:cxn modelId="{13B754BE-4E11-4593-9C1E-8448BA3228C5}" type="presParOf" srcId="{634174BA-ADCA-4C51-9B8A-242B346CBD42}" destId="{4B0B6B4E-1445-43D2-AEA6-5F4F29AF2BF2}" srcOrd="1" destOrd="0" presId="urn:microsoft.com/office/officeart/2005/8/layout/orgChart1"/>
    <dgm:cxn modelId="{EECE53EF-6A5A-4565-B12F-35BB2AEB9E5C}" type="presParOf" srcId="{634174BA-ADCA-4C51-9B8A-242B346CBD42}" destId="{FED761FA-8D49-46E4-8544-DE7878D00C72}" srcOrd="2" destOrd="0" presId="urn:microsoft.com/office/officeart/2005/8/layout/orgChart1"/>
    <dgm:cxn modelId="{ACB553C5-9C13-48B4-B918-CE44D1C3B015}" type="presParOf" srcId="{1BA04346-47B2-4274-8748-F7397EB7DAD3}" destId="{6A1865F9-875D-4218-875E-571136DDD1C1}" srcOrd="2" destOrd="0" presId="urn:microsoft.com/office/officeart/2005/8/layout/orgChart1"/>
    <dgm:cxn modelId="{74E8FB75-6777-4D85-9A28-80407FC1AA38}" type="presParOf" srcId="{1BA04346-47B2-4274-8748-F7397EB7DAD3}" destId="{0B919001-7FCD-40A9-9ADA-CE73825116F9}" srcOrd="3" destOrd="0" presId="urn:microsoft.com/office/officeart/2005/8/layout/orgChart1"/>
    <dgm:cxn modelId="{0E961266-28AE-4E95-8A96-97C58A7995FE}" type="presParOf" srcId="{0B919001-7FCD-40A9-9ADA-CE73825116F9}" destId="{88FCDD6C-FE3E-46BF-9444-BEC48B9F542E}" srcOrd="0" destOrd="0" presId="urn:microsoft.com/office/officeart/2005/8/layout/orgChart1"/>
    <dgm:cxn modelId="{BE77923E-3CA7-4B83-8287-D5F633882185}" type="presParOf" srcId="{88FCDD6C-FE3E-46BF-9444-BEC48B9F542E}" destId="{044468F5-F1A3-49E4-A2B3-E19503F24890}" srcOrd="0" destOrd="0" presId="urn:microsoft.com/office/officeart/2005/8/layout/orgChart1"/>
    <dgm:cxn modelId="{A1575F56-B9BA-44DB-9BD8-ADE079B186EC}" type="presParOf" srcId="{88FCDD6C-FE3E-46BF-9444-BEC48B9F542E}" destId="{47977238-D5BB-44E2-80F7-177EDF5BE3AD}" srcOrd="1" destOrd="0" presId="urn:microsoft.com/office/officeart/2005/8/layout/orgChart1"/>
    <dgm:cxn modelId="{539512E3-46EA-41FE-A96A-935D15CC9D4A}" type="presParOf" srcId="{0B919001-7FCD-40A9-9ADA-CE73825116F9}" destId="{42A3D97A-0689-419A-A9D4-64B7249362BA}" srcOrd="1" destOrd="0" presId="urn:microsoft.com/office/officeart/2005/8/layout/orgChart1"/>
    <dgm:cxn modelId="{D521703F-81C3-402C-A3F9-E52295AA745D}" type="presParOf" srcId="{0B919001-7FCD-40A9-9ADA-CE73825116F9}" destId="{B605E7C1-1389-4AF0-919E-92EEBDD45B99}" srcOrd="2" destOrd="0" presId="urn:microsoft.com/office/officeart/2005/8/layout/orgChart1"/>
    <dgm:cxn modelId="{70EF5235-13B1-4BE3-A253-6A80FFE4BECF}" type="presParOf" srcId="{1BA04346-47B2-4274-8748-F7397EB7DAD3}" destId="{DBFCF6CE-22AD-4508-9BDE-BC6B21905FCA}" srcOrd="4" destOrd="0" presId="urn:microsoft.com/office/officeart/2005/8/layout/orgChart1"/>
    <dgm:cxn modelId="{D7358C7E-1189-4C1F-983F-8C4191B53716}" type="presParOf" srcId="{1BA04346-47B2-4274-8748-F7397EB7DAD3}" destId="{B077B716-ECAC-4165-8BDC-CA9D99073B32}" srcOrd="5" destOrd="0" presId="urn:microsoft.com/office/officeart/2005/8/layout/orgChart1"/>
    <dgm:cxn modelId="{7838BC7A-4EE3-4C22-9AC0-27BAA40C25F8}" type="presParOf" srcId="{B077B716-ECAC-4165-8BDC-CA9D99073B32}" destId="{98EC4E39-234E-4B3C-8586-AF31AE325AD7}" srcOrd="0" destOrd="0" presId="urn:microsoft.com/office/officeart/2005/8/layout/orgChart1"/>
    <dgm:cxn modelId="{A38E6FBC-320E-44D8-9D70-C2043DF05830}" type="presParOf" srcId="{98EC4E39-234E-4B3C-8586-AF31AE325AD7}" destId="{F55D5999-B2E1-423E-B1A9-260638DDDAD9}" srcOrd="0" destOrd="0" presId="urn:microsoft.com/office/officeart/2005/8/layout/orgChart1"/>
    <dgm:cxn modelId="{5A2D87B8-1E80-403B-85F0-6C572254E7C5}" type="presParOf" srcId="{98EC4E39-234E-4B3C-8586-AF31AE325AD7}" destId="{B47D3167-443D-4F64-8600-3CD5D993F462}" srcOrd="1" destOrd="0" presId="urn:microsoft.com/office/officeart/2005/8/layout/orgChart1"/>
    <dgm:cxn modelId="{AA088D8E-93A8-4003-819D-C5F51D99398A}" type="presParOf" srcId="{B077B716-ECAC-4165-8BDC-CA9D99073B32}" destId="{CF04037D-ABA3-43BC-A837-07D2372EE3F0}" srcOrd="1" destOrd="0" presId="urn:microsoft.com/office/officeart/2005/8/layout/orgChart1"/>
    <dgm:cxn modelId="{A7FE691D-3A9F-44B1-9819-1A320ADFD0BE}" type="presParOf" srcId="{B077B716-ECAC-4165-8BDC-CA9D99073B32}" destId="{BC8EE15A-78E5-4833-93CB-B2345D9EF923}" srcOrd="2" destOrd="0" presId="urn:microsoft.com/office/officeart/2005/8/layout/orgChart1"/>
    <dgm:cxn modelId="{60775F99-01E2-4D76-BAB5-788951949FC8}" type="presParOf" srcId="{1BA04346-47B2-4274-8748-F7397EB7DAD3}" destId="{85375F55-B5E5-46A9-99F0-0DCFA3270D5D}" srcOrd="6" destOrd="0" presId="urn:microsoft.com/office/officeart/2005/8/layout/orgChart1"/>
    <dgm:cxn modelId="{B95F833D-9310-43E0-A199-F3AE0466E346}" type="presParOf" srcId="{1BA04346-47B2-4274-8748-F7397EB7DAD3}" destId="{95E7F871-8119-4A3E-A7FF-33ABED72FED6}" srcOrd="7" destOrd="0" presId="urn:microsoft.com/office/officeart/2005/8/layout/orgChart1"/>
    <dgm:cxn modelId="{8A2AFBF4-2C2C-4DFF-B385-9160553FECE4}" type="presParOf" srcId="{95E7F871-8119-4A3E-A7FF-33ABED72FED6}" destId="{6F2FDE1F-3ACA-4809-B32E-6320820492FC}" srcOrd="0" destOrd="0" presId="urn:microsoft.com/office/officeart/2005/8/layout/orgChart1"/>
    <dgm:cxn modelId="{634E5012-7CF9-4771-A250-6FC328116C55}" type="presParOf" srcId="{6F2FDE1F-3ACA-4809-B32E-6320820492FC}" destId="{764D9E25-3DD1-4492-AA76-21BB316BE4C3}" srcOrd="0" destOrd="0" presId="urn:microsoft.com/office/officeart/2005/8/layout/orgChart1"/>
    <dgm:cxn modelId="{70E75B10-F91D-4BEB-8701-AD5F9D7A4DD7}" type="presParOf" srcId="{6F2FDE1F-3ACA-4809-B32E-6320820492FC}" destId="{CB96995C-F7E7-4065-8011-D6360A52DCF6}" srcOrd="1" destOrd="0" presId="urn:microsoft.com/office/officeart/2005/8/layout/orgChart1"/>
    <dgm:cxn modelId="{28079D39-96D7-4AFE-85E9-A5AA61052AD4}" type="presParOf" srcId="{95E7F871-8119-4A3E-A7FF-33ABED72FED6}" destId="{DAA487FF-2FD5-439D-9D61-EB471EFB56A1}" srcOrd="1" destOrd="0" presId="urn:microsoft.com/office/officeart/2005/8/layout/orgChart1"/>
    <dgm:cxn modelId="{98888F0D-E19C-4F4F-95E4-184C4DB848FC}" type="presParOf" srcId="{95E7F871-8119-4A3E-A7FF-33ABED72FED6}" destId="{0B729CEC-97FD-40BD-AF2E-C630307940D5}" srcOrd="2" destOrd="0" presId="urn:microsoft.com/office/officeart/2005/8/layout/orgChart1"/>
    <dgm:cxn modelId="{E4A6F98D-25D7-4FBB-973B-38A6B7BEF790}" type="presParOf" srcId="{C21A8E37-60C4-47E9-938B-F8128A3EA032}" destId="{4DB1CB02-227E-4C17-8C03-1789D8F7F23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C861EF-696F-461E-B7ED-6F5317D6B853}">
      <dsp:nvSpPr>
        <dsp:cNvPr id="0" name=""/>
        <dsp:cNvSpPr/>
      </dsp:nvSpPr>
      <dsp:spPr>
        <a:xfrm>
          <a:off x="1" y="2626347"/>
          <a:ext cx="2285972" cy="228597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5805" tIns="17780" rIns="125805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400" b="0" kern="1200" dirty="0">
              <a:solidFill>
                <a:schemeClr val="accent6">
                  <a:lumMod val="75000"/>
                </a:schemeClr>
              </a:solidFill>
              <a:latin typeface="Arial Black" pitchFamily="34" charset="0"/>
            </a:rPr>
            <a:t>ÉPITHÉLIAL</a:t>
          </a:r>
        </a:p>
      </dsp:txBody>
      <dsp:txXfrm>
        <a:off x="334774" y="2961120"/>
        <a:ext cx="1616426" cy="1616426"/>
      </dsp:txXfrm>
    </dsp:sp>
    <dsp:sp modelId="{BA9735DF-B651-4CAC-8CA5-B041CA116115}">
      <dsp:nvSpPr>
        <dsp:cNvPr id="0" name=""/>
        <dsp:cNvSpPr/>
      </dsp:nvSpPr>
      <dsp:spPr>
        <a:xfrm>
          <a:off x="1643428" y="2554339"/>
          <a:ext cx="2285972" cy="235798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5805" tIns="17780" rIns="125805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400" b="1" kern="1200" dirty="0">
              <a:solidFill>
                <a:schemeClr val="accent6">
                  <a:lumMod val="75000"/>
                </a:schemeClr>
              </a:solidFill>
              <a:latin typeface="Arial Black" pitchFamily="34" charset="0"/>
            </a:rPr>
            <a:t>CONJONCTIF</a:t>
          </a:r>
        </a:p>
      </dsp:txBody>
      <dsp:txXfrm>
        <a:off x="1978201" y="2899657"/>
        <a:ext cx="1616426" cy="1667344"/>
      </dsp:txXfrm>
    </dsp:sp>
    <dsp:sp modelId="{5A71AAF3-19BE-467B-AC86-CEAB554D555F}">
      <dsp:nvSpPr>
        <dsp:cNvPr id="0" name=""/>
        <dsp:cNvSpPr/>
      </dsp:nvSpPr>
      <dsp:spPr>
        <a:xfrm>
          <a:off x="3600399" y="2626347"/>
          <a:ext cx="2285972" cy="228597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5805" tIns="17780" rIns="125805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400" b="1" kern="1200" dirty="0">
              <a:solidFill>
                <a:schemeClr val="accent6">
                  <a:lumMod val="75000"/>
                </a:schemeClr>
              </a:solidFill>
              <a:latin typeface="Arial Black" pitchFamily="34" charset="0"/>
            </a:rPr>
            <a:t>MUSCULAIRE</a:t>
          </a:r>
        </a:p>
      </dsp:txBody>
      <dsp:txXfrm>
        <a:off x="3935172" y="2961120"/>
        <a:ext cx="1616426" cy="1616426"/>
      </dsp:txXfrm>
    </dsp:sp>
    <dsp:sp modelId="{0E556E5A-5066-4909-814E-047180F66611}">
      <dsp:nvSpPr>
        <dsp:cNvPr id="0" name=""/>
        <dsp:cNvSpPr/>
      </dsp:nvSpPr>
      <dsp:spPr>
        <a:xfrm>
          <a:off x="5472606" y="2626347"/>
          <a:ext cx="2285972" cy="228597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5805" tIns="17780" rIns="125805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400" b="1" kern="1200" dirty="0">
              <a:solidFill>
                <a:schemeClr val="accent6">
                  <a:lumMod val="75000"/>
                </a:schemeClr>
              </a:solidFill>
              <a:latin typeface="Arial Black" pitchFamily="34" charset="0"/>
            </a:rPr>
            <a:t>NERVEUX</a:t>
          </a:r>
        </a:p>
      </dsp:txBody>
      <dsp:txXfrm>
        <a:off x="5807379" y="2961120"/>
        <a:ext cx="1616426" cy="16164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5B1ADD-CE9D-4093-8B52-D6CE87C492A2}">
      <dsp:nvSpPr>
        <dsp:cNvPr id="0" name=""/>
        <dsp:cNvSpPr/>
      </dsp:nvSpPr>
      <dsp:spPr>
        <a:xfrm rot="20154936">
          <a:off x="-701587" y="618401"/>
          <a:ext cx="3531229" cy="1944409"/>
        </a:xfrm>
        <a:prstGeom prst="round2Same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67310" rIns="201930" bIns="67310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5300" kern="1200" dirty="0"/>
            <a:t>Ovaires</a:t>
          </a:r>
        </a:p>
      </dsp:txBody>
      <dsp:txXfrm>
        <a:off x="-587302" y="709187"/>
        <a:ext cx="3341393" cy="1849491"/>
      </dsp:txXfrm>
    </dsp:sp>
    <dsp:sp modelId="{6ADE9DC9-1A8D-49F4-8326-E511CB4E71EE}">
      <dsp:nvSpPr>
        <dsp:cNvPr id="0" name=""/>
        <dsp:cNvSpPr/>
      </dsp:nvSpPr>
      <dsp:spPr>
        <a:xfrm>
          <a:off x="1869372" y="1732998"/>
          <a:ext cx="3780823" cy="2531249"/>
        </a:xfrm>
        <a:prstGeom prst="round2SameRect">
          <a:avLst/>
        </a:prstGeom>
        <a:solidFill>
          <a:schemeClr val="accent4">
            <a:hueOff val="907210"/>
            <a:satOff val="-297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67310" rIns="201930" bIns="67310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5300" kern="1200" dirty="0"/>
            <a:t>Testicules</a:t>
          </a:r>
        </a:p>
      </dsp:txBody>
      <dsp:txXfrm>
        <a:off x="1992937" y="1856563"/>
        <a:ext cx="3533693" cy="2407684"/>
      </dsp:txXfrm>
    </dsp:sp>
    <dsp:sp modelId="{378D4DC6-5D73-4D5E-99A8-EA1D1CC5CD95}">
      <dsp:nvSpPr>
        <dsp:cNvPr id="0" name=""/>
        <dsp:cNvSpPr/>
      </dsp:nvSpPr>
      <dsp:spPr>
        <a:xfrm rot="2400000">
          <a:off x="4042442" y="906770"/>
          <a:ext cx="3477782" cy="1894926"/>
        </a:xfrm>
        <a:prstGeom prst="round2SameRect">
          <a:avLst/>
        </a:prstGeom>
        <a:solidFill>
          <a:schemeClr val="accent4">
            <a:hueOff val="1814420"/>
            <a:satOff val="-594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67310" rIns="201930" bIns="67310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5300" kern="1200" dirty="0"/>
            <a:t>Pancréas</a:t>
          </a:r>
        </a:p>
      </dsp:txBody>
      <dsp:txXfrm>
        <a:off x="4105215" y="988452"/>
        <a:ext cx="3292776" cy="180242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CAB7E8-2B42-4A28-B1C9-745D34DC3BF5}">
      <dsp:nvSpPr>
        <dsp:cNvPr id="0" name=""/>
        <dsp:cNvSpPr/>
      </dsp:nvSpPr>
      <dsp:spPr>
        <a:xfrm>
          <a:off x="3837850" y="1521631"/>
          <a:ext cx="2805039" cy="5033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2856"/>
              </a:lnTo>
              <a:lnTo>
                <a:pt x="2805039" y="322856"/>
              </a:lnTo>
              <a:lnTo>
                <a:pt x="2805039" y="503397"/>
              </a:lnTo>
            </a:path>
          </a:pathLst>
        </a:custGeom>
        <a:noFill/>
        <a:ln w="264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8DDA71-573E-45A2-BF91-C5BBF8C52802}">
      <dsp:nvSpPr>
        <dsp:cNvPr id="0" name=""/>
        <dsp:cNvSpPr/>
      </dsp:nvSpPr>
      <dsp:spPr>
        <a:xfrm>
          <a:off x="3837850" y="1521631"/>
          <a:ext cx="181030" cy="13211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40616"/>
              </a:lnTo>
              <a:lnTo>
                <a:pt x="181030" y="1140616"/>
              </a:lnTo>
              <a:lnTo>
                <a:pt x="181030" y="1321157"/>
              </a:lnTo>
            </a:path>
          </a:pathLst>
        </a:custGeom>
        <a:noFill/>
        <a:ln w="264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EEFD5A-0926-472D-9B1B-F54813AC34E5}">
      <dsp:nvSpPr>
        <dsp:cNvPr id="0" name=""/>
        <dsp:cNvSpPr/>
      </dsp:nvSpPr>
      <dsp:spPr>
        <a:xfrm>
          <a:off x="1104879" y="1521631"/>
          <a:ext cx="2732970" cy="745458"/>
        </a:xfrm>
        <a:custGeom>
          <a:avLst/>
          <a:gdLst/>
          <a:ahLst/>
          <a:cxnLst/>
          <a:rect l="0" t="0" r="0" b="0"/>
          <a:pathLst>
            <a:path>
              <a:moveTo>
                <a:pt x="2732970" y="0"/>
              </a:moveTo>
              <a:lnTo>
                <a:pt x="2732970" y="564917"/>
              </a:lnTo>
              <a:lnTo>
                <a:pt x="0" y="564917"/>
              </a:lnTo>
              <a:lnTo>
                <a:pt x="0" y="745458"/>
              </a:lnTo>
            </a:path>
          </a:pathLst>
        </a:custGeom>
        <a:noFill/>
        <a:ln w="264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D58F8F-5EAC-4C21-8C37-80516601624E}">
      <dsp:nvSpPr>
        <dsp:cNvPr id="0" name=""/>
        <dsp:cNvSpPr/>
      </dsp:nvSpPr>
      <dsp:spPr>
        <a:xfrm>
          <a:off x="2701329" y="284099"/>
          <a:ext cx="2273043" cy="12375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889C2C-27B6-4FA7-91A3-B0A222666237}">
      <dsp:nvSpPr>
        <dsp:cNvPr id="0" name=""/>
        <dsp:cNvSpPr/>
      </dsp:nvSpPr>
      <dsp:spPr>
        <a:xfrm>
          <a:off x="2917870" y="489813"/>
          <a:ext cx="2273043" cy="12375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200" kern="1200" dirty="0">
              <a:solidFill>
                <a:schemeClr val="accent5">
                  <a:lumMod val="75000"/>
                </a:schemeClr>
              </a:solidFill>
            </a:rPr>
            <a:t>Matrice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200" kern="1200" dirty="0">
              <a:solidFill>
                <a:schemeClr val="accent5">
                  <a:lumMod val="75000"/>
                </a:schemeClr>
              </a:solidFill>
            </a:rPr>
            <a:t>(tissu conjonctif)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200" b="1" kern="1200" dirty="0">
              <a:solidFill>
                <a:schemeClr val="accent5">
                  <a:lumMod val="75000"/>
                </a:schemeClr>
              </a:solidFill>
            </a:rPr>
            <a:t>Composée de :</a:t>
          </a:r>
        </a:p>
      </dsp:txBody>
      <dsp:txXfrm>
        <a:off x="2954116" y="526059"/>
        <a:ext cx="2200551" cy="1165039"/>
      </dsp:txXfrm>
    </dsp:sp>
    <dsp:sp modelId="{AA995BF7-0755-490C-A834-061A1A672662}">
      <dsp:nvSpPr>
        <dsp:cNvPr id="0" name=""/>
        <dsp:cNvSpPr/>
      </dsp:nvSpPr>
      <dsp:spPr>
        <a:xfrm>
          <a:off x="-25970" y="2267089"/>
          <a:ext cx="2261700" cy="12375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E30870-B1E2-4C36-BF0C-263E734F2344}">
      <dsp:nvSpPr>
        <dsp:cNvPr id="0" name=""/>
        <dsp:cNvSpPr/>
      </dsp:nvSpPr>
      <dsp:spPr>
        <a:xfrm>
          <a:off x="190570" y="2472803"/>
          <a:ext cx="2261700" cy="12375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200" kern="1200" dirty="0">
              <a:solidFill>
                <a:schemeClr val="accent5">
                  <a:lumMod val="75000"/>
                </a:schemeClr>
              </a:solidFill>
            </a:rPr>
            <a:t>Fibres de collagène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200" kern="1200" dirty="0">
              <a:solidFill>
                <a:schemeClr val="accent5">
                  <a:lumMod val="75000"/>
                </a:schemeClr>
              </a:solidFill>
            </a:rPr>
            <a:t>(blanches et brillantes, abondantes, solides, flexibles et résistantes)</a:t>
          </a:r>
        </a:p>
      </dsp:txBody>
      <dsp:txXfrm>
        <a:off x="226816" y="2509049"/>
        <a:ext cx="2189208" cy="1165039"/>
      </dsp:txXfrm>
    </dsp:sp>
    <dsp:sp modelId="{8B3E6720-F59C-49AB-9BF6-489FAC810500}">
      <dsp:nvSpPr>
        <dsp:cNvPr id="0" name=""/>
        <dsp:cNvSpPr/>
      </dsp:nvSpPr>
      <dsp:spPr>
        <a:xfrm>
          <a:off x="2788589" y="2842789"/>
          <a:ext cx="2460582" cy="12375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7971BE-47CA-466C-ABB1-7D74849C4137}">
      <dsp:nvSpPr>
        <dsp:cNvPr id="0" name=""/>
        <dsp:cNvSpPr/>
      </dsp:nvSpPr>
      <dsp:spPr>
        <a:xfrm>
          <a:off x="3005130" y="3048503"/>
          <a:ext cx="2460582" cy="12375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200" kern="1200" dirty="0">
              <a:solidFill>
                <a:schemeClr val="accent5">
                  <a:lumMod val="75000"/>
                </a:schemeClr>
              </a:solidFill>
            </a:rPr>
            <a:t>Fibres réticulées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200" kern="1200" dirty="0">
              <a:solidFill>
                <a:schemeClr val="accent5">
                  <a:lumMod val="75000"/>
                </a:schemeClr>
              </a:solidFill>
            </a:rPr>
            <a:t>(plus petites, filet, situées dans les tissus mous et vaisseaux sanguins)</a:t>
          </a:r>
        </a:p>
      </dsp:txBody>
      <dsp:txXfrm>
        <a:off x="3041376" y="3084749"/>
        <a:ext cx="2388090" cy="1165039"/>
      </dsp:txXfrm>
    </dsp:sp>
    <dsp:sp modelId="{621602FA-2978-4CE7-AF9A-B395F4F7661B}">
      <dsp:nvSpPr>
        <dsp:cNvPr id="0" name=""/>
        <dsp:cNvSpPr/>
      </dsp:nvSpPr>
      <dsp:spPr>
        <a:xfrm>
          <a:off x="5499840" y="2025028"/>
          <a:ext cx="2286100" cy="12375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643093-9FAF-4669-8D13-0559B0AAA991}">
      <dsp:nvSpPr>
        <dsp:cNvPr id="0" name=""/>
        <dsp:cNvSpPr/>
      </dsp:nvSpPr>
      <dsp:spPr>
        <a:xfrm>
          <a:off x="5716381" y="2230742"/>
          <a:ext cx="2286100" cy="12375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200" kern="1200" dirty="0">
              <a:solidFill>
                <a:schemeClr val="accent5">
                  <a:lumMod val="75000"/>
                </a:schemeClr>
              </a:solidFill>
            </a:rPr>
            <a:t>Fibres élastiques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200" kern="1200" dirty="0">
              <a:solidFill>
                <a:schemeClr val="accent5">
                  <a:lumMod val="75000"/>
                </a:schemeClr>
              </a:solidFill>
            </a:rPr>
            <a:t>(fils cylindriques longs et fins, composées d’élastine (protéine), situées </a:t>
          </a:r>
          <a:r>
            <a:rPr lang="fr-CA" sz="1200" kern="1200" dirty="0" err="1">
              <a:solidFill>
                <a:schemeClr val="accent5">
                  <a:lumMod val="75000"/>
                </a:schemeClr>
              </a:solidFill>
            </a:rPr>
            <a:t>ds</a:t>
          </a:r>
          <a:r>
            <a:rPr lang="fr-CA" sz="1200" kern="1200" dirty="0">
              <a:solidFill>
                <a:schemeClr val="accent5">
                  <a:lumMod val="75000"/>
                </a:schemeClr>
              </a:solidFill>
            </a:rPr>
            <a:t> la peau, </a:t>
          </a:r>
          <a:r>
            <a:rPr lang="fr-CA" sz="1200" kern="1200" dirty="0" err="1">
              <a:solidFill>
                <a:schemeClr val="accent5">
                  <a:lumMod val="75000"/>
                </a:schemeClr>
              </a:solidFill>
            </a:rPr>
            <a:t>pms</a:t>
          </a:r>
          <a:r>
            <a:rPr lang="fr-CA" sz="1200" kern="1200" dirty="0">
              <a:solidFill>
                <a:schemeClr val="accent5">
                  <a:lumMod val="75000"/>
                </a:schemeClr>
              </a:solidFill>
            </a:rPr>
            <a:t> et vaisseaux sanguins)</a:t>
          </a:r>
        </a:p>
      </dsp:txBody>
      <dsp:txXfrm>
        <a:off x="5752627" y="2266988"/>
        <a:ext cx="2213608" cy="116503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375F55-B5E5-46A9-99F0-0DCFA3270D5D}">
      <dsp:nvSpPr>
        <dsp:cNvPr id="0" name=""/>
        <dsp:cNvSpPr/>
      </dsp:nvSpPr>
      <dsp:spPr>
        <a:xfrm>
          <a:off x="4138504" y="1132431"/>
          <a:ext cx="3199032" cy="13169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30550"/>
              </a:lnTo>
              <a:lnTo>
                <a:pt x="3199032" y="1130550"/>
              </a:lnTo>
              <a:lnTo>
                <a:pt x="3199032" y="131698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FCF6CE-22AD-4508-9BDE-BC6B21905FCA}">
      <dsp:nvSpPr>
        <dsp:cNvPr id="0" name=""/>
        <dsp:cNvSpPr/>
      </dsp:nvSpPr>
      <dsp:spPr>
        <a:xfrm>
          <a:off x="4138504" y="1132431"/>
          <a:ext cx="1050541" cy="13169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30550"/>
              </a:lnTo>
              <a:lnTo>
                <a:pt x="1050541" y="1130550"/>
              </a:lnTo>
              <a:lnTo>
                <a:pt x="1050541" y="131698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1865F9-875D-4218-875E-571136DDD1C1}">
      <dsp:nvSpPr>
        <dsp:cNvPr id="0" name=""/>
        <dsp:cNvSpPr/>
      </dsp:nvSpPr>
      <dsp:spPr>
        <a:xfrm>
          <a:off x="3040554" y="1132431"/>
          <a:ext cx="1097950" cy="1316989"/>
        </a:xfrm>
        <a:custGeom>
          <a:avLst/>
          <a:gdLst/>
          <a:ahLst/>
          <a:cxnLst/>
          <a:rect l="0" t="0" r="0" b="0"/>
          <a:pathLst>
            <a:path>
              <a:moveTo>
                <a:pt x="1097950" y="0"/>
              </a:moveTo>
              <a:lnTo>
                <a:pt x="1097950" y="1130550"/>
              </a:lnTo>
              <a:lnTo>
                <a:pt x="0" y="1130550"/>
              </a:lnTo>
              <a:lnTo>
                <a:pt x="0" y="131698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423D5C-1468-41B0-92D2-D59D210983BC}">
      <dsp:nvSpPr>
        <dsp:cNvPr id="0" name=""/>
        <dsp:cNvSpPr/>
      </dsp:nvSpPr>
      <dsp:spPr>
        <a:xfrm>
          <a:off x="892063" y="1132431"/>
          <a:ext cx="3246441" cy="1316989"/>
        </a:xfrm>
        <a:custGeom>
          <a:avLst/>
          <a:gdLst/>
          <a:ahLst/>
          <a:cxnLst/>
          <a:rect l="0" t="0" r="0" b="0"/>
          <a:pathLst>
            <a:path>
              <a:moveTo>
                <a:pt x="3246441" y="0"/>
              </a:moveTo>
              <a:lnTo>
                <a:pt x="3246441" y="1130550"/>
              </a:lnTo>
              <a:lnTo>
                <a:pt x="0" y="1130550"/>
              </a:lnTo>
              <a:lnTo>
                <a:pt x="0" y="131698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4E72DC-663C-49A3-8286-7F91E62FF005}">
      <dsp:nvSpPr>
        <dsp:cNvPr id="0" name=""/>
        <dsp:cNvSpPr/>
      </dsp:nvSpPr>
      <dsp:spPr>
        <a:xfrm>
          <a:off x="3250698" y="244624"/>
          <a:ext cx="1775612" cy="887806"/>
        </a:xfrm>
        <a:prstGeom prst="rect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3000" b="1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Régions corporelle</a:t>
          </a:r>
        </a:p>
      </dsp:txBody>
      <dsp:txXfrm>
        <a:off x="3250698" y="244624"/>
        <a:ext cx="1775612" cy="887806"/>
      </dsp:txXfrm>
    </dsp:sp>
    <dsp:sp modelId="{0443EDB0-0DDE-47B6-B61E-8AC2FA4EBEB2}">
      <dsp:nvSpPr>
        <dsp:cNvPr id="0" name=""/>
        <dsp:cNvSpPr/>
      </dsp:nvSpPr>
      <dsp:spPr>
        <a:xfrm>
          <a:off x="4256" y="2449420"/>
          <a:ext cx="1775612" cy="8878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3000" b="1" kern="1200" dirty="0"/>
            <a:t>Tête et cou</a:t>
          </a:r>
        </a:p>
      </dsp:txBody>
      <dsp:txXfrm>
        <a:off x="4256" y="2449420"/>
        <a:ext cx="1775612" cy="887806"/>
      </dsp:txXfrm>
    </dsp:sp>
    <dsp:sp modelId="{044468F5-F1A3-49E4-A2B3-E19503F24890}">
      <dsp:nvSpPr>
        <dsp:cNvPr id="0" name=""/>
        <dsp:cNvSpPr/>
      </dsp:nvSpPr>
      <dsp:spPr>
        <a:xfrm>
          <a:off x="2152748" y="2449420"/>
          <a:ext cx="1775612" cy="8878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3000" b="1" kern="1200" dirty="0"/>
            <a:t>Tronc</a:t>
          </a:r>
        </a:p>
      </dsp:txBody>
      <dsp:txXfrm>
        <a:off x="2152748" y="2449420"/>
        <a:ext cx="1775612" cy="887806"/>
      </dsp:txXfrm>
    </dsp:sp>
    <dsp:sp modelId="{F55D5999-B2E1-423E-B1A9-260638DDDAD9}">
      <dsp:nvSpPr>
        <dsp:cNvPr id="0" name=""/>
        <dsp:cNvSpPr/>
      </dsp:nvSpPr>
      <dsp:spPr>
        <a:xfrm>
          <a:off x="4301239" y="2449420"/>
          <a:ext cx="1775612" cy="8878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3000" b="1" kern="1200" dirty="0"/>
            <a:t>Membres supérieurs</a:t>
          </a:r>
        </a:p>
      </dsp:txBody>
      <dsp:txXfrm>
        <a:off x="4301239" y="2449420"/>
        <a:ext cx="1775612" cy="887806"/>
      </dsp:txXfrm>
    </dsp:sp>
    <dsp:sp modelId="{764D9E25-3DD1-4492-AA76-21BB316BE4C3}">
      <dsp:nvSpPr>
        <dsp:cNvPr id="0" name=""/>
        <dsp:cNvSpPr/>
      </dsp:nvSpPr>
      <dsp:spPr>
        <a:xfrm>
          <a:off x="6449730" y="2449420"/>
          <a:ext cx="1775612" cy="8878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3000" b="1" kern="1200" dirty="0"/>
            <a:t>Membres inférieurs</a:t>
          </a:r>
        </a:p>
      </dsp:txBody>
      <dsp:txXfrm>
        <a:off x="6449730" y="2449420"/>
        <a:ext cx="1775612" cy="8878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diagrams.loki3.com/TabbedArc+Icon">
  <dgm:title val="Arc à onglets"/>
  <dgm:desc val="Permet d’afficher un ensemble d’éléments liés présentés sous forme d’arc. Utilisation optimale avec de petites quantités de texte."/>
  <dgm:catLst>
    <dgm:cat type="relationship" pri="20500"/>
    <dgm:cat type="officeonline" pri="4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1">
        <dgm:alg type="cycle"/>
      </dgm:if>
      <dgm:else name="Name3">
        <dgm:choose name="Name4">
          <dgm:if name="Name5" axis="ch" ptType="node" func="cnt" op="lte" val="3">
            <dgm:choose name="Name6">
              <dgm:if name="Name7" func="var" arg="dir" op="equ" val="norm">
                <dgm:alg type="cycle">
                  <dgm:param type="stAng" val="-40"/>
                  <dgm:param type="spanAng" val="80"/>
                  <dgm:param type="rotPath" val="alongPath"/>
                </dgm:alg>
              </dgm:if>
              <dgm:else name="Name8">
                <dgm:alg type="cycle">
                  <dgm:param type="stAng" val="40"/>
                  <dgm:param type="spanAng" val="-80"/>
                  <dgm:param type="rotPath" val="alongPath"/>
                </dgm:alg>
              </dgm:else>
            </dgm:choose>
          </dgm:if>
          <dgm:else name="Name9">
            <dgm:choose name="Name10">
              <dgm:if name="Name11" func="var" arg="dir" op="equ" val="norm">
                <dgm:alg type="cycle">
                  <dgm:param type="stAng" val="-60"/>
                  <dgm:param type="spanAng" val="120"/>
                  <dgm:param type="rotPath" val="alongPath"/>
                </dgm:alg>
              </dgm:if>
              <dgm:else name="Name12">
                <dgm:alg type="cycle">
                  <dgm:param type="stAng" val="60"/>
                  <dgm:param type="spanAng" val="-120"/>
                  <dgm:param type="rotPath" val="alongPath"/>
                </dgm:alg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hoose name="Name13">
      <dgm:if name="Name14" axis="ch" ptType="node" func="cnt" op="equ" val="2">
        <dgm:constrLst>
          <dgm:constr type="w" for="ch" ptType="node" refType="w"/>
          <dgm:constr type="primFontSz" for="ch" ptType="node" op="equ" val="65"/>
          <dgm:constr type="sibSp" refType="w" fact="0.22"/>
        </dgm:constrLst>
      </dgm:if>
      <dgm:else name="Name15">
        <dgm:constrLst>
          <dgm:constr type="w" for="ch" ptType="node" refType="w"/>
          <dgm:constr type="primFontSz" for="ch" ptType="node" op="equ" val="65"/>
          <dgm:constr type="sibSp" refType="w" fact="0.14"/>
        </dgm:constrLst>
      </dgm:else>
    </dgm:choose>
    <dgm:ruleLst/>
    <dgm:forEach name="Name16" axis="ch" ptType="node">
      <dgm:choose name="Name17">
        <dgm:if name="Name18" axis="par ch" ptType="doc node" func="cnt" op="equ" val="1">
          <dgm:layoutNode name="one">
            <dgm:varLst>
              <dgm:bulletEnabled val="1"/>
            </dgm:varLst>
            <dgm:alg type="tx"/>
            <dgm:shape xmlns:r="http://schemas.openxmlformats.org/officeDocument/2006/relationships" type="round2SameRect" r:blip="">
              <dgm:adjLst/>
            </dgm:shape>
            <dgm:presOf axis="desOrSelf" ptType="node"/>
            <dgm:constrLst>
              <dgm:constr type="h" refType="w" fact="0.65"/>
              <dgm:constr type="tMarg" refType="primFontSz" fact="0.1"/>
              <dgm:constr type="bMarg" refType="primFontSz" fact="0.1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9">
          <dgm:layoutNode name="twoplus">
            <dgm:varLst>
              <dgm:bulletEnabled val="1"/>
            </dgm:varLst>
            <dgm:alg type="tx">
              <dgm:param type="autoTxRot" val="grav"/>
            </dgm:alg>
            <dgm:shape xmlns:r="http://schemas.openxmlformats.org/officeDocument/2006/relationships" type="round2SameRect" r:blip="">
              <dgm:adjLst/>
            </dgm:shape>
            <dgm:presOf axis="desOrSelf" ptType="node"/>
            <dgm:constrLst>
              <dgm:constr type="h" refType="w" fact="0.65"/>
              <dgm:constr type="tMarg" refType="primFontSz" fact="0.1"/>
              <dgm:constr type="bMarg" refType="primFontSz" fact="0.1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060ABE-D6EB-4DC3-990B-3703143264B9}" type="datetimeFigureOut">
              <a:rPr lang="fr-CA" smtClean="0"/>
              <a:t>2022-01-11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B197A2-4182-4723-ACFA-1C159C5F987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82362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EA29F-E1CC-463C-B80B-31C0D129D4D9}" type="slidenum">
              <a:rPr lang="fr-CA" smtClean="0">
                <a:solidFill>
                  <a:prstClr val="black"/>
                </a:solidFill>
              </a:rPr>
              <a:pPr/>
              <a:t>3</a:t>
            </a:fld>
            <a:endParaRPr lang="fr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0748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Collagène: Réparation des cellules lésées</a:t>
            </a:r>
          </a:p>
          <a:p>
            <a:r>
              <a:rPr lang="fr-CA" dirty="0"/>
              <a:t>Réticulées: Forme de filet</a:t>
            </a:r>
          </a:p>
          <a:p>
            <a:r>
              <a:rPr lang="fr-CA" dirty="0"/>
              <a:t>Élastiques: élasticité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197A2-4182-4723-ACFA-1C159C5F987B}" type="slidenum">
              <a:rPr lang="fr-CA" smtClean="0"/>
              <a:t>18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040126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197A2-4182-4723-ACFA-1C159C5F987B}" type="slidenum">
              <a:rPr lang="fr-CA" smtClean="0"/>
              <a:t>20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663195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F21519-30C0-4CB3-AF51-FA5C24C2492F}" type="slidenum">
              <a:rPr lang="fr-CA" smtClean="0">
                <a:solidFill>
                  <a:prstClr val="black"/>
                </a:solidFill>
              </a:rPr>
              <a:pPr/>
              <a:t>27</a:t>
            </a:fld>
            <a:endParaRPr lang="fr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7115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Ex:  Système cardiovasculaire</a:t>
            </a:r>
          </a:p>
          <a:p>
            <a:r>
              <a:rPr lang="fr-CA" dirty="0"/>
              <a:t>Organes: Cœur-vaisseaux sanguins –sang</a:t>
            </a:r>
          </a:p>
          <a:p>
            <a:r>
              <a:rPr lang="fr-CA" dirty="0"/>
              <a:t>Tâches: Ramener</a:t>
            </a:r>
            <a:r>
              <a:rPr lang="fr-CA" baseline="0" dirty="0"/>
              <a:t> et acheminer le sang à travers tous le corps pour nourrir les cellules</a:t>
            </a:r>
          </a:p>
          <a:p>
            <a:r>
              <a:rPr lang="fr-CA" baseline="0" dirty="0"/>
              <a:t>Dépendant: du système respiratoire ( permet les échanges gazeux o2-c02) 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F21519-30C0-4CB3-AF51-FA5C24C2492F}" type="slidenum">
              <a:rPr lang="fr-CA" smtClean="0">
                <a:solidFill>
                  <a:prstClr val="black"/>
                </a:solidFill>
              </a:rPr>
              <a:pPr/>
              <a:t>34</a:t>
            </a:fld>
            <a:endParaRPr lang="fr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9966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4325" indent="-224325">
              <a:buAutoNum type="arabicPeriod"/>
            </a:pPr>
            <a:r>
              <a:rPr lang="fr-CA" dirty="0"/>
              <a:t>Stimulus : la course : fait bouger les muscles qui produisent de la chaleur</a:t>
            </a:r>
          </a:p>
          <a:p>
            <a:pPr marL="224325" indent="-224325">
              <a:buAutoNum type="arabicPeriod"/>
            </a:pPr>
            <a:r>
              <a:rPr lang="fr-CA" dirty="0"/>
              <a:t>Augmentation de la température dans l’organisme</a:t>
            </a:r>
          </a:p>
          <a:p>
            <a:pPr marL="224325" indent="-224325">
              <a:buAutoNum type="arabicPeriod"/>
            </a:pPr>
            <a:r>
              <a:rPr lang="fr-CA" dirty="0"/>
              <a:t>Il</a:t>
            </a:r>
            <a:r>
              <a:rPr lang="fr-CA" baseline="0" dirty="0"/>
              <a:t> y a un déséquilibre  T`&gt;37 </a:t>
            </a:r>
          </a:p>
          <a:p>
            <a:pPr marL="224325" indent="-224325">
              <a:buAutoNum type="arabicPeriod"/>
            </a:pPr>
            <a:r>
              <a:rPr lang="fr-CA" baseline="0" dirty="0"/>
              <a:t>Le cerveau analyse la situation</a:t>
            </a:r>
          </a:p>
          <a:p>
            <a:pPr marL="224325" indent="-224325">
              <a:buAutoNum type="arabicPeriod"/>
            </a:pPr>
            <a:r>
              <a:rPr lang="fr-CA" baseline="0" dirty="0"/>
              <a:t>Il envoie un message aux récepteurs de la peau</a:t>
            </a:r>
          </a:p>
          <a:p>
            <a:pPr marL="224325" indent="-224325">
              <a:buAutoNum type="arabicPeriod"/>
            </a:pPr>
            <a:r>
              <a:rPr lang="fr-CA" baseline="0" dirty="0"/>
              <a:t>Il y a de la sueur produite par les glande sudoripares </a:t>
            </a:r>
          </a:p>
          <a:p>
            <a:pPr marL="224325" indent="-224325">
              <a:buAutoNum type="arabicPeriod"/>
            </a:pPr>
            <a:r>
              <a:rPr lang="fr-CA" baseline="0" dirty="0"/>
              <a:t>Il y a ensuite un processus d’évaporation ce qui permet de rafraichir la température du corps </a:t>
            </a:r>
          </a:p>
          <a:p>
            <a:pPr marL="224325" indent="-224325">
              <a:buAutoNum type="arabicPeriod"/>
            </a:pPr>
            <a:r>
              <a:rPr lang="fr-CA" baseline="0" dirty="0"/>
              <a:t>La température diminue </a:t>
            </a:r>
          </a:p>
          <a:p>
            <a:pPr marL="224325" indent="-224325">
              <a:buAutoNum type="arabicPeriod"/>
            </a:pPr>
            <a:r>
              <a:rPr lang="fr-CA" baseline="0" dirty="0"/>
              <a:t>Retour à l’homéostasie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F21519-30C0-4CB3-AF51-FA5C24C2492F}" type="slidenum">
              <a:rPr lang="fr-CA" smtClean="0">
                <a:solidFill>
                  <a:prstClr val="black"/>
                </a:solidFill>
              </a:rPr>
              <a:pPr/>
              <a:t>46</a:t>
            </a:fld>
            <a:endParaRPr lang="fr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331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9CD43-8E1A-43BE-BC77-53DAF8309E1D}" type="datetime1">
              <a:rPr lang="fr-CA" smtClean="0"/>
              <a:t>2022-01-11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Élaboré par Alexandra Fex BSc inf enseignante CFP Performance Plus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F9C8E-4E45-4B3F-9141-2208C23712A2}" type="slidenum">
              <a:rPr lang="fr-CA" smtClean="0"/>
              <a:t>‹N°›</a:t>
            </a:fld>
            <a:endParaRPr lang="fr-CA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0CC2C-5D55-4EB2-9687-8BA206CB67F2}" type="datetime1">
              <a:rPr lang="fr-CA" smtClean="0"/>
              <a:t>2022-01-11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Élaboré par Alexandra Fex BSc inf enseignante CFP Performance Plus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F9C8E-4E45-4B3F-9141-2208C23712A2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EC1E-D246-401E-BF61-96DF271F8FB5}" type="datetime1">
              <a:rPr lang="fr-CA" smtClean="0"/>
              <a:t>2022-01-11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Élaboré par Alexandra Fex BSc inf enseignante CFP Performance Plus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F9C8E-4E45-4B3F-9141-2208C23712A2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fr-FR"/>
              <a:t>Modifiez le style des sous-titres du masque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432C8-69A7-458B-9684-2BFA64B31948}" type="datetime2">
              <a:rPr lang="en-US" smtClean="0">
                <a:solidFill>
                  <a:prstClr val="white">
                    <a:tint val="95000"/>
                  </a:prstClr>
                </a:solidFill>
              </a:rPr>
              <a:pPr/>
              <a:t>Tuesday, January 11, 2022</a:t>
            </a:fld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solidFill>
                  <a:prstClr val="white">
                    <a:tint val="95000"/>
                  </a:prstClr>
                </a:solidFill>
              </a:rPr>
              <a:pPr/>
              <a:t>‹N°›</a:t>
            </a:fld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8903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C074A-D982-485C-917F-7238FEA41CB3}" type="datetimeFigureOut">
              <a:rPr lang="fr-CA" smtClean="0">
                <a:solidFill>
                  <a:prstClr val="black">
                    <a:tint val="95000"/>
                  </a:prstClr>
                </a:solidFill>
              </a:rPr>
              <a:pPr/>
              <a:t>2022-01-11</a:t>
            </a:fld>
            <a:endParaRPr lang="fr-CA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181EF-9BB0-4AD1-8D57-616B9C84FE87}" type="slidenum">
              <a:rPr lang="fr-CA" smtClean="0">
                <a:solidFill>
                  <a:prstClr val="black">
                    <a:tint val="95000"/>
                  </a:prstClr>
                </a:solidFill>
              </a:rPr>
              <a:pPr/>
              <a:t>‹N°›</a:t>
            </a:fld>
            <a:endParaRPr lang="fr-CA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36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C074A-D982-485C-917F-7238FEA41CB3}" type="datetimeFigureOut">
              <a:rPr lang="fr-CA" smtClean="0">
                <a:solidFill>
                  <a:prstClr val="white">
                    <a:tint val="95000"/>
                  </a:prstClr>
                </a:solidFill>
              </a:rPr>
              <a:pPr/>
              <a:t>2022-01-11</a:t>
            </a:fld>
            <a:endParaRPr lang="fr-CA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181EF-9BB0-4AD1-8D57-616B9C84FE87}" type="slidenum">
              <a:rPr lang="fr-CA" smtClean="0">
                <a:solidFill>
                  <a:prstClr val="white">
                    <a:tint val="95000"/>
                  </a:prstClr>
                </a:solidFill>
              </a:rPr>
              <a:pPr/>
              <a:t>‹N°›</a:t>
            </a:fld>
            <a:endParaRPr lang="fr-CA">
              <a:solidFill>
                <a:prstClr val="white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117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C074A-D982-485C-917F-7238FEA41CB3}" type="datetimeFigureOut">
              <a:rPr lang="fr-CA" smtClean="0">
                <a:solidFill>
                  <a:prstClr val="black">
                    <a:tint val="95000"/>
                  </a:prstClr>
                </a:solidFill>
              </a:rPr>
              <a:pPr/>
              <a:t>2022-01-11</a:t>
            </a:fld>
            <a:endParaRPr lang="fr-CA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181EF-9BB0-4AD1-8D57-616B9C84FE87}" type="slidenum">
              <a:rPr lang="fr-CA" smtClean="0">
                <a:solidFill>
                  <a:prstClr val="black">
                    <a:tint val="95000"/>
                  </a:prstClr>
                </a:solidFill>
              </a:rPr>
              <a:pPr/>
              <a:t>‹N°›</a:t>
            </a:fld>
            <a:endParaRPr lang="fr-CA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851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C074A-D982-485C-917F-7238FEA41CB3}" type="datetimeFigureOut">
              <a:rPr lang="fr-CA" smtClean="0">
                <a:solidFill>
                  <a:prstClr val="black">
                    <a:tint val="95000"/>
                  </a:prstClr>
                </a:solidFill>
              </a:rPr>
              <a:pPr/>
              <a:t>2022-01-11</a:t>
            </a:fld>
            <a:endParaRPr lang="fr-CA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181EF-9BB0-4AD1-8D57-616B9C84FE87}" type="slidenum">
              <a:rPr lang="fr-CA" smtClean="0">
                <a:solidFill>
                  <a:prstClr val="black">
                    <a:tint val="95000"/>
                  </a:prstClr>
                </a:solidFill>
              </a:rPr>
              <a:pPr/>
              <a:t>‹N°›</a:t>
            </a:fld>
            <a:endParaRPr lang="fr-CA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583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C074A-D982-485C-917F-7238FEA41CB3}" type="datetimeFigureOut">
              <a:rPr lang="fr-CA" smtClean="0">
                <a:solidFill>
                  <a:prstClr val="black">
                    <a:tint val="95000"/>
                  </a:prstClr>
                </a:solidFill>
              </a:rPr>
              <a:pPr/>
              <a:t>2022-01-11</a:t>
            </a:fld>
            <a:endParaRPr lang="fr-CA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181EF-9BB0-4AD1-8D57-616B9C84FE87}" type="slidenum">
              <a:rPr lang="fr-CA" smtClean="0">
                <a:solidFill>
                  <a:prstClr val="black">
                    <a:tint val="95000"/>
                  </a:prstClr>
                </a:solidFill>
              </a:rPr>
              <a:pPr/>
              <a:t>‹N°›</a:t>
            </a:fld>
            <a:endParaRPr lang="fr-CA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5007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C074A-D982-485C-917F-7238FEA41CB3}" type="datetimeFigureOut">
              <a:rPr lang="fr-CA" smtClean="0">
                <a:solidFill>
                  <a:prstClr val="black">
                    <a:tint val="95000"/>
                  </a:prstClr>
                </a:solidFill>
              </a:rPr>
              <a:pPr/>
              <a:t>2022-01-11</a:t>
            </a:fld>
            <a:endParaRPr lang="fr-CA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181EF-9BB0-4AD1-8D57-616B9C84FE87}" type="slidenum">
              <a:rPr lang="fr-CA" smtClean="0">
                <a:solidFill>
                  <a:prstClr val="black">
                    <a:tint val="95000"/>
                  </a:prstClr>
                </a:solidFill>
              </a:rPr>
              <a:pPr/>
              <a:t>‹N°›</a:t>
            </a:fld>
            <a:endParaRPr lang="fr-CA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596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C074A-D982-485C-917F-7238FEA41CB3}" type="datetimeFigureOut">
              <a:rPr lang="fr-CA" smtClean="0">
                <a:solidFill>
                  <a:prstClr val="black">
                    <a:tint val="95000"/>
                  </a:prstClr>
                </a:solidFill>
              </a:rPr>
              <a:pPr/>
              <a:t>2022-01-11</a:t>
            </a:fld>
            <a:endParaRPr lang="fr-CA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181EF-9BB0-4AD1-8D57-616B9C84FE87}" type="slidenum">
              <a:rPr lang="fr-CA" smtClean="0">
                <a:solidFill>
                  <a:prstClr val="black">
                    <a:tint val="95000"/>
                  </a:prstClr>
                </a:solidFill>
              </a:rPr>
              <a:pPr/>
              <a:t>‹N°›</a:t>
            </a:fld>
            <a:endParaRPr lang="fr-CA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326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8264C-582A-41F3-8FA9-758AB06A723A}" type="datetime1">
              <a:rPr lang="fr-CA" smtClean="0"/>
              <a:t>2022-01-11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Élaboré par Alexandra Fex BSc inf enseignante CFP Performance Plus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F9C8E-4E45-4B3F-9141-2208C23712A2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fr-FR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F8BC074A-D982-485C-917F-7238FEA41CB3}" type="datetimeFigureOut">
              <a:rPr lang="fr-CA" smtClean="0">
                <a:solidFill>
                  <a:prstClr val="black">
                    <a:tint val="95000"/>
                  </a:prstClr>
                </a:solidFill>
              </a:rPr>
              <a:pPr/>
              <a:t>2022-01-11</a:t>
            </a:fld>
            <a:endParaRPr lang="fr-CA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fr-C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0E4181EF-9BB0-4AD1-8D57-616B9C84FE87}" type="slidenum">
              <a:rPr lang="fr-CA" smtClean="0">
                <a:solidFill>
                  <a:prstClr val="black">
                    <a:tint val="95000"/>
                  </a:prstClr>
                </a:solidFill>
              </a:rPr>
              <a:pPr/>
              <a:t>‹N°›</a:t>
            </a:fld>
            <a:endParaRPr lang="fr-CA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8602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C074A-D982-485C-917F-7238FEA41CB3}" type="datetimeFigureOut">
              <a:rPr lang="fr-CA" smtClean="0">
                <a:solidFill>
                  <a:prstClr val="black">
                    <a:tint val="95000"/>
                  </a:prstClr>
                </a:solidFill>
              </a:rPr>
              <a:pPr/>
              <a:t>2022-01-11</a:t>
            </a:fld>
            <a:endParaRPr lang="fr-CA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181EF-9BB0-4AD1-8D57-616B9C84FE87}" type="slidenum">
              <a:rPr lang="fr-CA" smtClean="0">
                <a:solidFill>
                  <a:prstClr val="black">
                    <a:tint val="95000"/>
                  </a:prstClr>
                </a:solidFill>
              </a:rPr>
              <a:pPr/>
              <a:t>‹N°›</a:t>
            </a:fld>
            <a:endParaRPr lang="fr-CA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35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C074A-D982-485C-917F-7238FEA41CB3}" type="datetimeFigureOut">
              <a:rPr lang="fr-CA" smtClean="0">
                <a:solidFill>
                  <a:prstClr val="black">
                    <a:tint val="95000"/>
                  </a:prstClr>
                </a:solidFill>
              </a:rPr>
              <a:pPr/>
              <a:t>2022-01-11</a:t>
            </a:fld>
            <a:endParaRPr lang="fr-CA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fr-CA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181EF-9BB0-4AD1-8D57-616B9C84FE87}" type="slidenum">
              <a:rPr lang="fr-CA" smtClean="0">
                <a:solidFill>
                  <a:prstClr val="black">
                    <a:tint val="95000"/>
                  </a:prstClr>
                </a:solidFill>
              </a:rPr>
              <a:pPr/>
              <a:t>‹N°›</a:t>
            </a:fld>
            <a:endParaRPr lang="fr-CA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078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C5BE0-343F-4457-84CE-C22CF765DD85}" type="datetimeFigureOut">
              <a:rPr lang="fr-CA" smtClean="0">
                <a:solidFill>
                  <a:prstClr val="white">
                    <a:tint val="75000"/>
                  </a:prstClr>
                </a:solidFill>
              </a:rPr>
              <a:pPr/>
              <a:t>2022-01-11</a:t>
            </a:fld>
            <a:endParaRPr lang="fr-C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F9E58-B0C3-458E-921D-5C341F7CCFB6}" type="slidenum">
              <a:rPr lang="fr-CA" smtClean="0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fr-CA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7972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C5BE0-343F-4457-84CE-C22CF765DD85}" type="datetimeFigureOut">
              <a:rPr lang="fr-CA" smtClean="0">
                <a:solidFill>
                  <a:prstClr val="white">
                    <a:tint val="75000"/>
                  </a:prstClr>
                </a:solidFill>
              </a:rPr>
              <a:pPr/>
              <a:t>2022-01-11</a:t>
            </a:fld>
            <a:endParaRPr lang="fr-C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F9E58-B0C3-458E-921D-5C341F7CCFB6}" type="slidenum">
              <a:rPr lang="fr-CA" smtClean="0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fr-CA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5590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C5BE0-343F-4457-84CE-C22CF765DD85}" type="datetimeFigureOut">
              <a:rPr lang="fr-CA" smtClean="0">
                <a:solidFill>
                  <a:prstClr val="white">
                    <a:tint val="75000"/>
                  </a:prstClr>
                </a:solidFill>
              </a:rPr>
              <a:pPr/>
              <a:t>2022-01-11</a:t>
            </a:fld>
            <a:endParaRPr lang="fr-C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F9E58-B0C3-458E-921D-5C341F7CCFB6}" type="slidenum">
              <a:rPr lang="fr-CA" smtClean="0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fr-CA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5876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C5BE0-343F-4457-84CE-C22CF765DD85}" type="datetimeFigureOut">
              <a:rPr lang="fr-CA" smtClean="0">
                <a:solidFill>
                  <a:prstClr val="white">
                    <a:tint val="75000"/>
                  </a:prstClr>
                </a:solidFill>
              </a:rPr>
              <a:pPr/>
              <a:t>2022-01-11</a:t>
            </a:fld>
            <a:endParaRPr lang="fr-C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F9E58-B0C3-458E-921D-5C341F7CCFB6}" type="slidenum">
              <a:rPr lang="fr-CA" smtClean="0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fr-CA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7118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C5BE0-343F-4457-84CE-C22CF765DD85}" type="datetimeFigureOut">
              <a:rPr lang="fr-CA" smtClean="0">
                <a:solidFill>
                  <a:prstClr val="white">
                    <a:tint val="75000"/>
                  </a:prstClr>
                </a:solidFill>
              </a:rPr>
              <a:pPr/>
              <a:t>2022-01-11</a:t>
            </a:fld>
            <a:endParaRPr lang="fr-C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F9E58-B0C3-458E-921D-5C341F7CCFB6}" type="slidenum">
              <a:rPr lang="fr-CA" smtClean="0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fr-CA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3891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C5BE0-343F-4457-84CE-C22CF765DD85}" type="datetimeFigureOut">
              <a:rPr lang="fr-CA" smtClean="0">
                <a:solidFill>
                  <a:prstClr val="white">
                    <a:tint val="75000"/>
                  </a:prstClr>
                </a:solidFill>
              </a:rPr>
              <a:pPr/>
              <a:t>2022-01-11</a:t>
            </a:fld>
            <a:endParaRPr lang="fr-C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F9E58-B0C3-458E-921D-5C341F7CCFB6}" type="slidenum">
              <a:rPr lang="fr-CA" smtClean="0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fr-CA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9095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C5BE0-343F-4457-84CE-C22CF765DD85}" type="datetimeFigureOut">
              <a:rPr lang="fr-CA" smtClean="0">
                <a:solidFill>
                  <a:prstClr val="white">
                    <a:tint val="75000"/>
                  </a:prstClr>
                </a:solidFill>
              </a:rPr>
              <a:pPr/>
              <a:t>2022-01-11</a:t>
            </a:fld>
            <a:endParaRPr lang="fr-C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F9E58-B0C3-458E-921D-5C341F7CCFB6}" type="slidenum">
              <a:rPr lang="fr-CA" smtClean="0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fr-CA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966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F7FAE-C355-484D-9902-B293E02FB198}" type="datetime1">
              <a:rPr lang="fr-CA" smtClean="0"/>
              <a:t>2022-01-11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Élaboré par Alexandra Fex BSc inf enseignante CFP Performance Plus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F9C8E-4E45-4B3F-9141-2208C23712A2}" type="slidenum">
              <a:rPr lang="fr-CA" smtClean="0"/>
              <a:t>‹N°›</a:t>
            </a:fld>
            <a:endParaRPr lang="fr-CA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C5BE0-343F-4457-84CE-C22CF765DD85}" type="datetimeFigureOut">
              <a:rPr lang="fr-CA" smtClean="0">
                <a:solidFill>
                  <a:prstClr val="white">
                    <a:tint val="75000"/>
                  </a:prstClr>
                </a:solidFill>
              </a:rPr>
              <a:pPr/>
              <a:t>2022-01-11</a:t>
            </a:fld>
            <a:endParaRPr lang="fr-C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F9E58-B0C3-458E-921D-5C341F7CCFB6}" type="slidenum">
              <a:rPr lang="fr-CA" smtClean="0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fr-CA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9784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C5BE0-343F-4457-84CE-C22CF765DD85}" type="datetimeFigureOut">
              <a:rPr lang="fr-CA" smtClean="0">
                <a:solidFill>
                  <a:prstClr val="white">
                    <a:tint val="75000"/>
                  </a:prstClr>
                </a:solidFill>
              </a:rPr>
              <a:pPr/>
              <a:t>2022-01-11</a:t>
            </a:fld>
            <a:endParaRPr lang="fr-C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F9E58-B0C3-458E-921D-5C341F7CCFB6}" type="slidenum">
              <a:rPr lang="fr-CA" smtClean="0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fr-CA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0183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C5BE0-343F-4457-84CE-C22CF765DD85}" type="datetimeFigureOut">
              <a:rPr lang="fr-CA" smtClean="0">
                <a:solidFill>
                  <a:prstClr val="white">
                    <a:tint val="75000"/>
                  </a:prstClr>
                </a:solidFill>
              </a:rPr>
              <a:pPr/>
              <a:t>2022-01-11</a:t>
            </a:fld>
            <a:endParaRPr lang="fr-C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F9E58-B0C3-458E-921D-5C341F7CCFB6}" type="slidenum">
              <a:rPr lang="fr-CA" smtClean="0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fr-CA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5013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C5BE0-343F-4457-84CE-C22CF765DD85}" type="datetimeFigureOut">
              <a:rPr lang="fr-CA" smtClean="0">
                <a:solidFill>
                  <a:prstClr val="white">
                    <a:tint val="75000"/>
                  </a:prstClr>
                </a:solidFill>
              </a:rPr>
              <a:pPr/>
              <a:t>2022-01-11</a:t>
            </a:fld>
            <a:endParaRPr lang="fr-C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F9E58-B0C3-458E-921D-5C341F7CCFB6}" type="slidenum">
              <a:rPr lang="fr-CA" smtClean="0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fr-CA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0974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22" name="Sous-titr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r-FR"/>
              <a:t>Modifiez le style des sous-titres du masque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6C4FC-F9CF-4BEF-8FDD-24638A4B57A8}" type="datetime1">
              <a:rPr lang="fr-CA" smtClean="0">
                <a:solidFill>
                  <a:srgbClr val="BEEA73">
                    <a:shade val="50000"/>
                    <a:satMod val="200000"/>
                  </a:srgbClr>
                </a:solidFill>
              </a:rPr>
              <a:pPr/>
              <a:t>2022-01-11</a:t>
            </a:fld>
            <a:endParaRPr lang="fr-CA">
              <a:solidFill>
                <a:srgbClr val="BEEA73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0" name="Espace réservé du pied de pag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>
                <a:solidFill>
                  <a:srgbClr val="BEEA73">
                    <a:shade val="50000"/>
                    <a:satMod val="200000"/>
                  </a:srgbClr>
                </a:solidFill>
              </a:rPr>
              <a:t>Élaboré par Alexandra Fex BSc inf enseignante CFP Performance Plus</a:t>
            </a: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9297E-3E0E-4BD8-880F-BED1D2DFC850}" type="slidenum">
              <a:rPr lang="fr-CA" smtClean="0">
                <a:solidFill>
                  <a:srgbClr val="BEEA73">
                    <a:shade val="50000"/>
                    <a:satMod val="200000"/>
                  </a:srgbClr>
                </a:solidFill>
              </a:rPr>
              <a:pPr/>
              <a:t>‹N°›</a:t>
            </a:fld>
            <a:endParaRPr lang="fr-CA">
              <a:solidFill>
                <a:srgbClr val="BEEA73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Ellipse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Ellipse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46398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0D16A-2A94-466E-87AC-9D30BB2CCD5F}" type="datetime1">
              <a:rPr lang="fr-CA" smtClean="0">
                <a:solidFill>
                  <a:srgbClr val="BEEA73">
                    <a:shade val="50000"/>
                    <a:satMod val="200000"/>
                  </a:srgbClr>
                </a:solidFill>
              </a:rPr>
              <a:pPr/>
              <a:t>2022-01-11</a:t>
            </a:fld>
            <a:endParaRPr lang="fr-CA">
              <a:solidFill>
                <a:srgbClr val="BEEA73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>
                <a:solidFill>
                  <a:srgbClr val="BEEA73">
                    <a:shade val="50000"/>
                    <a:satMod val="200000"/>
                  </a:srgbClr>
                </a:solidFill>
              </a:rPr>
              <a:t>Élaboré par Alexandra Fex BSc inf enseignante CFP Performance Plus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9297E-3E0E-4BD8-880F-BED1D2DFC850}" type="slidenum">
              <a:rPr lang="fr-CA" smtClean="0">
                <a:solidFill>
                  <a:srgbClr val="BEEA73">
                    <a:shade val="50000"/>
                    <a:satMod val="200000"/>
                  </a:srgbClr>
                </a:solidFill>
              </a:rPr>
              <a:pPr/>
              <a:t>‹N°›</a:t>
            </a:fld>
            <a:endParaRPr lang="fr-CA">
              <a:solidFill>
                <a:srgbClr val="BEEA73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03446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85DD7-6EC9-4172-AB4C-4EC373159CD2}" type="datetime1">
              <a:rPr lang="fr-CA" smtClean="0">
                <a:solidFill>
                  <a:srgbClr val="BEEA73">
                    <a:shade val="50000"/>
                    <a:satMod val="200000"/>
                  </a:srgbClr>
                </a:solidFill>
              </a:rPr>
              <a:pPr/>
              <a:t>2022-01-11</a:t>
            </a:fld>
            <a:endParaRPr lang="fr-CA">
              <a:solidFill>
                <a:srgbClr val="BEEA73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>
                <a:solidFill>
                  <a:srgbClr val="BEEA73">
                    <a:shade val="50000"/>
                    <a:satMod val="200000"/>
                  </a:srgbClr>
                </a:solidFill>
              </a:rPr>
              <a:t>Élaboré par Alexandra Fex BSc inf enseignante CFP Performance Plus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9297E-3E0E-4BD8-880F-BED1D2DFC850}" type="slidenum">
              <a:rPr lang="fr-CA" smtClean="0">
                <a:solidFill>
                  <a:srgbClr val="BEEA73">
                    <a:shade val="50000"/>
                    <a:satMod val="200000"/>
                  </a:srgbClr>
                </a:solidFill>
              </a:rPr>
              <a:pPr/>
              <a:t>‹N°›</a:t>
            </a:fld>
            <a:endParaRPr lang="fr-CA">
              <a:solidFill>
                <a:srgbClr val="BEEA73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Ellipse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Ellipse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3103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E10DC-A626-4BD8-906A-3C3FA33F18D1}" type="datetime1">
              <a:rPr lang="fr-CA" smtClean="0">
                <a:solidFill>
                  <a:srgbClr val="BEEA73">
                    <a:shade val="50000"/>
                    <a:satMod val="200000"/>
                  </a:srgbClr>
                </a:solidFill>
              </a:rPr>
              <a:pPr/>
              <a:t>2022-01-11</a:t>
            </a:fld>
            <a:endParaRPr lang="fr-CA">
              <a:solidFill>
                <a:srgbClr val="BEEA73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>
                <a:solidFill>
                  <a:srgbClr val="BEEA73">
                    <a:shade val="50000"/>
                    <a:satMod val="200000"/>
                  </a:srgbClr>
                </a:solidFill>
              </a:rPr>
              <a:t>Élaboré par Alexandra Fex BSc inf enseignante CFP Performance Plus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9297E-3E0E-4BD8-880F-BED1D2DFC850}" type="slidenum">
              <a:rPr lang="fr-CA" smtClean="0">
                <a:solidFill>
                  <a:srgbClr val="BEEA73">
                    <a:shade val="50000"/>
                    <a:satMod val="200000"/>
                  </a:srgbClr>
                </a:solidFill>
              </a:rPr>
              <a:pPr/>
              <a:t>‹N°›</a:t>
            </a:fld>
            <a:endParaRPr lang="fr-CA">
              <a:solidFill>
                <a:srgbClr val="BEEA73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51041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D6E73-7B05-4A82-9DDF-951E994F205E}" type="datetime1">
              <a:rPr lang="fr-CA" smtClean="0">
                <a:solidFill>
                  <a:srgbClr val="BEEA73">
                    <a:shade val="50000"/>
                    <a:satMod val="200000"/>
                  </a:srgbClr>
                </a:solidFill>
              </a:rPr>
              <a:pPr/>
              <a:t>2022-01-11</a:t>
            </a:fld>
            <a:endParaRPr lang="fr-CA">
              <a:solidFill>
                <a:srgbClr val="BEEA73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>
                <a:solidFill>
                  <a:srgbClr val="BEEA73">
                    <a:shade val="50000"/>
                    <a:satMod val="200000"/>
                  </a:srgbClr>
                </a:solidFill>
              </a:rPr>
              <a:t>Élaboré par Alexandra Fex BSc inf enseignante CFP Performance Plus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9297E-3E0E-4BD8-880F-BED1D2DFC850}" type="slidenum">
              <a:rPr lang="fr-CA" smtClean="0">
                <a:solidFill>
                  <a:srgbClr val="BEEA73">
                    <a:shade val="50000"/>
                    <a:satMod val="200000"/>
                  </a:srgbClr>
                </a:solidFill>
              </a:rPr>
              <a:pPr/>
              <a:t>‹N°›</a:t>
            </a:fld>
            <a:endParaRPr lang="fr-CA">
              <a:solidFill>
                <a:srgbClr val="BEEA73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2327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19A3B-5558-4EB8-A7F5-896424F781D8}" type="datetime1">
              <a:rPr lang="fr-CA" smtClean="0">
                <a:solidFill>
                  <a:srgbClr val="BEEA73">
                    <a:shade val="50000"/>
                    <a:satMod val="200000"/>
                  </a:srgbClr>
                </a:solidFill>
              </a:rPr>
              <a:pPr/>
              <a:t>2022-01-11</a:t>
            </a:fld>
            <a:endParaRPr lang="fr-CA">
              <a:solidFill>
                <a:srgbClr val="BEEA73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>
                <a:solidFill>
                  <a:srgbClr val="BEEA73">
                    <a:shade val="50000"/>
                    <a:satMod val="200000"/>
                  </a:srgbClr>
                </a:solidFill>
              </a:rPr>
              <a:t>Élaboré par Alexandra Fex BSc inf enseignante CFP Performance Plus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9297E-3E0E-4BD8-880F-BED1D2DFC850}" type="slidenum">
              <a:rPr lang="fr-CA" smtClean="0">
                <a:solidFill>
                  <a:srgbClr val="BEEA73">
                    <a:shade val="50000"/>
                    <a:satMod val="200000"/>
                  </a:srgbClr>
                </a:solidFill>
              </a:rPr>
              <a:pPr/>
              <a:t>‹N°›</a:t>
            </a:fld>
            <a:endParaRPr lang="fr-CA">
              <a:solidFill>
                <a:srgbClr val="BEEA73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827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389DE-BFD3-4137-B767-02D15B65C41A}" type="datetime1">
              <a:rPr lang="fr-CA" smtClean="0"/>
              <a:t>2022-01-11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Élaboré par Alexandra Fex BSc inf enseignante CFP Performance Plus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F9C8E-4E45-4B3F-9141-2208C23712A2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AB19C-EC78-4DD5-908D-4B50D2C0E0B0}" type="datetime1">
              <a:rPr lang="fr-CA" smtClean="0">
                <a:solidFill>
                  <a:srgbClr val="BEEA73">
                    <a:shade val="50000"/>
                    <a:satMod val="200000"/>
                  </a:srgbClr>
                </a:solidFill>
              </a:rPr>
              <a:pPr/>
              <a:t>2022-01-11</a:t>
            </a:fld>
            <a:endParaRPr lang="fr-CA">
              <a:solidFill>
                <a:srgbClr val="BEEA73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>
                <a:solidFill>
                  <a:srgbClr val="BEEA73">
                    <a:shade val="50000"/>
                    <a:satMod val="200000"/>
                  </a:srgbClr>
                </a:solidFill>
              </a:rPr>
              <a:t>Élaboré par Alexandra Fex BSc inf enseignante CFP Performance Plus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9297E-3E0E-4BD8-880F-BED1D2DFC850}" type="slidenum">
              <a:rPr lang="fr-CA" smtClean="0">
                <a:solidFill>
                  <a:srgbClr val="BEEA73">
                    <a:shade val="50000"/>
                    <a:satMod val="200000"/>
                  </a:srgbClr>
                </a:solidFill>
              </a:rPr>
              <a:pPr/>
              <a:t>‹N°›</a:t>
            </a:fld>
            <a:endParaRPr lang="fr-CA">
              <a:solidFill>
                <a:srgbClr val="BEEA73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12230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06ECB-E9AB-4624-A46B-35FA76F17B4C}" type="datetime1">
              <a:rPr lang="fr-CA" smtClean="0">
                <a:solidFill>
                  <a:srgbClr val="BEEA73">
                    <a:shade val="50000"/>
                    <a:satMod val="200000"/>
                  </a:srgbClr>
                </a:solidFill>
              </a:rPr>
              <a:pPr/>
              <a:t>2022-01-11</a:t>
            </a:fld>
            <a:endParaRPr lang="fr-CA">
              <a:solidFill>
                <a:srgbClr val="BEEA73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>
                <a:solidFill>
                  <a:srgbClr val="BEEA73">
                    <a:shade val="50000"/>
                    <a:satMod val="200000"/>
                  </a:srgbClr>
                </a:solidFill>
              </a:rPr>
              <a:t>Élaboré par Alexandra Fex BSc inf enseignante CFP Performance Plus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9297E-3E0E-4BD8-880F-BED1D2DFC850}" type="slidenum">
              <a:rPr lang="fr-CA" smtClean="0">
                <a:solidFill>
                  <a:srgbClr val="BEEA73">
                    <a:shade val="50000"/>
                    <a:satMod val="200000"/>
                  </a:srgbClr>
                </a:solidFill>
              </a:rPr>
              <a:pPr/>
              <a:t>‹N°›</a:t>
            </a:fld>
            <a:endParaRPr lang="fr-CA">
              <a:solidFill>
                <a:srgbClr val="BEEA73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0921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92C87-F463-4103-9599-91928CA78953}" type="datetime1">
              <a:rPr lang="fr-CA" smtClean="0">
                <a:solidFill>
                  <a:srgbClr val="BEEA73">
                    <a:shade val="50000"/>
                    <a:satMod val="200000"/>
                  </a:srgbClr>
                </a:solidFill>
              </a:rPr>
              <a:pPr/>
              <a:t>2022-01-11</a:t>
            </a:fld>
            <a:endParaRPr lang="fr-CA">
              <a:solidFill>
                <a:srgbClr val="BEEA73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>
                <a:solidFill>
                  <a:srgbClr val="BEEA73">
                    <a:shade val="50000"/>
                    <a:satMod val="200000"/>
                  </a:srgbClr>
                </a:solidFill>
              </a:rPr>
              <a:t>Élaboré par Alexandra Fex BSc inf enseignante CFP Performance Plus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9297E-3E0E-4BD8-880F-BED1D2DFC850}" type="slidenum">
              <a:rPr lang="fr-CA" smtClean="0">
                <a:solidFill>
                  <a:srgbClr val="BEEA73">
                    <a:shade val="50000"/>
                    <a:satMod val="200000"/>
                  </a:srgbClr>
                </a:solidFill>
              </a:rPr>
              <a:pPr/>
              <a:t>‹N°›</a:t>
            </a:fld>
            <a:endParaRPr lang="fr-CA">
              <a:solidFill>
                <a:srgbClr val="BEEA73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C1EC76"/>
              </a:buClr>
              <a:buSzPct val="80000"/>
              <a:buFont typeface="Wingdings 2"/>
              <a:buNone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fr-FR"/>
              <a:t>Cliquez sur l'icône pour ajouter une image</a:t>
            </a:r>
            <a:endParaRPr kumimoji="0" lang="en-US" dirty="0"/>
          </a:p>
        </p:txBody>
      </p:sp>
      <p:sp>
        <p:nvSpPr>
          <p:cNvPr id="9" name="Organigramme : Processu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rganigramme : Processu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7083180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C067D-A037-4900-929E-9F30D26DBCE7}" type="datetime1">
              <a:rPr lang="fr-CA" smtClean="0">
                <a:solidFill>
                  <a:srgbClr val="BEEA73">
                    <a:shade val="50000"/>
                    <a:satMod val="200000"/>
                  </a:srgbClr>
                </a:solidFill>
              </a:rPr>
              <a:pPr/>
              <a:t>2022-01-11</a:t>
            </a:fld>
            <a:endParaRPr lang="fr-CA">
              <a:solidFill>
                <a:srgbClr val="BEEA73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>
                <a:solidFill>
                  <a:srgbClr val="BEEA73">
                    <a:shade val="50000"/>
                    <a:satMod val="200000"/>
                  </a:srgbClr>
                </a:solidFill>
              </a:rPr>
              <a:t>Élaboré par Alexandra Fex BSc inf enseignante CFP Performance Plus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9297E-3E0E-4BD8-880F-BED1D2DFC850}" type="slidenum">
              <a:rPr lang="fr-CA" smtClean="0">
                <a:solidFill>
                  <a:srgbClr val="BEEA73">
                    <a:shade val="50000"/>
                    <a:satMod val="200000"/>
                  </a:srgbClr>
                </a:solidFill>
              </a:rPr>
              <a:pPr/>
              <a:t>‹N°›</a:t>
            </a:fld>
            <a:endParaRPr lang="fr-CA">
              <a:solidFill>
                <a:srgbClr val="BEEA73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35475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8AFF6-FAE1-4CA2-94CD-FD7F03E0FDD8}" type="datetime1">
              <a:rPr lang="fr-CA" smtClean="0">
                <a:solidFill>
                  <a:srgbClr val="BEEA73">
                    <a:shade val="50000"/>
                    <a:satMod val="200000"/>
                  </a:srgbClr>
                </a:solidFill>
              </a:rPr>
              <a:pPr/>
              <a:t>2022-01-11</a:t>
            </a:fld>
            <a:endParaRPr lang="fr-CA">
              <a:solidFill>
                <a:srgbClr val="BEEA73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>
                <a:solidFill>
                  <a:srgbClr val="BEEA73">
                    <a:shade val="50000"/>
                    <a:satMod val="200000"/>
                  </a:srgbClr>
                </a:solidFill>
              </a:rPr>
              <a:t>Élaboré par Alexandra Fex BSc inf enseignante CFP Performance Plus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9297E-3E0E-4BD8-880F-BED1D2DFC850}" type="slidenum">
              <a:rPr lang="fr-CA" smtClean="0">
                <a:solidFill>
                  <a:srgbClr val="BEEA73">
                    <a:shade val="50000"/>
                    <a:satMod val="200000"/>
                  </a:srgbClr>
                </a:solidFill>
              </a:rPr>
              <a:pPr/>
              <a:t>‹N°›</a:t>
            </a:fld>
            <a:endParaRPr lang="fr-CA">
              <a:solidFill>
                <a:srgbClr val="BEEA73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112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BEFE0-927E-42D0-8B95-2A9E3E307A1F}" type="datetime1">
              <a:rPr lang="fr-CA" smtClean="0"/>
              <a:t>2022-01-11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Élaboré par Alexandra Fex BSc inf enseignante CFP Performance Plus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F9C8E-4E45-4B3F-9141-2208C23712A2}" type="slidenum">
              <a:rPr lang="fr-CA" smtClean="0"/>
              <a:t>‹N°›</a:t>
            </a:fld>
            <a:endParaRPr lang="fr-CA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D67AE-D1D8-4857-BAFD-46A36CC527C3}" type="datetime1">
              <a:rPr lang="fr-CA" smtClean="0"/>
              <a:t>2022-01-11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Élaboré par Alexandra Fex BSc inf enseignante CFP Performance Plus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F9C8E-4E45-4B3F-9141-2208C23712A2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C727F-BE37-482A-8605-B14D1C7230BD}" type="datetime1">
              <a:rPr lang="fr-CA" smtClean="0"/>
              <a:t>2022-01-11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Élaboré par Alexandra Fex BSc inf enseignante CFP Performance Plus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F9C8E-4E45-4B3F-9141-2208C23712A2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D5E53-CF2A-4931-836A-E61FAFA5A491}" type="datetime1">
              <a:rPr lang="fr-CA" smtClean="0"/>
              <a:t>2022-01-11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Élaboré par Alexandra Fex BSc inf enseignante CFP Performance Plus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F9C8E-4E45-4B3F-9141-2208C23712A2}" type="slidenum">
              <a:rPr lang="fr-CA" smtClean="0"/>
              <a:t>‹N°›</a:t>
            </a:fld>
            <a:endParaRPr lang="fr-CA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5C1C9-F251-4DE1-A204-CA79A28A1812}" type="datetime1">
              <a:rPr lang="fr-CA" smtClean="0"/>
              <a:t>2022-01-11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Élaboré par Alexandra Fex BSc inf enseignante CFP Performance Plus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F9C8E-4E45-4B3F-9141-2208C23712A2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88FEAC47-0A4B-4DAC-9E6D-775B10C2C766}" type="datetime1">
              <a:rPr lang="fr-CA" smtClean="0"/>
              <a:t>2022-01-11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fr-CA"/>
              <a:t>Élaboré par Alexandra Fex BSc inf enseignante CFP Performance Plus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7B0F9C8E-4E45-4B3F-9141-2208C23712A2}" type="slidenum">
              <a:rPr lang="fr-CA" smtClean="0"/>
              <a:t>‹N°›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fr-FR"/>
              <a:t>Modifiez les styles du texte du masque</a:t>
            </a:r>
          </a:p>
          <a:p>
            <a:pPr lvl="1" eaLnBrk="1" latinLnBrk="0" hangingPunct="1"/>
            <a:r>
              <a:rPr kumimoji="0" lang="fr-FR"/>
              <a:t>Deuxième niveau</a:t>
            </a:r>
          </a:p>
          <a:p>
            <a:pPr lvl="2" eaLnBrk="1" latinLnBrk="0" hangingPunct="1"/>
            <a:r>
              <a:rPr kumimoji="0" lang="fr-FR"/>
              <a:t>Troisième niveau</a:t>
            </a:r>
          </a:p>
          <a:p>
            <a:pPr lvl="3" eaLnBrk="1" latinLnBrk="0" hangingPunct="1"/>
            <a:r>
              <a:rPr kumimoji="0" lang="fr-FR"/>
              <a:t>Quatrième niveau</a:t>
            </a:r>
          </a:p>
          <a:p>
            <a:pPr lvl="4" eaLnBrk="1" latinLnBrk="0" hangingPunct="1"/>
            <a:r>
              <a:rPr kumimoji="0"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F8BC074A-D982-485C-917F-7238FEA41CB3}" type="datetimeFigureOut">
              <a:rPr lang="fr-CA" smtClean="0">
                <a:solidFill>
                  <a:prstClr val="black">
                    <a:tint val="95000"/>
                  </a:prstClr>
                </a:solidFill>
              </a:rPr>
              <a:pPr/>
              <a:t>2022-01-11</a:t>
            </a:fld>
            <a:endParaRPr lang="fr-CA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fr-CA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0E4181EF-9BB0-4AD1-8D57-616B9C84FE87}" type="slidenum">
              <a:rPr lang="fr-CA" smtClean="0">
                <a:solidFill>
                  <a:prstClr val="black">
                    <a:tint val="95000"/>
                  </a:prstClr>
                </a:solidFill>
              </a:rPr>
              <a:pPr/>
              <a:t>‹N°›</a:t>
            </a:fld>
            <a:endParaRPr lang="fr-CA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458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0C5BE0-343F-4457-84CE-C22CF765DD85}" type="datetimeFigureOut">
              <a:rPr lang="fr-CA" smtClean="0">
                <a:solidFill>
                  <a:prstClr val="white">
                    <a:tint val="75000"/>
                  </a:prstClr>
                </a:solidFill>
              </a:rPr>
              <a:pPr/>
              <a:t>2022-01-11</a:t>
            </a:fld>
            <a:endParaRPr lang="fr-C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F9E58-B0C3-458E-921D-5C341F7CCFB6}" type="slidenum">
              <a:rPr lang="fr-CA" smtClean="0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fr-CA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4310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cteurs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Ellipse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Bouée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Espace réservé du titre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9" name="Espace réservé du texte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fr-FR"/>
              <a:t>Modifiez les styles du texte du masque</a:t>
            </a:r>
          </a:p>
          <a:p>
            <a:pPr lvl="1" eaLnBrk="1" latinLnBrk="0" hangingPunct="1"/>
            <a:r>
              <a:rPr kumimoji="0" lang="fr-FR"/>
              <a:t>Deuxième niveau</a:t>
            </a:r>
          </a:p>
          <a:p>
            <a:pPr lvl="2" eaLnBrk="1" latinLnBrk="0" hangingPunct="1"/>
            <a:r>
              <a:rPr kumimoji="0" lang="fr-FR"/>
              <a:t>Troisième niveau</a:t>
            </a:r>
          </a:p>
          <a:p>
            <a:pPr lvl="3" eaLnBrk="1" latinLnBrk="0" hangingPunct="1"/>
            <a:r>
              <a:rPr kumimoji="0" lang="fr-FR"/>
              <a:t>Quatrième niveau</a:t>
            </a:r>
          </a:p>
          <a:p>
            <a:pPr lvl="4" eaLnBrk="1" latinLnBrk="0" hangingPunct="1"/>
            <a:r>
              <a:rPr kumimoji="0" lang="fr-FR"/>
              <a:t>Cinquième niveau</a:t>
            </a:r>
            <a:endParaRPr kumimoji="0" lang="en-US"/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90C27055-39A1-46CE-B8C2-B57112FE6876}" type="datetime1">
              <a:rPr lang="fr-CA" smtClean="0">
                <a:solidFill>
                  <a:srgbClr val="BEEA73">
                    <a:shade val="50000"/>
                    <a:satMod val="200000"/>
                  </a:srgbClr>
                </a:solidFill>
              </a:rPr>
              <a:pPr/>
              <a:t>2022-01-11</a:t>
            </a:fld>
            <a:endParaRPr lang="fr-CA">
              <a:solidFill>
                <a:srgbClr val="BEEA73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r>
              <a:rPr lang="fr-CA">
                <a:solidFill>
                  <a:srgbClr val="BEEA73">
                    <a:shade val="50000"/>
                    <a:satMod val="200000"/>
                  </a:srgbClr>
                </a:solidFill>
              </a:rPr>
              <a:t>Élaboré par Alexandra Fex BSc inf enseignante CFP Performance Plus</a:t>
            </a:r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CD9297E-3E0E-4BD8-880F-BED1D2DFC850}" type="slidenum">
              <a:rPr lang="fr-CA" smtClean="0">
                <a:solidFill>
                  <a:srgbClr val="BEEA73">
                    <a:shade val="50000"/>
                    <a:satMod val="200000"/>
                  </a:srgbClr>
                </a:solidFill>
              </a:rPr>
              <a:pPr/>
              <a:t>‹N°›</a:t>
            </a:fld>
            <a:endParaRPr lang="fr-CA">
              <a:solidFill>
                <a:srgbClr val="BEEA73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09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youtu.be/kNnxjwdBA54" TargetMode="Externa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8.jpeg"/><Relationship Id="rId4" Type="http://schemas.openxmlformats.org/officeDocument/2006/relationships/image" Target="../media/image27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7.png"/><Relationship Id="rId4" Type="http://schemas.openxmlformats.org/officeDocument/2006/relationships/hyperlink" Target="https://www.youtube.com/watch?v=MDkd9Kyhf4M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3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slideLayout" Target="../slideLayouts/slideLayout3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3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slideLayout" Target="../slideLayouts/slideLayout3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3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slideLayout" Target="../slideLayouts/slideLayout3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hyperlink" Target="http://www.reliablecancertherapies.com/sites/default/files/resize/news/Female_Genital_Organs_FR_0-400x400.jpg" TargetMode="External"/><Relationship Id="rId1" Type="http://schemas.openxmlformats.org/officeDocument/2006/relationships/slideLayout" Target="../slideLayouts/slideLayout3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3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4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49.gif"/><Relationship Id="rId7" Type="http://schemas.openxmlformats.org/officeDocument/2006/relationships/image" Target="../media/image5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10" Type="http://schemas.openxmlformats.org/officeDocument/2006/relationships/image" Target="../media/image48.png"/><Relationship Id="rId4" Type="http://schemas.openxmlformats.org/officeDocument/2006/relationships/image" Target="../media/image50.jpeg"/><Relationship Id="rId9" Type="http://schemas.openxmlformats.org/officeDocument/2006/relationships/image" Target="../media/image55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gif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gif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63.gif"/><Relationship Id="rId5" Type="http://schemas.openxmlformats.org/officeDocument/2006/relationships/image" Target="../media/image62.jpeg"/><Relationship Id="rId4" Type="http://schemas.openxmlformats.org/officeDocument/2006/relationships/image" Target="../media/image5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youtu.be/yaLSYlS8ySc" TargetMode="Externa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b="1" dirty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La division cellulaire p.17</a:t>
            </a:r>
          </a:p>
        </p:txBody>
      </p:sp>
      <p:pic>
        <p:nvPicPr>
          <p:cNvPr id="2050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484784"/>
            <a:ext cx="7560840" cy="481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avec flèche vers la droite 4"/>
          <p:cNvSpPr/>
          <p:nvPr/>
        </p:nvSpPr>
        <p:spPr>
          <a:xfrm>
            <a:off x="323528" y="2060848"/>
            <a:ext cx="1051664" cy="3168352"/>
          </a:xfrm>
          <a:prstGeom prst="rightArrowCallou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>
                <a:solidFill>
                  <a:prstClr val="white"/>
                </a:solidFill>
                <a:latin typeface="Arial Black" pitchFamily="34" charset="0"/>
              </a:rPr>
              <a:t>C</a:t>
            </a:r>
          </a:p>
          <a:p>
            <a:pPr algn="ctr"/>
            <a:r>
              <a:rPr lang="fr-CA" dirty="0">
                <a:solidFill>
                  <a:prstClr val="white"/>
                </a:solidFill>
                <a:latin typeface="Arial Black" pitchFamily="34" charset="0"/>
              </a:rPr>
              <a:t>H</a:t>
            </a:r>
          </a:p>
          <a:p>
            <a:pPr algn="ctr"/>
            <a:r>
              <a:rPr lang="fr-CA" dirty="0">
                <a:solidFill>
                  <a:prstClr val="white"/>
                </a:solidFill>
                <a:latin typeface="Arial Black" pitchFamily="34" charset="0"/>
              </a:rPr>
              <a:t>R</a:t>
            </a:r>
          </a:p>
          <a:p>
            <a:pPr algn="ctr"/>
            <a:r>
              <a:rPr lang="fr-CA" dirty="0">
                <a:solidFill>
                  <a:prstClr val="white"/>
                </a:solidFill>
                <a:latin typeface="Arial Black" pitchFamily="34" charset="0"/>
              </a:rPr>
              <a:t>O</a:t>
            </a:r>
          </a:p>
          <a:p>
            <a:pPr algn="ctr"/>
            <a:r>
              <a:rPr lang="fr-CA" dirty="0">
                <a:solidFill>
                  <a:prstClr val="white"/>
                </a:solidFill>
                <a:latin typeface="Arial Black" pitchFamily="34" charset="0"/>
              </a:rPr>
              <a:t>M</a:t>
            </a:r>
          </a:p>
          <a:p>
            <a:pPr algn="ctr"/>
            <a:r>
              <a:rPr lang="fr-CA" dirty="0">
                <a:solidFill>
                  <a:prstClr val="white"/>
                </a:solidFill>
                <a:latin typeface="Arial Black" pitchFamily="34" charset="0"/>
              </a:rPr>
              <a:t>O</a:t>
            </a:r>
          </a:p>
          <a:p>
            <a:pPr algn="ctr"/>
            <a:r>
              <a:rPr lang="fr-CA" dirty="0">
                <a:solidFill>
                  <a:prstClr val="white"/>
                </a:solidFill>
                <a:latin typeface="Arial Black" pitchFamily="34" charset="0"/>
              </a:rPr>
              <a:t>S</a:t>
            </a:r>
          </a:p>
          <a:p>
            <a:pPr algn="ctr"/>
            <a:r>
              <a:rPr lang="fr-CA" dirty="0">
                <a:solidFill>
                  <a:prstClr val="white"/>
                </a:solidFill>
                <a:latin typeface="Arial Black" pitchFamily="34" charset="0"/>
              </a:rPr>
              <a:t>O</a:t>
            </a:r>
          </a:p>
          <a:p>
            <a:pPr algn="ctr"/>
            <a:r>
              <a:rPr lang="fr-CA" dirty="0">
                <a:solidFill>
                  <a:prstClr val="white"/>
                </a:solidFill>
                <a:latin typeface="Arial Black" pitchFamily="34" charset="0"/>
              </a:rPr>
              <a:t>M</a:t>
            </a:r>
          </a:p>
          <a:p>
            <a:pPr algn="ctr"/>
            <a:r>
              <a:rPr lang="fr-CA" dirty="0">
                <a:solidFill>
                  <a:prstClr val="white"/>
                </a:solidFill>
                <a:latin typeface="Arial Black" pitchFamily="34" charset="0"/>
              </a:rPr>
              <a:t>E</a:t>
            </a:r>
          </a:p>
          <a:p>
            <a:pPr algn="ctr"/>
            <a:r>
              <a:rPr lang="fr-CA" dirty="0">
                <a:solidFill>
                  <a:prstClr val="white"/>
                </a:solidFill>
                <a:latin typeface="Arial Black" pitchFamily="34" charset="0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2851782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412776"/>
            <a:ext cx="5618931" cy="4010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6444208" y="5526524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/>
              <a:t>Tissu nerveux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5652120" y="476672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/>
              <a:t>Tissu musculaire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422641" y="5733256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/>
              <a:t>Tissu épithélial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1500489" y="724266"/>
            <a:ext cx="2268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/>
              <a:t>Tissu conjonctif</a:t>
            </a:r>
          </a:p>
        </p:txBody>
      </p:sp>
      <p:cxnSp>
        <p:nvCxnSpPr>
          <p:cNvPr id="10" name="Connecteur droit avec flèche 9"/>
          <p:cNvCxnSpPr/>
          <p:nvPr/>
        </p:nvCxnSpPr>
        <p:spPr>
          <a:xfrm>
            <a:off x="2915816" y="1186366"/>
            <a:ext cx="1008112" cy="226845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 flipH="1">
            <a:off x="6948264" y="955098"/>
            <a:ext cx="504056" cy="449168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 flipV="1">
            <a:off x="2705957" y="5085184"/>
            <a:ext cx="713915" cy="641728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>
          <a:xfrm flipH="1" flipV="1">
            <a:off x="7020272" y="5085184"/>
            <a:ext cx="792088" cy="504057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36021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CA" b="1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Tissu épithélial (épithélium) p.20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endParaRPr lang="fr-CA" dirty="0">
              <a:solidFill>
                <a:srgbClr val="00FF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fr-CA" dirty="0">
                <a:latin typeface="Arial" pitchFamily="34" charset="0"/>
                <a:cs typeface="Arial" pitchFamily="34" charset="0"/>
              </a:rPr>
              <a:t>Cellules très serrées les unes contre les autres</a:t>
            </a:r>
          </a:p>
          <a:p>
            <a:r>
              <a:rPr lang="fr-CA" dirty="0">
                <a:latin typeface="Arial" pitchFamily="34" charset="0"/>
                <a:cs typeface="Arial" pitchFamily="34" charset="0"/>
              </a:rPr>
              <a:t>Peu de liquide interstitiel</a:t>
            </a:r>
          </a:p>
          <a:p>
            <a:r>
              <a:rPr lang="fr-CA" dirty="0">
                <a:latin typeface="Arial" pitchFamily="34" charset="0"/>
                <a:cs typeface="Arial" pitchFamily="34" charset="0"/>
              </a:rPr>
              <a:t>Pas de vaisseaux sanguins</a:t>
            </a:r>
          </a:p>
          <a:p>
            <a:r>
              <a:rPr lang="fr-CA" dirty="0">
                <a:latin typeface="Arial" pitchFamily="34" charset="0"/>
                <a:cs typeface="Arial" pitchFamily="34" charset="0"/>
              </a:rPr>
              <a:t>Contient souvent des glandes sécrétrices</a:t>
            </a:r>
          </a:p>
          <a:p>
            <a:r>
              <a:rPr lang="fr-CA" dirty="0">
                <a:latin typeface="Arial" pitchFamily="34" charset="0"/>
                <a:cs typeface="Arial" pitchFamily="34" charset="0"/>
              </a:rPr>
              <a:t>Se régénère rapidement</a:t>
            </a:r>
          </a:p>
        </p:txBody>
      </p:sp>
    </p:spTree>
    <p:extLst>
      <p:ext uri="{BB962C8B-B14F-4D97-AF65-F5344CB8AC3E}">
        <p14:creationId xmlns:p14="http://schemas.microsoft.com/office/powerpoint/2010/main" val="6497249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CA" b="1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Tissu épithélial (épithélium)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4876800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fr-CA" sz="2200" b="1" dirty="0"/>
              <a:t>Les 3 rôles sont : </a:t>
            </a:r>
          </a:p>
          <a:p>
            <a:pPr marL="82296" indent="0">
              <a:buNone/>
            </a:pPr>
            <a:endParaRPr lang="fr-CA" sz="2200" dirty="0"/>
          </a:p>
          <a:p>
            <a:pPr marL="596646" indent="-514350">
              <a:buFont typeface="+mj-lt"/>
              <a:buAutoNum type="arabicParenR"/>
            </a:pPr>
            <a:r>
              <a:rPr lang="fr-CA" sz="2200" dirty="0"/>
              <a:t>Empêcher les substances étrangères de pénétrer à l’intérieur des structures </a:t>
            </a:r>
          </a:p>
          <a:p>
            <a:pPr marL="596646" indent="-514350">
              <a:buFont typeface="+mj-lt"/>
              <a:buAutoNum type="arabicParenR"/>
            </a:pPr>
            <a:r>
              <a:rPr lang="fr-CA" sz="2200" dirty="0"/>
              <a:t>Protéger l’organisme contre les pertes de liquides</a:t>
            </a:r>
          </a:p>
          <a:p>
            <a:pPr marL="596646" indent="-514350">
              <a:buFont typeface="+mj-lt"/>
              <a:buAutoNum type="arabicParenR"/>
            </a:pPr>
            <a:r>
              <a:rPr lang="fr-CA" sz="2200" dirty="0"/>
              <a:t>Contrôler les échanges par l</a:t>
            </a:r>
            <a:r>
              <a:rPr lang="fr-CA" sz="2200" b="1" i="1" dirty="0"/>
              <a:t>’</a:t>
            </a:r>
            <a:r>
              <a:rPr lang="fr-CA" sz="2200" b="1" u="sng" dirty="0"/>
              <a:t>absorption</a:t>
            </a:r>
            <a:r>
              <a:rPr lang="fr-CA" sz="2200" dirty="0"/>
              <a:t>, la </a:t>
            </a:r>
            <a:r>
              <a:rPr lang="fr-CA" sz="2200" b="1" u="sng" dirty="0"/>
              <a:t>sécrétion </a:t>
            </a:r>
            <a:r>
              <a:rPr lang="fr-CA" sz="2200" dirty="0"/>
              <a:t>et l’</a:t>
            </a:r>
            <a:r>
              <a:rPr lang="fr-CA" sz="2200" b="1" u="sng" dirty="0"/>
              <a:t>excrétion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090104"/>
            <a:ext cx="3333750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90104"/>
            <a:ext cx="3528392" cy="235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15720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b="1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2 types d’épithélium p21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1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pPr marL="82296" indent="0" algn="ctr">
              <a:buNone/>
            </a:pPr>
            <a:r>
              <a:rPr lang="fr-CA" b="1" dirty="0">
                <a:latin typeface="Arial" pitchFamily="34" charset="0"/>
                <a:cs typeface="Arial" pitchFamily="34" charset="0"/>
              </a:rPr>
              <a:t>RECOUVREMENT</a:t>
            </a:r>
          </a:p>
          <a:p>
            <a:pPr marL="82296" indent="0">
              <a:buNone/>
            </a:pPr>
            <a:endParaRPr lang="fr-CA" dirty="0">
              <a:latin typeface="Arial" pitchFamily="34" charset="0"/>
              <a:cs typeface="Arial" pitchFamily="34" charset="0"/>
            </a:endParaRPr>
          </a:p>
          <a:p>
            <a:pPr marL="82296" indent="0">
              <a:buNone/>
            </a:pPr>
            <a:r>
              <a:rPr lang="fr-CA" sz="2400" dirty="0">
                <a:latin typeface="Arial" pitchFamily="34" charset="0"/>
                <a:cs typeface="Arial" pitchFamily="34" charset="0"/>
              </a:rPr>
              <a:t>Presque toutes les substances émises ou reçues par le corps doivent le traverser.</a:t>
            </a:r>
          </a:p>
          <a:p>
            <a:pPr marL="82296" indent="0">
              <a:buNone/>
            </a:pPr>
            <a:r>
              <a:rPr lang="fr-CA" sz="2400" dirty="0">
                <a:latin typeface="Arial" pitchFamily="34" charset="0"/>
                <a:cs typeface="Arial" pitchFamily="34" charset="0"/>
              </a:rPr>
              <a:t>(Les muqueuses, l’endothélium et la peau)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half" idx="2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pPr marL="82296" indent="0" algn="ctr">
              <a:buNone/>
            </a:pPr>
            <a:r>
              <a:rPr lang="fr-CA" b="1" dirty="0">
                <a:latin typeface="Arial" pitchFamily="34" charset="0"/>
                <a:cs typeface="Arial" pitchFamily="34" charset="0"/>
              </a:rPr>
              <a:t>GLANDULAIRE</a:t>
            </a:r>
          </a:p>
          <a:p>
            <a:pPr marL="82296" indent="0" algn="ctr">
              <a:buNone/>
            </a:pPr>
            <a:endParaRPr lang="fr-CA" b="1" dirty="0">
              <a:latin typeface="Arial" pitchFamily="34" charset="0"/>
              <a:cs typeface="Arial" pitchFamily="34" charset="0"/>
            </a:endParaRPr>
          </a:p>
          <a:p>
            <a:pPr marL="82296" indent="0">
              <a:buNone/>
            </a:pPr>
            <a:r>
              <a:rPr lang="fr-CA" sz="2400" dirty="0">
                <a:latin typeface="Arial" pitchFamily="34" charset="0"/>
                <a:cs typeface="Arial" pitchFamily="34" charset="0"/>
              </a:rPr>
              <a:t>Compose les glandes </a:t>
            </a:r>
            <a:r>
              <a:rPr lang="fr-CA" sz="2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endocrines</a:t>
            </a:r>
            <a:r>
              <a:rPr lang="fr-CA" sz="2400" dirty="0">
                <a:latin typeface="Arial" pitchFamily="34" charset="0"/>
                <a:cs typeface="Arial" pitchFamily="34" charset="0"/>
              </a:rPr>
              <a:t> (pas de canaux excréteurs = déverse dans le sang) et </a:t>
            </a:r>
            <a:r>
              <a:rPr lang="fr-CA" sz="2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exocrines</a:t>
            </a:r>
            <a:r>
              <a:rPr lang="fr-CA" sz="2400" dirty="0">
                <a:latin typeface="Arial" pitchFamily="34" charset="0"/>
                <a:cs typeface="Arial" pitchFamily="34" charset="0"/>
              </a:rPr>
              <a:t> (déverse à l’intérieur du corps) = mucus, sueur, lait, sébum et les enzymes</a:t>
            </a:r>
          </a:p>
        </p:txBody>
      </p:sp>
    </p:spTree>
    <p:extLst>
      <p:ext uri="{BB962C8B-B14F-4D97-AF65-F5344CB8AC3E}">
        <p14:creationId xmlns:p14="http://schemas.microsoft.com/office/powerpoint/2010/main" val="39601478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850106"/>
          </a:xfrm>
        </p:spPr>
        <p:txBody>
          <a:bodyPr>
            <a:normAutofit fontScale="90000"/>
          </a:bodyPr>
          <a:lstStyle/>
          <a:p>
            <a:pPr algn="ctr"/>
            <a:r>
              <a:rPr lang="fr-CA" b="1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Les glandes endocrines p.22</a:t>
            </a:r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357" y="1340768"/>
            <a:ext cx="8100392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21416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922114"/>
          </a:xfrm>
        </p:spPr>
        <p:txBody>
          <a:bodyPr/>
          <a:lstStyle/>
          <a:p>
            <a:pPr algn="ctr"/>
            <a:r>
              <a:rPr lang="fr-CA" b="1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Les glandes exocrines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24744"/>
            <a:ext cx="4837801" cy="2880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0262" y="3573016"/>
            <a:ext cx="3886200" cy="280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1410" y="1124744"/>
            <a:ext cx="3155086" cy="2501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156710"/>
            <a:ext cx="3968899" cy="2325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84524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b="1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Les glandes mixtes p.22 (info)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fr-CA" sz="6000" dirty="0">
              <a:solidFill>
                <a:srgbClr val="00FF00"/>
              </a:solidFill>
              <a:latin typeface="Arial" pitchFamily="34" charset="0"/>
              <a:cs typeface="Arial" pitchFamily="34" charset="0"/>
            </a:endParaRPr>
          </a:p>
          <a:p>
            <a:endParaRPr lang="fr-CA" sz="6000" dirty="0">
              <a:solidFill>
                <a:srgbClr val="00FF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Diagramme 5"/>
          <p:cNvGraphicFramePr/>
          <p:nvPr>
            <p:extLst>
              <p:ext uri="{D42A27DB-BD31-4B8C-83A1-F6EECF244321}">
                <p14:modId xmlns:p14="http://schemas.microsoft.com/office/powerpoint/2010/main" val="3866213971"/>
              </p:ext>
            </p:extLst>
          </p:nvPr>
        </p:nvGraphicFramePr>
        <p:xfrm>
          <a:off x="1403648" y="1700808"/>
          <a:ext cx="6504384" cy="4264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136176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b="1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Le tissu conjonctif p.22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 dirty="0"/>
          </a:p>
          <a:p>
            <a:r>
              <a:rPr lang="fr-CA" b="1" dirty="0">
                <a:solidFill>
                  <a:schemeClr val="accent5">
                    <a:lumMod val="75000"/>
                  </a:schemeClr>
                </a:solidFill>
              </a:rPr>
              <a:t>Le plus abondant </a:t>
            </a:r>
          </a:p>
          <a:p>
            <a:pPr marL="82296" indent="0">
              <a:buNone/>
            </a:pPr>
            <a:endParaRPr lang="fr-CA" b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fr-CA" b="1" dirty="0">
                <a:solidFill>
                  <a:schemeClr val="accent5">
                    <a:lumMod val="75000"/>
                  </a:schemeClr>
                </a:solidFill>
              </a:rPr>
              <a:t>Le plus répandu</a:t>
            </a:r>
          </a:p>
          <a:p>
            <a:pPr marL="82296" indent="0">
              <a:buNone/>
            </a:pPr>
            <a:endParaRPr lang="fr-CA" b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fr-CA" b="1" dirty="0">
                <a:solidFill>
                  <a:schemeClr val="accent5">
                    <a:lumMod val="75000"/>
                  </a:schemeClr>
                </a:solidFill>
              </a:rPr>
              <a:t>Cellules éloignées l’une de l’autre</a:t>
            </a:r>
          </a:p>
        </p:txBody>
      </p:sp>
    </p:spTree>
    <p:extLst>
      <p:ext uri="{BB962C8B-B14F-4D97-AF65-F5344CB8AC3E}">
        <p14:creationId xmlns:p14="http://schemas.microsoft.com/office/powerpoint/2010/main" val="38386686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b="1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Le tissu conjonctif</a:t>
            </a:r>
            <a:endParaRPr lang="fr-CA" dirty="0"/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2891226"/>
              </p:ext>
            </p:extLst>
          </p:nvPr>
        </p:nvGraphicFramePr>
        <p:xfrm>
          <a:off x="1000099" y="1447800"/>
          <a:ext cx="8092625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772816"/>
            <a:ext cx="5219700" cy="390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9701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CA" sz="3600" b="1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Tissu conjonctif proprement dit</a:t>
            </a:r>
            <a:endParaRPr lang="fr-CA" b="1" dirty="0">
              <a:solidFill>
                <a:schemeClr val="accent6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35608" y="1285860"/>
            <a:ext cx="7498080" cy="4962540"/>
          </a:xfrm>
        </p:spPr>
        <p:txBody>
          <a:bodyPr/>
          <a:lstStyle/>
          <a:p>
            <a:r>
              <a:rPr lang="fr-CA" dirty="0">
                <a:solidFill>
                  <a:schemeClr val="accent5">
                    <a:lumMod val="75000"/>
                  </a:schemeClr>
                </a:solidFill>
              </a:rPr>
              <a:t>Fixe et soutient les nombreuses structures entre elles</a:t>
            </a:r>
          </a:p>
          <a:p>
            <a:r>
              <a:rPr lang="fr-CA" dirty="0">
                <a:solidFill>
                  <a:schemeClr val="accent5">
                    <a:lumMod val="75000"/>
                  </a:schemeClr>
                </a:solidFill>
              </a:rPr>
              <a:t>Protège l’organisme (formation anticorps, maintient la température du corps)</a:t>
            </a:r>
          </a:p>
          <a:p>
            <a:r>
              <a:rPr lang="fr-CA" dirty="0">
                <a:solidFill>
                  <a:schemeClr val="accent5">
                    <a:lumMod val="75000"/>
                  </a:schemeClr>
                </a:solidFill>
              </a:rPr>
              <a:t>Transporte différents éléments </a:t>
            </a:r>
          </a:p>
          <a:p>
            <a:pPr>
              <a:buNone/>
            </a:pPr>
            <a:r>
              <a:rPr lang="fr-CA" dirty="0">
                <a:solidFill>
                  <a:schemeClr val="accent5">
                    <a:lumMod val="75000"/>
                  </a:schemeClr>
                </a:solidFill>
              </a:rPr>
              <a:t>   dans le corps</a:t>
            </a:r>
          </a:p>
        </p:txBody>
      </p:sp>
      <p:pic>
        <p:nvPicPr>
          <p:cNvPr id="1026" name="Picture 2" descr="C:\TEMP\Fichiers Internet temporaires\Content.IE5\VVTKQPEK\MC90029586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16" y="3429000"/>
            <a:ext cx="2037030" cy="28095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44706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/>
              <a:t>Division cellulaire </a:t>
            </a:r>
            <a:br>
              <a:rPr lang="fr-CA" dirty="0"/>
            </a:b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La </a:t>
            </a:r>
            <a:r>
              <a:rPr lang="fr-CA" b="1" dirty="0"/>
              <a:t>division cellulaire </a:t>
            </a:r>
            <a:r>
              <a:rPr lang="fr-CA" dirty="0"/>
              <a:t>est un processus qui permet à une cellule mère de produire deux nouvelles cellules.</a:t>
            </a:r>
          </a:p>
          <a:p>
            <a:r>
              <a:rPr lang="fr-CA" b="1" dirty="0"/>
              <a:t>2 types : Méiose, mitose</a:t>
            </a:r>
          </a:p>
          <a:p>
            <a:pPr>
              <a:buFontTx/>
              <a:buChar char="-"/>
            </a:pPr>
            <a:r>
              <a:rPr lang="fr-CA" dirty="0"/>
              <a:t>responsables de la </a:t>
            </a:r>
            <a:r>
              <a:rPr lang="fr-CA" u="sng" dirty="0"/>
              <a:t>croissance</a:t>
            </a:r>
          </a:p>
          <a:p>
            <a:pPr>
              <a:buFontTx/>
              <a:buChar char="-"/>
            </a:pPr>
            <a:r>
              <a:rPr lang="fr-CA" dirty="0"/>
              <a:t>du</a:t>
            </a:r>
            <a:r>
              <a:rPr lang="fr-CA" u="sng" dirty="0"/>
              <a:t> remplacement </a:t>
            </a:r>
            <a:r>
              <a:rPr lang="fr-CA" dirty="0"/>
              <a:t>de cellules mortes </a:t>
            </a:r>
          </a:p>
          <a:p>
            <a:pPr>
              <a:buFontTx/>
              <a:buChar char="-"/>
            </a:pPr>
            <a:r>
              <a:rPr lang="fr-CA" dirty="0"/>
              <a:t>la formation des </a:t>
            </a:r>
            <a:r>
              <a:rPr lang="fr-CA" u="sng" dirty="0"/>
              <a:t>cellules sexuelles</a:t>
            </a:r>
            <a:r>
              <a:rPr lang="fr-CA" dirty="0"/>
              <a:t> </a:t>
            </a:r>
          </a:p>
          <a:p>
            <a:pPr marL="118872" indent="0">
              <a:buNone/>
            </a:pPr>
            <a:endParaRPr lang="fr-C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5137130"/>
            <a:ext cx="2843808" cy="2132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6444208" y="4293096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dirty="0">
                <a:solidFill>
                  <a:prstClr val="black"/>
                </a:solidFill>
              </a:rPr>
              <a:t>Méiose</a:t>
            </a:r>
          </a:p>
        </p:txBody>
      </p:sp>
    </p:spTree>
    <p:extLst>
      <p:ext uri="{BB962C8B-B14F-4D97-AF65-F5344CB8AC3E}">
        <p14:creationId xmlns:p14="http://schemas.microsoft.com/office/powerpoint/2010/main" val="3929638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CA" b="1" dirty="0">
                <a:solidFill>
                  <a:schemeClr val="accent6">
                    <a:lumMod val="75000"/>
                  </a:schemeClr>
                </a:solidFill>
              </a:rPr>
              <a:t>Tissus conjonctifs spécialisés</a:t>
            </a:r>
            <a:br>
              <a:rPr lang="fr-CA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fr-CA" sz="2200" b="1" dirty="0">
                <a:solidFill>
                  <a:schemeClr val="accent6">
                    <a:lumMod val="75000"/>
                  </a:schemeClr>
                </a:solidFill>
              </a:rPr>
              <a:t>(cartilagineux, osseux, adipeux et sanguins)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1"/>
          </p:nvPr>
        </p:nvSpPr>
        <p:spPr>
          <a:xfrm>
            <a:off x="179512" y="1556792"/>
            <a:ext cx="3657600" cy="4976834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fr-CA" dirty="0">
                <a:solidFill>
                  <a:schemeClr val="accent5">
                    <a:lumMod val="75000"/>
                  </a:schemeClr>
                </a:solidFill>
              </a:rPr>
              <a:t>Tissu adipeux</a:t>
            </a:r>
          </a:p>
          <a:p>
            <a:pPr>
              <a:buFont typeface="Wingdings" pitchFamily="2" charset="2"/>
              <a:buChar char="ü"/>
            </a:pPr>
            <a:r>
              <a:rPr lang="fr-CA" sz="2000" dirty="0">
                <a:solidFill>
                  <a:schemeClr val="accent6">
                    <a:lumMod val="75000"/>
                  </a:schemeClr>
                </a:solidFill>
              </a:rPr>
              <a:t>Lâche</a:t>
            </a:r>
          </a:p>
          <a:p>
            <a:pPr>
              <a:buFont typeface="Wingdings" pitchFamily="2" charset="2"/>
              <a:buChar char="ü"/>
            </a:pPr>
            <a:r>
              <a:rPr lang="fr-CA" sz="2000" dirty="0">
                <a:solidFill>
                  <a:schemeClr val="accent6">
                    <a:lumMod val="75000"/>
                  </a:schemeClr>
                </a:solidFill>
              </a:rPr>
              <a:t>Très vascularisé</a:t>
            </a:r>
          </a:p>
          <a:p>
            <a:pPr>
              <a:buFont typeface="Wingdings" pitchFamily="2" charset="2"/>
              <a:buChar char="ü"/>
            </a:pPr>
            <a:r>
              <a:rPr lang="fr-CA" sz="2000" dirty="0">
                <a:solidFill>
                  <a:schemeClr val="accent6">
                    <a:lumMod val="75000"/>
                  </a:schemeClr>
                </a:solidFill>
              </a:rPr>
              <a:t>Se trouve </a:t>
            </a:r>
            <a:r>
              <a:rPr lang="fr-CA" sz="2000" dirty="0" err="1">
                <a:solidFill>
                  <a:schemeClr val="accent6">
                    <a:lumMod val="75000"/>
                  </a:schemeClr>
                </a:solidFill>
              </a:rPr>
              <a:t>ds</a:t>
            </a:r>
            <a:r>
              <a:rPr lang="fr-CA" sz="2000" dirty="0">
                <a:solidFill>
                  <a:schemeClr val="accent6">
                    <a:lumMod val="75000"/>
                  </a:schemeClr>
                </a:solidFill>
              </a:rPr>
              <a:t> le tissu conjonctif sous-cutané, </a:t>
            </a:r>
            <a:r>
              <a:rPr lang="fr-CA" sz="2000" dirty="0" err="1">
                <a:solidFill>
                  <a:schemeClr val="accent6">
                    <a:lumMod val="75000"/>
                  </a:schemeClr>
                </a:solidFill>
              </a:rPr>
              <a:t>ds</a:t>
            </a:r>
            <a:r>
              <a:rPr lang="fr-CA" sz="2000" dirty="0">
                <a:solidFill>
                  <a:schemeClr val="accent6">
                    <a:lumMod val="75000"/>
                  </a:schemeClr>
                </a:solidFill>
              </a:rPr>
              <a:t> le péritoine, </a:t>
            </a:r>
            <a:r>
              <a:rPr lang="fr-CA" sz="2000" dirty="0" err="1">
                <a:solidFill>
                  <a:schemeClr val="accent6">
                    <a:lumMod val="75000"/>
                  </a:schemeClr>
                </a:solidFill>
              </a:rPr>
              <a:t>ds</a:t>
            </a:r>
            <a:r>
              <a:rPr lang="fr-CA" sz="2000" dirty="0">
                <a:solidFill>
                  <a:schemeClr val="accent6">
                    <a:lumMod val="75000"/>
                  </a:schemeClr>
                </a:solidFill>
              </a:rPr>
              <a:t> le mésentère et la moelle osseuse</a:t>
            </a:r>
          </a:p>
          <a:p>
            <a:pPr algn="ctr">
              <a:buNone/>
            </a:pPr>
            <a:r>
              <a:rPr lang="fr-CA" dirty="0">
                <a:solidFill>
                  <a:schemeClr val="accent5">
                    <a:lumMod val="75000"/>
                  </a:schemeClr>
                </a:solidFill>
              </a:rPr>
              <a:t>Fonctions</a:t>
            </a:r>
          </a:p>
          <a:p>
            <a:pPr>
              <a:buFont typeface="Wingdings" pitchFamily="2" charset="2"/>
              <a:buChar char="ü"/>
            </a:pPr>
            <a:r>
              <a:rPr lang="fr-CA" sz="2000" dirty="0">
                <a:solidFill>
                  <a:schemeClr val="accent6">
                    <a:lumMod val="75000"/>
                  </a:schemeClr>
                </a:solidFill>
              </a:rPr>
              <a:t>Protéger les organes</a:t>
            </a:r>
          </a:p>
          <a:p>
            <a:pPr>
              <a:buFont typeface="Wingdings" pitchFamily="2" charset="2"/>
              <a:buChar char="ü"/>
            </a:pPr>
            <a:r>
              <a:rPr lang="fr-CA" sz="2000" dirty="0">
                <a:solidFill>
                  <a:schemeClr val="accent6">
                    <a:lumMod val="75000"/>
                  </a:schemeClr>
                </a:solidFill>
              </a:rPr>
              <a:t>Protéger l’organisme contre pertes de chaleur et hydriques</a:t>
            </a:r>
          </a:p>
          <a:p>
            <a:pPr>
              <a:buFont typeface="Wingdings" pitchFamily="2" charset="2"/>
              <a:buChar char="ü"/>
            </a:pPr>
            <a:r>
              <a:rPr lang="fr-CA" sz="2000" dirty="0">
                <a:solidFill>
                  <a:schemeClr val="accent6">
                    <a:lumMod val="75000"/>
                  </a:schemeClr>
                </a:solidFill>
              </a:rPr>
              <a:t>Constituer une bonne réserve énergétique</a:t>
            </a:r>
          </a:p>
          <a:p>
            <a:pPr>
              <a:buFont typeface="Wingdings" pitchFamily="2" charset="2"/>
              <a:buChar char="ü"/>
            </a:pPr>
            <a:endParaRPr lang="fr-CA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412776"/>
            <a:ext cx="3664014" cy="32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3964" y="3905672"/>
            <a:ext cx="4797533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80280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591344"/>
          </a:xfrm>
        </p:spPr>
        <p:txBody>
          <a:bodyPr>
            <a:normAutofit fontScale="90000"/>
          </a:bodyPr>
          <a:lstStyle/>
          <a:p>
            <a:pPr algn="ctr"/>
            <a:r>
              <a:rPr lang="fr-CA" dirty="0">
                <a:solidFill>
                  <a:schemeClr val="tx1"/>
                </a:solidFill>
              </a:rPr>
              <a:t>Tissu sanguin</a:t>
            </a:r>
            <a:br>
              <a:rPr lang="fr-CA" dirty="0">
                <a:solidFill>
                  <a:schemeClr val="accent5">
                    <a:lumMod val="75000"/>
                  </a:schemeClr>
                </a:solidFill>
              </a:rPr>
            </a:br>
            <a:endParaRPr lang="fr-CA" dirty="0"/>
          </a:p>
        </p:txBody>
      </p:sp>
      <p:sp>
        <p:nvSpPr>
          <p:cNvPr id="5" name="Espace réservé du contenu 5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546848" cy="471830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fr-CA" sz="2000" dirty="0">
                <a:solidFill>
                  <a:schemeClr val="accent6">
                    <a:lumMod val="75000"/>
                  </a:schemeClr>
                </a:solidFill>
              </a:rPr>
              <a:t>Les cellules sont dans le plasma</a:t>
            </a:r>
          </a:p>
          <a:p>
            <a:pPr>
              <a:buFont typeface="Wingdings" pitchFamily="2" charset="2"/>
              <a:buChar char="ü"/>
            </a:pPr>
            <a:r>
              <a:rPr lang="fr-CA" sz="2000" dirty="0">
                <a:solidFill>
                  <a:schemeClr val="accent6">
                    <a:lumMod val="75000"/>
                  </a:schemeClr>
                </a:solidFill>
              </a:rPr>
              <a:t>3 types de cellules : érythrocytes, leucocytes et thrombocytes</a:t>
            </a:r>
          </a:p>
          <a:p>
            <a:pPr>
              <a:buNone/>
            </a:pPr>
            <a:endParaRPr lang="fr-CA" sz="2000" dirty="0">
              <a:solidFill>
                <a:schemeClr val="accent6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fr-CA" dirty="0">
                <a:solidFill>
                  <a:schemeClr val="accent5">
                    <a:lumMod val="75000"/>
                  </a:schemeClr>
                </a:solidFill>
              </a:rPr>
              <a:t>Fonctions</a:t>
            </a:r>
          </a:p>
          <a:p>
            <a:pPr>
              <a:buFont typeface="Wingdings" pitchFamily="2" charset="2"/>
              <a:buChar char="ü"/>
            </a:pPr>
            <a:r>
              <a:rPr lang="fr-CA" sz="2000" dirty="0">
                <a:solidFill>
                  <a:schemeClr val="accent6">
                    <a:lumMod val="75000"/>
                  </a:schemeClr>
                </a:solidFill>
              </a:rPr>
              <a:t>Faire circuler les nutriments (o2-C02)</a:t>
            </a:r>
          </a:p>
          <a:p>
            <a:pPr>
              <a:buFont typeface="Wingdings" pitchFamily="2" charset="2"/>
              <a:buChar char="ü"/>
            </a:pPr>
            <a:r>
              <a:rPr lang="fr-CA" sz="2000" dirty="0">
                <a:solidFill>
                  <a:schemeClr val="accent6">
                    <a:lumMod val="75000"/>
                  </a:schemeClr>
                </a:solidFill>
              </a:rPr>
              <a:t>Faire circuler les déchets (                         Urée </a:t>
            </a:r>
            <a:r>
              <a:rPr lang="fr-CA" sz="2000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 reins) </a:t>
            </a:r>
            <a:endParaRPr lang="fr-CA" sz="2000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fr-CA" sz="2000" dirty="0">
                <a:solidFill>
                  <a:schemeClr val="accent6">
                    <a:lumMod val="75000"/>
                  </a:schemeClr>
                </a:solidFill>
              </a:rPr>
              <a:t>Coagulation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996952"/>
            <a:ext cx="3268521" cy="2801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10241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b="1" dirty="0">
                <a:solidFill>
                  <a:schemeClr val="accent6">
                    <a:lumMod val="75000"/>
                  </a:schemeClr>
                </a:solidFill>
              </a:rPr>
              <a:t>Tissu nerveux p.25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fr-CA" sz="2800" dirty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None/>
            </a:pPr>
            <a:r>
              <a:rPr lang="fr-CA" sz="2800" dirty="0">
                <a:solidFill>
                  <a:schemeClr val="accent5">
                    <a:lumMod val="75000"/>
                  </a:schemeClr>
                </a:solidFill>
              </a:rPr>
              <a:t>Rôle : Transmission d’influx nerveux.</a:t>
            </a:r>
          </a:p>
          <a:p>
            <a:pPr>
              <a:buNone/>
            </a:pPr>
            <a:r>
              <a:rPr lang="fr-CA" sz="2800" dirty="0">
                <a:solidFill>
                  <a:schemeClr val="accent5">
                    <a:lumMod val="75000"/>
                  </a:schemeClr>
                </a:solidFill>
              </a:rPr>
              <a:t>Forme l’encéphale, la moelle épinière </a:t>
            </a:r>
          </a:p>
          <a:p>
            <a:pPr>
              <a:buNone/>
            </a:pPr>
            <a:r>
              <a:rPr lang="fr-CA" sz="2800" dirty="0">
                <a:solidFill>
                  <a:schemeClr val="accent5">
                    <a:lumMod val="75000"/>
                  </a:schemeClr>
                </a:solidFill>
              </a:rPr>
              <a:t>et les nerfs.</a:t>
            </a:r>
          </a:p>
          <a:p>
            <a:pPr>
              <a:buNone/>
            </a:pPr>
            <a:r>
              <a:rPr lang="fr-CA" sz="2800" dirty="0">
                <a:solidFill>
                  <a:schemeClr val="accent5">
                    <a:lumMod val="75000"/>
                  </a:schemeClr>
                </a:solidFill>
              </a:rPr>
              <a:t>La cellule se nomme la neurone.</a:t>
            </a:r>
          </a:p>
          <a:p>
            <a:pPr>
              <a:buNone/>
            </a:pPr>
            <a:endParaRPr lang="fr-CA" sz="2800" dirty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None/>
            </a:pPr>
            <a:r>
              <a:rPr lang="fr-CA" sz="2800" dirty="0">
                <a:solidFill>
                  <a:schemeClr val="accent5">
                    <a:lumMod val="75000"/>
                  </a:schemeClr>
                </a:solidFill>
              </a:rPr>
              <a:t>2 types : neurones moteur = mouvement</a:t>
            </a:r>
          </a:p>
          <a:p>
            <a:pPr>
              <a:buNone/>
            </a:pPr>
            <a:r>
              <a:rPr lang="fr-CA" sz="2800" dirty="0">
                <a:solidFill>
                  <a:schemeClr val="accent5">
                    <a:lumMod val="75000"/>
                  </a:schemeClr>
                </a:solidFill>
              </a:rPr>
              <a:t>  		    neurones sensitifs = le ressenti</a:t>
            </a:r>
          </a:p>
        </p:txBody>
      </p:sp>
      <p:pic>
        <p:nvPicPr>
          <p:cNvPr id="2050" name="Picture 2" descr="C:\TEMP\Fichiers Internet temporaires\Content.IE5\FHHR49GI\MC900438746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5206" y="142852"/>
            <a:ext cx="1714494" cy="22859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910523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dirty="0"/>
              <a:t>Représentation schématique du corps humain</a:t>
            </a:r>
          </a:p>
        </p:txBody>
      </p:sp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59032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A" dirty="0"/>
              <a:t>Le corps humain est complexe et il comporte de nombreuses </a:t>
            </a:r>
            <a:r>
              <a:rPr lang="fr-CA" b="1" u="sng" dirty="0">
                <a:solidFill>
                  <a:srgbClr val="00B0F0"/>
                </a:solidFill>
              </a:rPr>
              <a:t>parties</a:t>
            </a:r>
            <a:r>
              <a:rPr lang="fr-CA" dirty="0"/>
              <a:t> qui sont très différentes.</a:t>
            </a:r>
          </a:p>
          <a:p>
            <a:pPr marL="0" indent="0">
              <a:buNone/>
            </a:pPr>
            <a:r>
              <a:rPr lang="fr-CA" dirty="0"/>
              <a:t>Il est important de </a:t>
            </a:r>
            <a:r>
              <a:rPr lang="fr-CA" b="1" u="sng" dirty="0">
                <a:solidFill>
                  <a:srgbClr val="00B0F0"/>
                </a:solidFill>
              </a:rPr>
              <a:t>connaître</a:t>
            </a:r>
            <a:r>
              <a:rPr lang="fr-CA" dirty="0"/>
              <a:t> les différentes parties pour </a:t>
            </a:r>
            <a:r>
              <a:rPr lang="fr-CA" b="1" u="sng" dirty="0">
                <a:solidFill>
                  <a:srgbClr val="00B0F0"/>
                </a:solidFill>
              </a:rPr>
              <a:t>transmettre</a:t>
            </a:r>
            <a:r>
              <a:rPr lang="fr-CA" dirty="0"/>
              <a:t> une information de façon claire et précise.</a:t>
            </a:r>
          </a:p>
        </p:txBody>
      </p:sp>
      <p:pic>
        <p:nvPicPr>
          <p:cNvPr id="4098" name="Picture 2" descr="Coloriage comprend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365104"/>
            <a:ext cx="1440160" cy="2034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959" y="4580249"/>
            <a:ext cx="1716786" cy="1072991"/>
          </a:xfrm>
          <a:prstGeom prst="rect">
            <a:avLst/>
          </a:prstGeom>
        </p:spPr>
      </p:pic>
      <p:pic>
        <p:nvPicPr>
          <p:cNvPr id="4102" name="Picture 6" descr="http://www.axelia.com/images/dire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580249"/>
            <a:ext cx="1930330" cy="1930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pspman33.unblog.fr/files/2009/11/oreill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291" y="5085009"/>
            <a:ext cx="1153259" cy="1628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3809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Les régions corporelles p.26</a:t>
            </a: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659191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851751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3" y="1262719"/>
            <a:ext cx="8830843" cy="5190618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Les divisions du corps humain</a:t>
            </a:r>
          </a:p>
        </p:txBody>
      </p:sp>
    </p:spTree>
    <p:extLst>
      <p:ext uri="{BB962C8B-B14F-4D97-AF65-F5344CB8AC3E}">
        <p14:creationId xmlns:p14="http://schemas.microsoft.com/office/powerpoint/2010/main" val="1128725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7234"/>
            <a:ext cx="8229600" cy="1143000"/>
          </a:xfrm>
        </p:spPr>
        <p:txBody>
          <a:bodyPr/>
          <a:lstStyle/>
          <a:p>
            <a:r>
              <a:rPr lang="fr-CA" dirty="0"/>
              <a:t>Les régions du corps humain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64" y="1219750"/>
            <a:ext cx="8640960" cy="5332525"/>
          </a:xfrm>
          <a:prstGeom prst="rect">
            <a:avLst/>
          </a:prstGeom>
        </p:spPr>
      </p:pic>
      <p:sp>
        <p:nvSpPr>
          <p:cNvPr id="4" name="Rectangle à coins arrondis 3"/>
          <p:cNvSpPr/>
          <p:nvPr/>
        </p:nvSpPr>
        <p:spPr>
          <a:xfrm>
            <a:off x="3867118" y="1412776"/>
            <a:ext cx="1656184" cy="108012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b="1" dirty="0">
                <a:solidFill>
                  <a:prstClr val="black"/>
                </a:solidFill>
              </a:rPr>
              <a:t>Nouvelle appellation dans le milieu de la santé</a:t>
            </a:r>
          </a:p>
        </p:txBody>
      </p:sp>
      <p:sp>
        <p:nvSpPr>
          <p:cNvPr id="5" name="Nuage 4"/>
          <p:cNvSpPr/>
          <p:nvPr/>
        </p:nvSpPr>
        <p:spPr>
          <a:xfrm>
            <a:off x="3419872" y="4221088"/>
            <a:ext cx="2016224" cy="1656184"/>
          </a:xfrm>
          <a:prstGeom prst="cloud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b="1" dirty="0">
                <a:solidFill>
                  <a:prstClr val="black"/>
                </a:solidFill>
              </a:rPr>
              <a:t>Facile à reconnaître Pourquoi?</a:t>
            </a:r>
          </a:p>
        </p:txBody>
      </p:sp>
      <p:cxnSp>
        <p:nvCxnSpPr>
          <p:cNvPr id="8" name="Connecteur droit avec flèche 7"/>
          <p:cNvCxnSpPr/>
          <p:nvPr/>
        </p:nvCxnSpPr>
        <p:spPr>
          <a:xfrm>
            <a:off x="1835696" y="2339006"/>
            <a:ext cx="1042387" cy="297906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1043608" y="2185118"/>
            <a:ext cx="1368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dirty="0">
                <a:solidFill>
                  <a:prstClr val="black"/>
                </a:solidFill>
              </a:rPr>
              <a:t>Sternale</a:t>
            </a:r>
          </a:p>
        </p:txBody>
      </p:sp>
      <p:cxnSp>
        <p:nvCxnSpPr>
          <p:cNvPr id="15" name="Connecteur droit avec flèche 14"/>
          <p:cNvCxnSpPr/>
          <p:nvPr/>
        </p:nvCxnSpPr>
        <p:spPr>
          <a:xfrm flipH="1">
            <a:off x="3528408" y="4077072"/>
            <a:ext cx="338710" cy="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3869668" y="3923183"/>
            <a:ext cx="1368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dirty="0">
                <a:solidFill>
                  <a:prstClr val="black"/>
                </a:solidFill>
              </a:rPr>
              <a:t>Phalangienne</a:t>
            </a:r>
          </a:p>
        </p:txBody>
      </p:sp>
      <p:cxnSp>
        <p:nvCxnSpPr>
          <p:cNvPr id="19" name="Connecteur droit avec flèche 18"/>
          <p:cNvCxnSpPr/>
          <p:nvPr/>
        </p:nvCxnSpPr>
        <p:spPr>
          <a:xfrm>
            <a:off x="6367596" y="4650784"/>
            <a:ext cx="792088" cy="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oneTexte 23"/>
          <p:cNvSpPr txBox="1"/>
          <p:nvPr/>
        </p:nvSpPr>
        <p:spPr>
          <a:xfrm>
            <a:off x="7159684" y="4521375"/>
            <a:ext cx="1368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dirty="0">
                <a:solidFill>
                  <a:prstClr val="black"/>
                </a:solidFill>
              </a:rPr>
              <a:t>Poplitée</a:t>
            </a:r>
          </a:p>
        </p:txBody>
      </p:sp>
    </p:spTree>
    <p:extLst>
      <p:ext uri="{BB962C8B-B14F-4D97-AF65-F5344CB8AC3E}">
        <p14:creationId xmlns:p14="http://schemas.microsoft.com/office/powerpoint/2010/main" val="3123279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b="1" dirty="0">
                <a:solidFill>
                  <a:schemeClr val="accent6">
                    <a:lumMod val="75000"/>
                  </a:schemeClr>
                </a:solidFill>
              </a:rPr>
              <a:t>Différents plans</a:t>
            </a:r>
          </a:p>
        </p:txBody>
      </p:sp>
      <p:pic>
        <p:nvPicPr>
          <p:cNvPr id="5" name="Espace réservé du contenu 4" descr="différents plan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1670" y="1447800"/>
            <a:ext cx="6357982" cy="4800600"/>
          </a:xfrm>
        </p:spPr>
      </p:pic>
    </p:spTree>
    <p:extLst>
      <p:ext uri="{BB962C8B-B14F-4D97-AF65-F5344CB8AC3E}">
        <p14:creationId xmlns:p14="http://schemas.microsoft.com/office/powerpoint/2010/main" val="15065958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CA" b="1" dirty="0">
                <a:solidFill>
                  <a:schemeClr val="accent6">
                    <a:lumMod val="75000"/>
                  </a:schemeClr>
                </a:solidFill>
              </a:rPr>
              <a:t>Quelques termes à connaître p.28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285852" y="1524000"/>
            <a:ext cx="3807356" cy="4663440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fr-CA" dirty="0">
                <a:solidFill>
                  <a:schemeClr val="accent5">
                    <a:lumMod val="75000"/>
                  </a:schemeClr>
                </a:solidFill>
              </a:rPr>
              <a:t>Superficiel : + près de la surface du corps</a:t>
            </a:r>
          </a:p>
          <a:p>
            <a:pPr>
              <a:buFont typeface="Wingdings" pitchFamily="2" charset="2"/>
              <a:buChar char="§"/>
            </a:pPr>
            <a:endParaRPr lang="fr-CA" dirty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None/>
            </a:pPr>
            <a:endParaRPr lang="fr-CA" dirty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§"/>
            </a:pPr>
            <a:endParaRPr lang="fr-CA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725068" cy="4663440"/>
          </a:xfrm>
        </p:spPr>
        <p:txBody>
          <a:bodyPr/>
          <a:lstStyle/>
          <a:p>
            <a:r>
              <a:rPr lang="fr-CA" dirty="0">
                <a:solidFill>
                  <a:schemeClr val="accent5">
                    <a:lumMod val="75000"/>
                  </a:schemeClr>
                </a:solidFill>
              </a:rPr>
              <a:t>Profond : + éloigné de la surface du corps</a:t>
            </a:r>
          </a:p>
          <a:p>
            <a:pPr>
              <a:buNone/>
            </a:pPr>
            <a:endParaRPr lang="fr-CA" dirty="0"/>
          </a:p>
        </p:txBody>
      </p:sp>
      <p:pic>
        <p:nvPicPr>
          <p:cNvPr id="2052" name="Picture 4" descr="Plaies de Stade 2 | Escarres de Stad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3143248"/>
            <a:ext cx="3048000" cy="2286001"/>
          </a:xfrm>
          <a:prstGeom prst="rect">
            <a:avLst/>
          </a:prstGeom>
          <a:noFill/>
        </p:spPr>
      </p:pic>
      <p:pic>
        <p:nvPicPr>
          <p:cNvPr id="2054" name="Picture 6" descr="Plaies de Stade 4 | Escarres de Stad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3143248"/>
            <a:ext cx="3048000" cy="22860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356328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b="1" dirty="0">
                <a:solidFill>
                  <a:srgbClr val="EB31AB">
                    <a:lumMod val="75000"/>
                  </a:srgbClr>
                </a:solidFill>
                <a:latin typeface="Arial Black" pitchFamily="34" charset="0"/>
              </a:rPr>
              <a:t>La méiose vs la mitose</a:t>
            </a:r>
            <a:endParaRPr lang="fr-CA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82296" indent="0" algn="ctr">
              <a:buNone/>
            </a:pPr>
            <a:r>
              <a:rPr lang="fr-CA" b="1" u="sng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Méiose</a:t>
            </a:r>
          </a:p>
          <a:p>
            <a:pPr marL="82296" indent="0">
              <a:buNone/>
            </a:pPr>
            <a:endParaRPr lang="fr-CA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fr-CA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Cellules sexuelles</a:t>
            </a:r>
          </a:p>
          <a:p>
            <a:pPr>
              <a:buFont typeface="Courier New" pitchFamily="49" charset="0"/>
              <a:buChar char="o"/>
            </a:pPr>
            <a:r>
              <a:rPr lang="fr-CA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Chaque cellule contient 23 chromosomes</a:t>
            </a:r>
          </a:p>
          <a:p>
            <a:pPr marL="82296" indent="0">
              <a:buNone/>
            </a:pPr>
            <a:endParaRPr lang="fr-CA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half" idx="2"/>
          </p:nvPr>
        </p:nvSpPr>
        <p:spPr>
          <a:xfrm>
            <a:off x="4932040" y="1628800"/>
            <a:ext cx="4038600" cy="4718304"/>
          </a:xfrm>
        </p:spPr>
        <p:txBody>
          <a:bodyPr/>
          <a:lstStyle/>
          <a:p>
            <a:pPr marL="82296" indent="0" algn="ctr">
              <a:buNone/>
            </a:pPr>
            <a:r>
              <a:rPr lang="fr-CA" b="1" u="sng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Mitose</a:t>
            </a:r>
          </a:p>
          <a:p>
            <a:pPr marL="82296" indent="0" algn="ctr">
              <a:buNone/>
            </a:pPr>
            <a:endParaRPr lang="fr-CA" b="1" u="sng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fr-CA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Lors de la croissance</a:t>
            </a:r>
          </a:p>
          <a:p>
            <a:pPr>
              <a:buFont typeface="Courier New" pitchFamily="49" charset="0"/>
              <a:buChar char="o"/>
            </a:pPr>
            <a:r>
              <a:rPr lang="fr-CA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Lors de la guérison d’une plaie</a:t>
            </a:r>
          </a:p>
          <a:p>
            <a:pPr>
              <a:buFont typeface="Courier New" pitchFamily="49" charset="0"/>
              <a:buChar char="o"/>
            </a:pPr>
            <a:r>
              <a:rPr lang="fr-CA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Chaque cellule contient 46 chromosomes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6" y="571159"/>
            <a:ext cx="1152127" cy="1592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Explosion 2 6"/>
          <p:cNvSpPr/>
          <p:nvPr/>
        </p:nvSpPr>
        <p:spPr>
          <a:xfrm>
            <a:off x="-108520" y="4365104"/>
            <a:ext cx="5364088" cy="2492896"/>
          </a:xfrm>
          <a:prstGeom prst="irregularSeal2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CA" sz="1600" dirty="0">
                <a:solidFill>
                  <a:prstClr val="black"/>
                </a:solidFill>
              </a:rPr>
              <a:t>Certaines cellules ne se régénèrent pas. Ex: nerveuses</a:t>
            </a:r>
          </a:p>
          <a:p>
            <a:r>
              <a:rPr lang="fr-CA" sz="1600" dirty="0">
                <a:solidFill>
                  <a:prstClr val="black"/>
                </a:solidFill>
              </a:rPr>
              <a:t>Sénescence cellulaire : division cellulaire </a:t>
            </a:r>
            <a:r>
              <a:rPr lang="fr-CA" sz="1600" dirty="0">
                <a:solidFill>
                  <a:prstClr val="black"/>
                </a:solidFill>
                <a:sym typeface="Wingdings"/>
              </a:rPr>
              <a:t></a:t>
            </a:r>
            <a:endParaRPr lang="fr-CA" sz="1600" dirty="0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067944" y="62116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CA" dirty="0">
                <a:solidFill>
                  <a:prstClr val="black"/>
                </a:solidFill>
                <a:hlinkClick r:id="rId4"/>
              </a:rPr>
              <a:t>https://www.youtube.com/watch?v=MDkd9Kyhf4M</a:t>
            </a:r>
            <a:r>
              <a:rPr lang="fr-CA" dirty="0">
                <a:solidFill>
                  <a:prstClr val="black"/>
                </a:solidFill>
              </a:rPr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9" y="6135425"/>
            <a:ext cx="864096" cy="655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0498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CA" b="1" dirty="0">
                <a:solidFill>
                  <a:schemeClr val="accent6">
                    <a:lumMod val="75000"/>
                  </a:schemeClr>
                </a:solidFill>
              </a:rPr>
              <a:t>Quelques termes à connaître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142976" y="1524000"/>
            <a:ext cx="3950232" cy="4663440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fr-CA" dirty="0">
                <a:solidFill>
                  <a:schemeClr val="accent5">
                    <a:lumMod val="75000"/>
                  </a:schemeClr>
                </a:solidFill>
              </a:rPr>
              <a:t>Proximal : + près de l’origine de la structure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78751" y="1524000"/>
            <a:ext cx="3888337" cy="4663440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fr-CA" dirty="0">
                <a:solidFill>
                  <a:schemeClr val="accent5">
                    <a:lumMod val="75000"/>
                  </a:schemeClr>
                </a:solidFill>
              </a:rPr>
              <a:t>Distal : + éloigné de l’origine d’une structure</a:t>
            </a:r>
          </a:p>
        </p:txBody>
      </p:sp>
      <p:pic>
        <p:nvPicPr>
          <p:cNvPr id="54274" name="Picture 2" descr="os corps humai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2714620"/>
            <a:ext cx="2647953" cy="3409382"/>
          </a:xfrm>
          <a:prstGeom prst="rect">
            <a:avLst/>
          </a:prstGeom>
          <a:noFill/>
        </p:spPr>
      </p:pic>
      <p:pic>
        <p:nvPicPr>
          <p:cNvPr id="54276" name="Picture 4" descr="os corps humai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2857496"/>
            <a:ext cx="2505077" cy="3225421"/>
          </a:xfrm>
          <a:prstGeom prst="rect">
            <a:avLst/>
          </a:prstGeom>
          <a:noFill/>
        </p:spPr>
      </p:pic>
      <p:cxnSp>
        <p:nvCxnSpPr>
          <p:cNvPr id="10" name="Connecteur en arc 9"/>
          <p:cNvCxnSpPr/>
          <p:nvPr/>
        </p:nvCxnSpPr>
        <p:spPr>
          <a:xfrm rot="16200000" flipH="1">
            <a:off x="2893207" y="3393281"/>
            <a:ext cx="214314" cy="142876"/>
          </a:xfrm>
          <a:prstGeom prst="curvedConnector3">
            <a:avLst>
              <a:gd name="adj1" fmla="val 50000"/>
            </a:avLst>
          </a:prstGeom>
          <a:ln w="19050" cmpd="sng">
            <a:solidFill>
              <a:schemeClr val="accent5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en arc 16"/>
          <p:cNvCxnSpPr/>
          <p:nvPr/>
        </p:nvCxnSpPr>
        <p:spPr>
          <a:xfrm rot="5400000" flipH="1" flipV="1">
            <a:off x="6072198" y="3857628"/>
            <a:ext cx="1000132" cy="142876"/>
          </a:xfrm>
          <a:prstGeom prst="curvedConnector3">
            <a:avLst>
              <a:gd name="adj1" fmla="val 50000"/>
            </a:avLst>
          </a:prstGeom>
          <a:ln w="22225" cmpd="sng">
            <a:solidFill>
              <a:schemeClr val="accent5">
                <a:lumMod val="7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47503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b="1" dirty="0">
                <a:solidFill>
                  <a:schemeClr val="accent6">
                    <a:lumMod val="75000"/>
                  </a:schemeClr>
                </a:solidFill>
              </a:rPr>
              <a:t>Les différentes cavités p.29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484784"/>
            <a:ext cx="5688632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6156176" y="1606307"/>
            <a:ext cx="1898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prstClr val="white"/>
                </a:solidFill>
              </a:rPr>
              <a:t>Cavité crânienne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5418159" y="3205350"/>
            <a:ext cx="18181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prstClr val="white"/>
                </a:solidFill>
              </a:rPr>
              <a:t>Cavité thoracique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5418160" y="4365104"/>
            <a:ext cx="16875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prstClr val="white"/>
                </a:solidFill>
              </a:rPr>
              <a:t>Cavité abdominale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5580112" y="5036308"/>
            <a:ext cx="17708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dirty="0">
                <a:solidFill>
                  <a:prstClr val="white"/>
                </a:solidFill>
              </a:rPr>
              <a:t>Cavité abdomino-pelvienne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2483768" y="1606307"/>
            <a:ext cx="54006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fr-CA" dirty="0">
              <a:solidFill>
                <a:prstClr val="black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3023828" y="1606307"/>
            <a:ext cx="9001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fr-CA" dirty="0">
              <a:solidFill>
                <a:prstClr val="black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2483768" y="1975638"/>
            <a:ext cx="540060" cy="109332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fr-CA" dirty="0">
              <a:solidFill>
                <a:prstClr val="black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2555776" y="3528514"/>
            <a:ext cx="360040" cy="141265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fr-CA" dirty="0">
              <a:solidFill>
                <a:prstClr val="black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2555776" y="4941166"/>
            <a:ext cx="918102" cy="113935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fr-CA" dirty="0">
              <a:solidFill>
                <a:prstClr val="black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5040052" y="2888776"/>
            <a:ext cx="2556284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fr-CA" dirty="0">
              <a:solidFill>
                <a:prstClr val="black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7105672" y="3205350"/>
            <a:ext cx="490663" cy="287517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fr-CA" dirty="0">
              <a:solidFill>
                <a:prstClr val="black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2267744" y="3851681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prstClr val="white"/>
                </a:solidFill>
              </a:rPr>
              <a:t>Cavité rachidienne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5418159" y="5988189"/>
            <a:ext cx="1928081" cy="18466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fr-CA" dirty="0">
              <a:solidFill>
                <a:prstClr val="black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2267744" y="4941166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prstClr val="white"/>
                </a:solidFill>
              </a:rPr>
              <a:t>Cavité pelvienne</a:t>
            </a:r>
          </a:p>
        </p:txBody>
      </p:sp>
    </p:spTree>
    <p:extLst>
      <p:ext uri="{BB962C8B-B14F-4D97-AF65-F5344CB8AC3E}">
        <p14:creationId xmlns:p14="http://schemas.microsoft.com/office/powerpoint/2010/main" val="35470103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fr-CA" dirty="0"/>
              <a:t>Les régions  de l’abdomen</a:t>
            </a:r>
          </a:p>
        </p:txBody>
      </p:sp>
      <p:sp>
        <p:nvSpPr>
          <p:cNvPr id="4" name="Pensées 3"/>
          <p:cNvSpPr/>
          <p:nvPr/>
        </p:nvSpPr>
        <p:spPr>
          <a:xfrm>
            <a:off x="5148064" y="248327"/>
            <a:ext cx="3995936" cy="2676617"/>
          </a:xfrm>
          <a:prstGeom prst="cloudCallout">
            <a:avLst>
              <a:gd name="adj1" fmla="val -75037"/>
              <a:gd name="adj2" fmla="val -17629"/>
            </a:avLst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b="1" dirty="0">
                <a:solidFill>
                  <a:prstClr val="white"/>
                </a:solidFill>
              </a:rPr>
              <a:t>J’ai mal au ventre.</a:t>
            </a:r>
          </a:p>
          <a:p>
            <a:pPr algn="ctr"/>
            <a:r>
              <a:rPr lang="fr-CA" b="1" dirty="0">
                <a:solidFill>
                  <a:prstClr val="white"/>
                </a:solidFill>
              </a:rPr>
              <a:t>L’abdomen contient </a:t>
            </a:r>
            <a:r>
              <a:rPr lang="fr-CA" b="1" u="sng" dirty="0">
                <a:solidFill>
                  <a:prstClr val="white"/>
                </a:solidFill>
              </a:rPr>
              <a:t>beaucoup d’organes </a:t>
            </a:r>
            <a:r>
              <a:rPr lang="fr-CA" b="1" dirty="0">
                <a:solidFill>
                  <a:prstClr val="white"/>
                </a:solidFill>
              </a:rPr>
              <a:t>rapprochés et il est difficile de transmettre adéquatement l’information si on ne dit </a:t>
            </a:r>
            <a:r>
              <a:rPr lang="fr-CA" b="1" u="sng" dirty="0">
                <a:solidFill>
                  <a:prstClr val="white"/>
                </a:solidFill>
              </a:rPr>
              <a:t>SPÉCIFIQUEMENT</a:t>
            </a:r>
            <a:r>
              <a:rPr lang="fr-CA" b="1" dirty="0">
                <a:solidFill>
                  <a:prstClr val="white"/>
                </a:solidFill>
              </a:rPr>
              <a:t>  l’endroit sur l’abdomen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0" y="233392"/>
            <a:ext cx="2497673" cy="1872208"/>
          </a:xfrm>
          <a:prstGeom prst="wedgeRoundRectCallou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b="1" dirty="0">
                <a:solidFill>
                  <a:prstClr val="black"/>
                </a:solidFill>
              </a:rPr>
              <a:t>M. Rivard, montrez-moi avec votre doigt où est exactement votre douleur.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848" y="2087294"/>
            <a:ext cx="5949950" cy="468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ZoneTexte 8"/>
          <p:cNvSpPr txBox="1"/>
          <p:nvPr/>
        </p:nvSpPr>
        <p:spPr>
          <a:xfrm flipH="1">
            <a:off x="6228184" y="3781731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prstClr val="white"/>
                </a:solidFill>
              </a:rPr>
              <a:t>Gauche VS droite dans un schéma </a:t>
            </a:r>
          </a:p>
        </p:txBody>
      </p:sp>
    </p:spTree>
    <p:extLst>
      <p:ext uri="{BB962C8B-B14F-4D97-AF65-F5344CB8AC3E}">
        <p14:creationId xmlns:p14="http://schemas.microsoft.com/office/powerpoint/2010/main" val="2047435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25495" y="274638"/>
            <a:ext cx="8050139" cy="796908"/>
          </a:xfrm>
        </p:spPr>
        <p:txBody>
          <a:bodyPr>
            <a:normAutofit fontScale="90000"/>
          </a:bodyPr>
          <a:lstStyle/>
          <a:p>
            <a:pPr algn="ctr"/>
            <a:r>
              <a:rPr lang="fr-CA" dirty="0">
                <a:solidFill>
                  <a:schemeClr val="accent6">
                    <a:lumMod val="75000"/>
                  </a:schemeClr>
                </a:solidFill>
              </a:rPr>
              <a:t>Les 4 quadrants abdomino-pelviens</a:t>
            </a:r>
          </a:p>
        </p:txBody>
      </p:sp>
      <p:pic>
        <p:nvPicPr>
          <p:cNvPr id="5" name="Espace réservé du contenu 4" descr="les 4 quadrants abd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1720" y="1124744"/>
            <a:ext cx="6357981" cy="5105416"/>
          </a:xfrm>
        </p:spPr>
      </p:pic>
    </p:spTree>
    <p:extLst>
      <p:ext uri="{BB962C8B-B14F-4D97-AF65-F5344CB8AC3E}">
        <p14:creationId xmlns:p14="http://schemas.microsoft.com/office/powerpoint/2010/main" val="30271830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Les systèmes et les organes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fr-CA" dirty="0"/>
              <a:t> </a:t>
            </a:r>
            <a:r>
              <a:rPr lang="fr-CA" b="1" u="sng" dirty="0">
                <a:solidFill>
                  <a:srgbClr val="00FF00"/>
                </a:solidFill>
              </a:rPr>
              <a:t>Un système </a:t>
            </a:r>
            <a:r>
              <a:rPr lang="fr-CA" dirty="0"/>
              <a:t>est composé </a:t>
            </a:r>
            <a:r>
              <a:rPr lang="fr-CA" b="1" u="sng" dirty="0">
                <a:solidFill>
                  <a:schemeClr val="accent6">
                    <a:lumMod val="75000"/>
                  </a:schemeClr>
                </a:solidFill>
              </a:rPr>
              <a:t>d’organes </a:t>
            </a:r>
            <a:r>
              <a:rPr lang="fr-CA" dirty="0"/>
              <a:t>liés ensemble qui assurent une fonction spécifique à l’intérieur du corps.</a:t>
            </a:r>
          </a:p>
          <a:p>
            <a:pPr>
              <a:buFont typeface="Wingdings" pitchFamily="2" charset="2"/>
              <a:buChar char="Ø"/>
            </a:pPr>
            <a:r>
              <a:rPr lang="fr-CA" dirty="0"/>
              <a:t> C’est l’ensemble des systèmes en lien avec les autres qui forme l’organisme.</a:t>
            </a:r>
          </a:p>
          <a:p>
            <a:pPr>
              <a:buFont typeface="Wingdings" pitchFamily="2" charset="2"/>
              <a:buChar char="Ø"/>
            </a:pPr>
            <a:r>
              <a:rPr lang="fr-CA" dirty="0"/>
              <a:t>Tous les </a:t>
            </a:r>
            <a:r>
              <a:rPr lang="fr-CA" dirty="0">
                <a:solidFill>
                  <a:srgbClr val="00FF00"/>
                </a:solidFill>
              </a:rPr>
              <a:t>systèmes</a:t>
            </a:r>
            <a:r>
              <a:rPr lang="fr-CA" dirty="0"/>
              <a:t> ont une tâche bien définie et sont dépendants des autres pour bien fonctionner.</a:t>
            </a:r>
          </a:p>
        </p:txBody>
      </p:sp>
    </p:spTree>
    <p:extLst>
      <p:ext uri="{BB962C8B-B14F-4D97-AF65-F5344CB8AC3E}">
        <p14:creationId xmlns:p14="http://schemas.microsoft.com/office/powerpoint/2010/main" val="734242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1" name="Picture 5" descr="C:\TEMP\Fichiers Internet temporaires\Content.IE5\FHHR49GI\MC900412704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52"/>
            <a:ext cx="2614943" cy="3437299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CA" sz="3600" b="1" dirty="0">
                <a:solidFill>
                  <a:schemeClr val="accent6">
                    <a:lumMod val="75000"/>
                  </a:schemeClr>
                </a:solidFill>
              </a:rPr>
              <a:t>Le système </a:t>
            </a:r>
            <a:r>
              <a:rPr lang="fr-CA" sz="3600" b="1" dirty="0" err="1">
                <a:solidFill>
                  <a:schemeClr val="accent6">
                    <a:lumMod val="75000"/>
                  </a:schemeClr>
                </a:solidFill>
              </a:rPr>
              <a:t>musculosquelettique</a:t>
            </a:r>
            <a:endParaRPr lang="fr-CA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1213503" y="1447800"/>
            <a:ext cx="7862131" cy="4800600"/>
          </a:xfrm>
        </p:spPr>
        <p:txBody>
          <a:bodyPr>
            <a:normAutofit fontScale="92500" lnSpcReduction="20000"/>
          </a:bodyPr>
          <a:lstStyle/>
          <a:p>
            <a:pPr lvl="3">
              <a:buNone/>
            </a:pPr>
            <a:r>
              <a:rPr lang="fr-CA" sz="2400" dirty="0">
                <a:solidFill>
                  <a:schemeClr val="accent5">
                    <a:lumMod val="75000"/>
                  </a:schemeClr>
                </a:solidFill>
              </a:rPr>
              <a:t>	</a:t>
            </a:r>
            <a:r>
              <a:rPr lang="fr-CA" sz="2400" u="sng" dirty="0">
                <a:solidFill>
                  <a:schemeClr val="accent5">
                    <a:lumMod val="75000"/>
                  </a:schemeClr>
                </a:solidFill>
              </a:rPr>
              <a:t>Os (tibia), articulations, ligaments, tendons et muscles (deltoïde)</a:t>
            </a:r>
          </a:p>
          <a:p>
            <a:pPr lvl="3">
              <a:buNone/>
            </a:pPr>
            <a:endParaRPr lang="fr-CA" sz="2400" dirty="0">
              <a:solidFill>
                <a:schemeClr val="accent5">
                  <a:lumMod val="75000"/>
                </a:schemeClr>
              </a:solidFill>
            </a:endParaRPr>
          </a:p>
          <a:p>
            <a:pPr lvl="3">
              <a:buNone/>
            </a:pPr>
            <a:r>
              <a:rPr lang="fr-CA" sz="2400" dirty="0">
                <a:solidFill>
                  <a:schemeClr val="accent6">
                    <a:lumMod val="75000"/>
                  </a:schemeClr>
                </a:solidFill>
              </a:rPr>
              <a:t>RÔLES :   </a:t>
            </a:r>
            <a:r>
              <a:rPr lang="fr-CA" sz="2400" dirty="0">
                <a:solidFill>
                  <a:schemeClr val="accent5">
                    <a:lumMod val="75000"/>
                  </a:schemeClr>
                </a:solidFill>
              </a:rPr>
              <a:t>1) Protège et soutient les autres organes.</a:t>
            </a:r>
          </a:p>
          <a:p>
            <a:pPr lvl="3">
              <a:buNone/>
            </a:pPr>
            <a:r>
              <a:rPr lang="fr-CA" sz="2400" dirty="0">
                <a:solidFill>
                  <a:schemeClr val="accent5">
                    <a:lumMod val="75000"/>
                  </a:schemeClr>
                </a:solidFill>
              </a:rPr>
              <a:t>		   2) Charpente pour les muscles.</a:t>
            </a:r>
          </a:p>
          <a:p>
            <a:pPr lvl="3">
              <a:buNone/>
            </a:pPr>
            <a:r>
              <a:rPr lang="fr-CA" sz="2400" dirty="0">
                <a:solidFill>
                  <a:schemeClr val="accent5">
                    <a:lumMod val="75000"/>
                  </a:schemeClr>
                </a:solidFill>
              </a:rPr>
              <a:t>               3) Contient les cellules qui forment les G.R.</a:t>
            </a:r>
          </a:p>
          <a:p>
            <a:pPr lvl="3">
              <a:buNone/>
            </a:pPr>
            <a:r>
              <a:rPr lang="fr-CA" sz="2400" dirty="0">
                <a:solidFill>
                  <a:schemeClr val="accent5">
                    <a:lumMod val="75000"/>
                  </a:schemeClr>
                </a:solidFill>
              </a:rPr>
              <a:t>               4) Emmagasine les sels minéraux.</a:t>
            </a:r>
          </a:p>
          <a:p>
            <a:pPr lvl="3">
              <a:buNone/>
            </a:pPr>
            <a:r>
              <a:rPr lang="fr-CA" sz="2400" dirty="0">
                <a:solidFill>
                  <a:schemeClr val="accent5">
                    <a:lumMod val="75000"/>
                  </a:schemeClr>
                </a:solidFill>
              </a:rPr>
              <a:t>               5) Permet au corps de bouger.</a:t>
            </a:r>
          </a:p>
          <a:p>
            <a:pPr lvl="3">
              <a:buNone/>
            </a:pPr>
            <a:r>
              <a:rPr lang="fr-CA" sz="2400" dirty="0">
                <a:solidFill>
                  <a:schemeClr val="accent5">
                    <a:lumMod val="75000"/>
                  </a:schemeClr>
                </a:solidFill>
              </a:rPr>
              <a:t>               6) Stabilise la posture.</a:t>
            </a:r>
          </a:p>
          <a:p>
            <a:pPr lvl="3">
              <a:buNone/>
            </a:pPr>
            <a:r>
              <a:rPr lang="fr-CA" sz="2400" dirty="0">
                <a:solidFill>
                  <a:schemeClr val="accent5">
                    <a:lumMod val="75000"/>
                  </a:schemeClr>
                </a:solidFill>
              </a:rPr>
              <a:t>               7) Permet l’expression faciale et gestuelle.</a:t>
            </a:r>
          </a:p>
          <a:p>
            <a:pPr lvl="3">
              <a:buNone/>
            </a:pPr>
            <a:r>
              <a:rPr lang="fr-CA" sz="2400" dirty="0">
                <a:solidFill>
                  <a:schemeClr val="accent5">
                    <a:lumMod val="75000"/>
                  </a:schemeClr>
                </a:solidFill>
              </a:rPr>
              <a:t>               8) Produit de la chaleur.</a:t>
            </a:r>
          </a:p>
          <a:p>
            <a:pPr lvl="3">
              <a:buNone/>
            </a:pPr>
            <a:r>
              <a:rPr lang="fr-CA" sz="2400" dirty="0">
                <a:solidFill>
                  <a:schemeClr val="accent5">
                    <a:lumMod val="75000"/>
                  </a:schemeClr>
                </a:solidFill>
              </a:rPr>
              <a:t>               9) Accroît la solidité des os.</a:t>
            </a:r>
          </a:p>
          <a:p>
            <a:pPr lvl="3">
              <a:buNone/>
            </a:pPr>
            <a:r>
              <a:rPr lang="fr-CA" sz="2400" dirty="0">
                <a:solidFill>
                  <a:schemeClr val="accent5">
                    <a:lumMod val="75000"/>
                  </a:schemeClr>
                </a:solidFill>
              </a:rPr>
              <a:t>             10) Utilise les minéraux des os pour activité 		       musculaire. </a:t>
            </a:r>
            <a:endParaRPr lang="fr-CA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10212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7" name="Picture 3" descr="C:\TEMP\Fichiers Internet temporaires\Content.IE5\J14GPB3B\MP900411759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858488" cy="2786372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939784"/>
          </a:xfrm>
        </p:spPr>
        <p:txBody>
          <a:bodyPr/>
          <a:lstStyle/>
          <a:p>
            <a:pPr algn="ctr"/>
            <a:r>
              <a:rPr lang="fr-CA" b="1" dirty="0">
                <a:solidFill>
                  <a:schemeClr val="accent6">
                    <a:lumMod val="75000"/>
                  </a:schemeClr>
                </a:solidFill>
              </a:rPr>
              <a:t>Le système tégumentaire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87624" y="1447800"/>
            <a:ext cx="7956376" cy="4800600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fr-CA" sz="2400" dirty="0">
                <a:solidFill>
                  <a:schemeClr val="accent5">
                    <a:lumMod val="75000"/>
                  </a:schemeClr>
                </a:solidFill>
              </a:rPr>
              <a:t>	</a:t>
            </a:r>
            <a:r>
              <a:rPr lang="fr-CA" sz="2400" u="sng" dirty="0">
                <a:solidFill>
                  <a:schemeClr val="accent5">
                    <a:lumMod val="75000"/>
                  </a:schemeClr>
                </a:solidFill>
              </a:rPr>
              <a:t>Peau et annexes (poils, ongles et cheveux)</a:t>
            </a:r>
          </a:p>
          <a:p>
            <a:pPr marL="82296" indent="0">
              <a:buNone/>
            </a:pPr>
            <a:endParaRPr lang="fr-CA" sz="2400" u="sng" dirty="0">
              <a:solidFill>
                <a:schemeClr val="accent5">
                  <a:lumMod val="75000"/>
                </a:schemeClr>
              </a:solidFill>
            </a:endParaRPr>
          </a:p>
          <a:p>
            <a:pPr marL="82296" indent="0">
              <a:buNone/>
            </a:pPr>
            <a:r>
              <a:rPr lang="fr-CA" sz="2400" dirty="0">
                <a:solidFill>
                  <a:schemeClr val="accent6">
                    <a:lumMod val="75000"/>
                  </a:schemeClr>
                </a:solidFill>
              </a:rPr>
              <a:t>RÔLES :  </a:t>
            </a:r>
            <a:r>
              <a:rPr lang="fr-CA" sz="2400" dirty="0">
                <a:solidFill>
                  <a:schemeClr val="accent5">
                    <a:lumMod val="75000"/>
                  </a:schemeClr>
                </a:solidFill>
              </a:rPr>
              <a:t>1) Maintient une température corporelle constante.</a:t>
            </a:r>
          </a:p>
          <a:p>
            <a:pPr marL="82296" indent="0">
              <a:buNone/>
            </a:pPr>
            <a:r>
              <a:rPr lang="fr-CA" sz="2400" dirty="0">
                <a:solidFill>
                  <a:schemeClr val="accent5">
                    <a:lumMod val="75000"/>
                  </a:schemeClr>
                </a:solidFill>
              </a:rPr>
              <a:t>              2) Protège l’intégrité physique et biochimique de 	        l’organisme.</a:t>
            </a:r>
          </a:p>
          <a:p>
            <a:pPr marL="82296" indent="0">
              <a:buNone/>
            </a:pPr>
            <a:r>
              <a:rPr lang="fr-CA" sz="2400" dirty="0">
                <a:solidFill>
                  <a:schemeClr val="accent5">
                    <a:lumMod val="75000"/>
                  </a:schemeClr>
                </a:solidFill>
              </a:rPr>
              <a:t>              3) Fournit l’information sensorielle venant du milieu   	        extérieur. </a:t>
            </a:r>
          </a:p>
          <a:p>
            <a:pPr marL="82296" indent="0">
              <a:buNone/>
            </a:pPr>
            <a:r>
              <a:rPr lang="fr-CA" sz="2400" dirty="0">
                <a:solidFill>
                  <a:schemeClr val="accent5">
                    <a:lumMod val="75000"/>
                  </a:schemeClr>
                </a:solidFill>
              </a:rPr>
              <a:t>              4) Contribue à maintenir l’équilibre hydrique. 	 	        (SUEUR ET FRISSONS)</a:t>
            </a:r>
          </a:p>
        </p:txBody>
      </p:sp>
    </p:spTree>
    <p:extLst>
      <p:ext uri="{BB962C8B-B14F-4D97-AF65-F5344CB8AC3E}">
        <p14:creationId xmlns:p14="http://schemas.microsoft.com/office/powerpoint/2010/main" val="76327861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7" name="Picture 5" descr="C:\TEMP\Fichiers Internet temporaires\Content.IE5\VVTKQPEK\MC900423561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1366114" cy="1827886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b="1" dirty="0">
                <a:solidFill>
                  <a:schemeClr val="accent6">
                    <a:lumMod val="75000"/>
                  </a:schemeClr>
                </a:solidFill>
              </a:rPr>
              <a:t>Le système cardiovasculaire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1259631" y="1447800"/>
            <a:ext cx="7816129" cy="4800600"/>
          </a:xfrm>
        </p:spPr>
        <p:txBody>
          <a:bodyPr/>
          <a:lstStyle/>
          <a:p>
            <a:pPr marL="82296" indent="0">
              <a:buNone/>
            </a:pPr>
            <a:r>
              <a:rPr lang="fr-CA" dirty="0"/>
              <a:t>  	</a:t>
            </a:r>
            <a:r>
              <a:rPr lang="fr-CA" sz="2400" u="sng" dirty="0">
                <a:solidFill>
                  <a:schemeClr val="accent5">
                    <a:lumMod val="75000"/>
                  </a:schemeClr>
                </a:solidFill>
              </a:rPr>
              <a:t>Cœur, vaisseaux sanguins, sang</a:t>
            </a:r>
          </a:p>
          <a:p>
            <a:pPr marL="82296" indent="0">
              <a:buNone/>
            </a:pPr>
            <a:endParaRPr lang="fr-CA" sz="2400" u="sng" dirty="0">
              <a:solidFill>
                <a:schemeClr val="accent5">
                  <a:lumMod val="75000"/>
                </a:schemeClr>
              </a:solidFill>
            </a:endParaRPr>
          </a:p>
          <a:p>
            <a:pPr marL="82296" indent="0">
              <a:buNone/>
            </a:pPr>
            <a:r>
              <a:rPr lang="fr-CA" sz="2400" dirty="0">
                <a:solidFill>
                  <a:schemeClr val="accent6">
                    <a:lumMod val="75000"/>
                  </a:schemeClr>
                </a:solidFill>
              </a:rPr>
              <a:t>RÔLES : </a:t>
            </a:r>
            <a:r>
              <a:rPr lang="fr-CA" sz="2400" dirty="0">
                <a:solidFill>
                  <a:schemeClr val="accent5">
                    <a:lumMod val="75000"/>
                  </a:schemeClr>
                </a:solidFill>
              </a:rPr>
              <a:t>1) Transporte l’oxygène, le gaz carbonique, les   	  	       nutriments, les déchets et les hormones.</a:t>
            </a:r>
          </a:p>
          <a:p>
            <a:pPr marL="82296" indent="0">
              <a:buNone/>
            </a:pPr>
            <a:r>
              <a:rPr lang="fr-CA" sz="2400" dirty="0">
                <a:solidFill>
                  <a:schemeClr val="accent5">
                    <a:lumMod val="75000"/>
                  </a:schemeClr>
                </a:solidFill>
              </a:rPr>
              <a:t>             2) Contribue à maintenir la température corporelle.</a:t>
            </a:r>
          </a:p>
          <a:p>
            <a:pPr marL="82296" indent="0">
              <a:buNone/>
            </a:pPr>
            <a:r>
              <a:rPr lang="fr-CA" sz="2400" dirty="0">
                <a:solidFill>
                  <a:schemeClr val="accent5">
                    <a:lumMod val="75000"/>
                  </a:schemeClr>
                </a:solidFill>
              </a:rPr>
              <a:t>	   3) Contribue à maintenir l’équilibre hydrique par la 	       coagulation.</a:t>
            </a:r>
          </a:p>
          <a:p>
            <a:pPr marL="82296" indent="0">
              <a:buNone/>
            </a:pPr>
            <a:r>
              <a:rPr lang="fr-CA" sz="2400" dirty="0">
                <a:solidFill>
                  <a:schemeClr val="accent5">
                    <a:lumMod val="75000"/>
                  </a:schemeClr>
                </a:solidFill>
              </a:rPr>
              <a:t>	   4) Protège l’organisme contre les pertes sanguines 	       par la coagulation et contre les toxines par 	   	       l’action des globules blancs.</a:t>
            </a:r>
            <a:endParaRPr lang="fr-CA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28475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http://www.corpscite.be/servlet/Repository?IDR=10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9632" y="3861048"/>
            <a:ext cx="4211960" cy="2750276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b="1" dirty="0">
                <a:solidFill>
                  <a:schemeClr val="accent6">
                    <a:lumMod val="75000"/>
                  </a:schemeClr>
                </a:solidFill>
              </a:rPr>
              <a:t>Le système lymphatique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296" indent="0">
              <a:buNone/>
            </a:pPr>
            <a:r>
              <a:rPr lang="fr-CA" sz="2400" u="sng" dirty="0">
                <a:solidFill>
                  <a:schemeClr val="accent5">
                    <a:lumMod val="75000"/>
                  </a:schemeClr>
                </a:solidFill>
              </a:rPr>
              <a:t>Organes lymphoïdes, lymphe, vaisseaux lymphatiques, </a:t>
            </a:r>
            <a:r>
              <a:rPr lang="fr-CA" sz="2400" dirty="0">
                <a:solidFill>
                  <a:schemeClr val="accent5">
                    <a:lumMod val="75000"/>
                  </a:schemeClr>
                </a:solidFill>
              </a:rPr>
              <a:t>            </a:t>
            </a:r>
            <a:r>
              <a:rPr lang="fr-CA" sz="2400" u="sng" dirty="0">
                <a:solidFill>
                  <a:schemeClr val="accent5">
                    <a:lumMod val="75000"/>
                  </a:schemeClr>
                </a:solidFill>
              </a:rPr>
              <a:t>rate, ganglions, amygdales</a:t>
            </a:r>
          </a:p>
          <a:p>
            <a:pPr marL="82296" indent="0">
              <a:buNone/>
            </a:pPr>
            <a:endParaRPr lang="fr-CA" sz="2400" u="sng" dirty="0">
              <a:solidFill>
                <a:schemeClr val="accent5">
                  <a:lumMod val="75000"/>
                </a:schemeClr>
              </a:solidFill>
            </a:endParaRPr>
          </a:p>
          <a:p>
            <a:pPr marL="82296" indent="0">
              <a:buNone/>
            </a:pPr>
            <a:r>
              <a:rPr lang="fr-CA" sz="2400" dirty="0">
                <a:solidFill>
                  <a:schemeClr val="accent6">
                    <a:lumMod val="75000"/>
                  </a:schemeClr>
                </a:solidFill>
              </a:rPr>
              <a:t>RÔLES :  </a:t>
            </a:r>
            <a:r>
              <a:rPr lang="fr-CA" sz="2400" dirty="0">
                <a:solidFill>
                  <a:schemeClr val="accent5">
                    <a:lumMod val="75000"/>
                  </a:schemeClr>
                </a:solidFill>
              </a:rPr>
              <a:t>1) Draine le liquide interstitiel.</a:t>
            </a:r>
          </a:p>
          <a:p>
            <a:pPr marL="82296" indent="0">
              <a:buNone/>
            </a:pPr>
            <a:r>
              <a:rPr lang="fr-CA" sz="2400" dirty="0">
                <a:solidFill>
                  <a:schemeClr val="accent5">
                    <a:lumMod val="75000"/>
                  </a:schemeClr>
                </a:solidFill>
              </a:rPr>
              <a:t>	    2) Transporte les lipides alimentaires.</a:t>
            </a:r>
          </a:p>
          <a:p>
            <a:pPr marL="82296" indent="0">
              <a:buNone/>
            </a:pPr>
            <a:r>
              <a:rPr lang="fr-CA" sz="2400" dirty="0">
                <a:solidFill>
                  <a:schemeClr val="accent5">
                    <a:lumMod val="75000"/>
                  </a:schemeClr>
                </a:solidFill>
              </a:rPr>
              <a:t>	    3) Participe à l’immunité.</a:t>
            </a:r>
            <a:endParaRPr lang="fr-CA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8632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C:\TEMP\Fichiers Internet temporaires\Content.IE5\J14GPB3B\MC900426142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1949450" cy="4616450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b="1" dirty="0">
                <a:solidFill>
                  <a:schemeClr val="accent6">
                    <a:lumMod val="75000"/>
                  </a:schemeClr>
                </a:solidFill>
              </a:rPr>
              <a:t>Le système digestif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296" indent="0">
              <a:buNone/>
            </a:pPr>
            <a:r>
              <a:rPr lang="fr-CA" sz="2400" u="sng" dirty="0">
                <a:solidFill>
                  <a:schemeClr val="accent5">
                    <a:lumMod val="75000"/>
                  </a:schemeClr>
                </a:solidFill>
              </a:rPr>
              <a:t>Bouche, pharynx, œsophage, estomac, intestins (colon), foie, pancréas, vésicule biliaire</a:t>
            </a:r>
          </a:p>
          <a:p>
            <a:pPr marL="82296" indent="0">
              <a:buNone/>
            </a:pPr>
            <a:endParaRPr lang="fr-CA" sz="2400" u="sng" dirty="0">
              <a:solidFill>
                <a:schemeClr val="accent5">
                  <a:lumMod val="75000"/>
                </a:schemeClr>
              </a:solidFill>
            </a:endParaRPr>
          </a:p>
          <a:p>
            <a:pPr marL="82296" indent="0">
              <a:buNone/>
            </a:pPr>
            <a:r>
              <a:rPr lang="fr-CA" sz="2400" dirty="0">
                <a:solidFill>
                  <a:schemeClr val="accent5">
                    <a:lumMod val="75000"/>
                  </a:schemeClr>
                </a:solidFill>
              </a:rPr>
              <a:t>	</a:t>
            </a:r>
            <a:r>
              <a:rPr lang="fr-CA" sz="2400" dirty="0">
                <a:solidFill>
                  <a:schemeClr val="accent6">
                    <a:lumMod val="75000"/>
                  </a:schemeClr>
                </a:solidFill>
              </a:rPr>
              <a:t>RÔLES : </a:t>
            </a:r>
            <a:r>
              <a:rPr lang="fr-CA" sz="2400" dirty="0">
                <a:solidFill>
                  <a:schemeClr val="accent5">
                    <a:lumMod val="75000"/>
                  </a:schemeClr>
                </a:solidFill>
              </a:rPr>
              <a:t> 1) Transforme les aliments en nutriments 			       absorbables.</a:t>
            </a:r>
          </a:p>
          <a:p>
            <a:pPr marL="82296" indent="0">
              <a:buNone/>
            </a:pPr>
            <a:r>
              <a:rPr lang="fr-CA" sz="2400" dirty="0">
                <a:solidFill>
                  <a:schemeClr val="accent5">
                    <a:lumMod val="75000"/>
                  </a:schemeClr>
                </a:solidFill>
              </a:rPr>
              <a:t>		   2) Élimine les déchets solides.		</a:t>
            </a:r>
          </a:p>
        </p:txBody>
      </p:sp>
    </p:spTree>
    <p:extLst>
      <p:ext uri="{BB962C8B-B14F-4D97-AF65-F5344CB8AC3E}">
        <p14:creationId xmlns:p14="http://schemas.microsoft.com/office/powerpoint/2010/main" val="3077120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dirty="0"/>
              <a:t>Comparaison </a:t>
            </a:r>
          </a:p>
        </p:txBody>
      </p:sp>
      <p:pic>
        <p:nvPicPr>
          <p:cNvPr id="3074" name="Picture 2" descr="C:\TEMP\17161104_10154200010111126_1208929060_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9" t="5024" r="22543" b="3110"/>
          <a:stretch/>
        </p:blipFill>
        <p:spPr bwMode="auto">
          <a:xfrm rot="16200000">
            <a:off x="2357608" y="386808"/>
            <a:ext cx="4284000" cy="69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5091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C:\TEMP\Fichiers Internet temporaires\Content.IE5\IF9F71Y5\MC900287105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1825782" cy="2141145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b="1" dirty="0">
                <a:solidFill>
                  <a:schemeClr val="accent6">
                    <a:lumMod val="75000"/>
                  </a:schemeClr>
                </a:solidFill>
              </a:rPr>
              <a:t>Le système respiratoire</a:t>
            </a:r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1228299" y="1447800"/>
            <a:ext cx="7847461" cy="4800600"/>
          </a:xfrm>
        </p:spPr>
        <p:txBody>
          <a:bodyPr/>
          <a:lstStyle/>
          <a:p>
            <a:pPr marL="82296" indent="0">
              <a:buNone/>
            </a:pPr>
            <a:r>
              <a:rPr lang="fr-CA" dirty="0"/>
              <a:t>	</a:t>
            </a:r>
            <a:r>
              <a:rPr lang="fr-CA" sz="2400" u="sng" dirty="0">
                <a:solidFill>
                  <a:schemeClr val="accent5">
                    <a:lumMod val="75000"/>
                  </a:schemeClr>
                </a:solidFill>
              </a:rPr>
              <a:t>Fosses nasales, pharynx, larynx, trachée, bronches, </a:t>
            </a:r>
            <a:r>
              <a:rPr lang="fr-CA" sz="2400" dirty="0">
                <a:solidFill>
                  <a:schemeClr val="accent5">
                    <a:lumMod val="75000"/>
                  </a:schemeClr>
                </a:solidFill>
              </a:rPr>
              <a:t>	</a:t>
            </a:r>
            <a:r>
              <a:rPr lang="fr-CA" sz="2400" u="sng" dirty="0">
                <a:solidFill>
                  <a:schemeClr val="accent5">
                    <a:lumMod val="75000"/>
                  </a:schemeClr>
                </a:solidFill>
              </a:rPr>
              <a:t>poumons</a:t>
            </a:r>
          </a:p>
          <a:p>
            <a:pPr marL="82296" indent="0">
              <a:buNone/>
            </a:pPr>
            <a:endParaRPr lang="fr-CA" sz="2400" u="sng" dirty="0">
              <a:solidFill>
                <a:schemeClr val="accent5">
                  <a:lumMod val="75000"/>
                </a:schemeClr>
              </a:solidFill>
            </a:endParaRPr>
          </a:p>
          <a:p>
            <a:pPr marL="82296" indent="0">
              <a:buNone/>
            </a:pPr>
            <a:r>
              <a:rPr lang="fr-CA" sz="2400" dirty="0">
                <a:solidFill>
                  <a:schemeClr val="accent5">
                    <a:lumMod val="75000"/>
                  </a:schemeClr>
                </a:solidFill>
              </a:rPr>
              <a:t>	</a:t>
            </a:r>
            <a:r>
              <a:rPr lang="fr-CA" sz="2400" dirty="0">
                <a:solidFill>
                  <a:schemeClr val="accent6">
                    <a:lumMod val="75000"/>
                  </a:schemeClr>
                </a:solidFill>
              </a:rPr>
              <a:t>RÔLES : </a:t>
            </a:r>
            <a:r>
              <a:rPr lang="fr-CA" sz="2400" dirty="0">
                <a:solidFill>
                  <a:schemeClr val="accent5">
                    <a:lumMod val="75000"/>
                  </a:schemeClr>
                </a:solidFill>
              </a:rPr>
              <a:t> 1) Assure en permanence 				                  l’approvisionnement du sang en oxygène 	                  et l’élimination du gaz carbonique.</a:t>
            </a:r>
          </a:p>
          <a:p>
            <a:pPr marL="82296" indent="0">
              <a:buNone/>
            </a:pPr>
            <a:r>
              <a:rPr lang="fr-CA" sz="2400" dirty="0">
                <a:solidFill>
                  <a:schemeClr val="accent5">
                    <a:lumMod val="75000"/>
                  </a:schemeClr>
                </a:solidFill>
              </a:rPr>
              <a:t>		   2) Permet l’émission des sons.</a:t>
            </a:r>
            <a:endParaRPr lang="fr-CA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62450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73" name="Picture 9" descr="C:\TEMP\Fichiers Internet temporaires\Content.IE5\IF9F71Y5\MC900438746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1059" y="3501007"/>
            <a:ext cx="2058813" cy="2745083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b="1" dirty="0">
                <a:solidFill>
                  <a:schemeClr val="accent6">
                    <a:lumMod val="75000"/>
                  </a:schemeClr>
                </a:solidFill>
              </a:rPr>
              <a:t>Le système nerveux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35608" y="1447800"/>
            <a:ext cx="7600888" cy="4800600"/>
          </a:xfrm>
        </p:spPr>
        <p:txBody>
          <a:bodyPr/>
          <a:lstStyle/>
          <a:p>
            <a:pPr marL="82296" indent="0">
              <a:buNone/>
            </a:pPr>
            <a:r>
              <a:rPr lang="fr-CA" dirty="0"/>
              <a:t>	</a:t>
            </a:r>
            <a:r>
              <a:rPr lang="fr-CA" sz="2400" u="sng" dirty="0">
                <a:solidFill>
                  <a:schemeClr val="accent5">
                    <a:lumMod val="75000"/>
                  </a:schemeClr>
                </a:solidFill>
              </a:rPr>
              <a:t>Encéphale, moelle épinière, nerfs, organes des sens, </a:t>
            </a:r>
            <a:r>
              <a:rPr lang="fr-CA" sz="2400" dirty="0">
                <a:solidFill>
                  <a:schemeClr val="accent5">
                    <a:lumMod val="75000"/>
                  </a:schemeClr>
                </a:solidFill>
              </a:rPr>
              <a:t>	</a:t>
            </a:r>
            <a:r>
              <a:rPr lang="fr-CA" sz="2400" u="sng" dirty="0">
                <a:solidFill>
                  <a:schemeClr val="accent5">
                    <a:lumMod val="75000"/>
                  </a:schemeClr>
                </a:solidFill>
              </a:rPr>
              <a:t>neurones</a:t>
            </a:r>
          </a:p>
          <a:p>
            <a:pPr marL="82296" indent="0">
              <a:buNone/>
            </a:pPr>
            <a:endParaRPr lang="fr-CA" sz="2400" u="sng" dirty="0">
              <a:solidFill>
                <a:schemeClr val="accent5">
                  <a:lumMod val="75000"/>
                </a:schemeClr>
              </a:solidFill>
            </a:endParaRPr>
          </a:p>
          <a:p>
            <a:pPr marL="82296" indent="0">
              <a:buNone/>
            </a:pPr>
            <a:r>
              <a:rPr lang="fr-CA" sz="2400" dirty="0">
                <a:solidFill>
                  <a:schemeClr val="accent5">
                    <a:lumMod val="75000"/>
                  </a:schemeClr>
                </a:solidFill>
              </a:rPr>
              <a:t>	</a:t>
            </a:r>
            <a:r>
              <a:rPr lang="fr-CA" sz="2400" dirty="0">
                <a:solidFill>
                  <a:schemeClr val="accent6">
                    <a:lumMod val="75000"/>
                  </a:schemeClr>
                </a:solidFill>
              </a:rPr>
              <a:t>RÔLES :  </a:t>
            </a:r>
            <a:r>
              <a:rPr lang="fr-CA" sz="2400" dirty="0">
                <a:solidFill>
                  <a:schemeClr val="accent5">
                    <a:lumMod val="75000"/>
                  </a:schemeClr>
                </a:solidFill>
              </a:rPr>
              <a:t>1) Détecte et réagit rapidement aux 	 		       changements internes et externes en 			       activant les glandes et les muscles 			       appropriés.</a:t>
            </a:r>
          </a:p>
          <a:p>
            <a:pPr marL="82296" indent="0">
              <a:buNone/>
            </a:pPr>
            <a:r>
              <a:rPr lang="fr-CA" sz="2400" dirty="0">
                <a:solidFill>
                  <a:schemeClr val="accent5">
                    <a:lumMod val="75000"/>
                  </a:schemeClr>
                </a:solidFill>
              </a:rPr>
              <a:t>		   2) Régularise l’ensemble de tous les 			       systèmes.</a:t>
            </a:r>
            <a:endParaRPr lang="fr-CA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6978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7" name="Picture 1" descr="C:\TEMP\Fichiers Internet temporaires\Content.IE5\VVTKQPEK\MC900426164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14290"/>
            <a:ext cx="1260475" cy="1955800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b="1" dirty="0">
                <a:solidFill>
                  <a:schemeClr val="accent6">
                    <a:lumMod val="75000"/>
                  </a:schemeClr>
                </a:solidFill>
              </a:rPr>
              <a:t>Le système urinaire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41947" y="1447800"/>
            <a:ext cx="7833814" cy="4800600"/>
          </a:xfrm>
        </p:spPr>
        <p:txBody>
          <a:bodyPr/>
          <a:lstStyle/>
          <a:p>
            <a:pPr marL="82296" indent="0">
              <a:buNone/>
            </a:pPr>
            <a:r>
              <a:rPr lang="fr-CA" dirty="0"/>
              <a:t>	  </a:t>
            </a:r>
            <a:r>
              <a:rPr lang="fr-CA" sz="2400" u="sng" dirty="0">
                <a:solidFill>
                  <a:schemeClr val="accent5">
                    <a:lumMod val="75000"/>
                  </a:schemeClr>
                </a:solidFill>
              </a:rPr>
              <a:t>Reins, uretères, vessie, urètre</a:t>
            </a:r>
          </a:p>
          <a:p>
            <a:pPr marL="82296" indent="0">
              <a:buNone/>
            </a:pPr>
            <a:endParaRPr lang="fr-CA" sz="2400" u="sng" dirty="0">
              <a:solidFill>
                <a:schemeClr val="accent5">
                  <a:lumMod val="75000"/>
                </a:schemeClr>
              </a:solidFill>
            </a:endParaRPr>
          </a:p>
          <a:p>
            <a:pPr marL="82296" indent="0">
              <a:buNone/>
            </a:pPr>
            <a:r>
              <a:rPr lang="fr-CA" sz="2400" dirty="0">
                <a:solidFill>
                  <a:schemeClr val="accent5">
                    <a:lumMod val="75000"/>
                  </a:schemeClr>
                </a:solidFill>
              </a:rPr>
              <a:t>	</a:t>
            </a:r>
            <a:r>
              <a:rPr lang="fr-CA" sz="2400" dirty="0">
                <a:solidFill>
                  <a:schemeClr val="accent6">
                    <a:lumMod val="75000"/>
                  </a:schemeClr>
                </a:solidFill>
              </a:rPr>
              <a:t>RÔLES :  </a:t>
            </a:r>
            <a:r>
              <a:rPr lang="fr-CA" sz="2400" dirty="0">
                <a:solidFill>
                  <a:schemeClr val="accent5">
                    <a:lumMod val="75000"/>
                  </a:schemeClr>
                </a:solidFill>
              </a:rPr>
              <a:t>1) Élimine les déchets du corps par les 			       urines.</a:t>
            </a:r>
          </a:p>
          <a:p>
            <a:pPr marL="82296" indent="0">
              <a:buNone/>
            </a:pPr>
            <a:r>
              <a:rPr lang="fr-CA" sz="2400" dirty="0">
                <a:solidFill>
                  <a:schemeClr val="accent5">
                    <a:lumMod val="75000"/>
                  </a:schemeClr>
                </a:solidFill>
              </a:rPr>
              <a:t>		   2) Règle l’équilibre hydrique et électrolytique 		       du sang.</a:t>
            </a:r>
          </a:p>
        </p:txBody>
      </p:sp>
    </p:spTree>
    <p:extLst>
      <p:ext uri="{BB962C8B-B14F-4D97-AF65-F5344CB8AC3E}">
        <p14:creationId xmlns:p14="http://schemas.microsoft.com/office/powerpoint/2010/main" val="188735811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See full size image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285728"/>
            <a:ext cx="1285884" cy="1285884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b="1" dirty="0">
                <a:solidFill>
                  <a:schemeClr val="accent6">
                    <a:lumMod val="75000"/>
                  </a:schemeClr>
                </a:solidFill>
              </a:rPr>
              <a:t>Le système reproducteur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10185" y="1447800"/>
            <a:ext cx="7724633" cy="4800600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fr-CA" dirty="0"/>
              <a:t>	</a:t>
            </a:r>
            <a:r>
              <a:rPr lang="fr-CA" sz="2400" u="sng" dirty="0">
                <a:solidFill>
                  <a:schemeClr val="accent5">
                    <a:lumMod val="75000"/>
                  </a:schemeClr>
                </a:solidFill>
              </a:rPr>
              <a:t>Mâle : prostate, vésicules séminales, testicules et </a:t>
            </a:r>
            <a:r>
              <a:rPr lang="fr-CA" sz="2400" dirty="0">
                <a:solidFill>
                  <a:schemeClr val="accent5">
                    <a:lumMod val="75000"/>
                  </a:schemeClr>
                </a:solidFill>
              </a:rPr>
              <a:t>	</a:t>
            </a:r>
            <a:r>
              <a:rPr lang="fr-CA" sz="2400" u="sng" dirty="0">
                <a:solidFill>
                  <a:schemeClr val="accent5">
                    <a:lumMod val="75000"/>
                  </a:schemeClr>
                </a:solidFill>
              </a:rPr>
              <a:t>pénis.</a:t>
            </a:r>
          </a:p>
          <a:p>
            <a:pPr marL="82296" indent="0">
              <a:buNone/>
            </a:pPr>
            <a:r>
              <a:rPr lang="fr-CA" sz="2400" dirty="0">
                <a:solidFill>
                  <a:schemeClr val="accent5">
                    <a:lumMod val="75000"/>
                  </a:schemeClr>
                </a:solidFill>
              </a:rPr>
              <a:t>	</a:t>
            </a:r>
            <a:r>
              <a:rPr lang="fr-CA" sz="2400" u="sng" dirty="0">
                <a:solidFill>
                  <a:schemeClr val="accent5">
                    <a:lumMod val="75000"/>
                  </a:schemeClr>
                </a:solidFill>
              </a:rPr>
              <a:t>Femelle : ovaires, trompes de Fallope, utérus, vagin, </a:t>
            </a:r>
            <a:r>
              <a:rPr lang="fr-CA" sz="2400" dirty="0">
                <a:solidFill>
                  <a:schemeClr val="accent5">
                    <a:lumMod val="75000"/>
                  </a:schemeClr>
                </a:solidFill>
              </a:rPr>
              <a:t>	</a:t>
            </a:r>
            <a:r>
              <a:rPr lang="fr-CA" sz="2400" u="sng" dirty="0">
                <a:solidFill>
                  <a:schemeClr val="accent5">
                    <a:lumMod val="75000"/>
                  </a:schemeClr>
                </a:solidFill>
              </a:rPr>
              <a:t>vulve.</a:t>
            </a:r>
          </a:p>
          <a:p>
            <a:pPr marL="82296" indent="0">
              <a:buNone/>
            </a:pPr>
            <a:endParaRPr lang="fr-CA" sz="2400" dirty="0">
              <a:solidFill>
                <a:schemeClr val="accent5">
                  <a:lumMod val="75000"/>
                </a:schemeClr>
              </a:solidFill>
            </a:endParaRPr>
          </a:p>
          <a:p>
            <a:pPr marL="82296" indent="0">
              <a:buNone/>
            </a:pPr>
            <a:r>
              <a:rPr lang="fr-CA" sz="2400" dirty="0">
                <a:solidFill>
                  <a:schemeClr val="accent5">
                    <a:lumMod val="75000"/>
                  </a:schemeClr>
                </a:solidFill>
              </a:rPr>
              <a:t>	</a:t>
            </a:r>
            <a:r>
              <a:rPr lang="fr-CA" sz="2400" dirty="0">
                <a:solidFill>
                  <a:schemeClr val="accent6">
                    <a:lumMod val="75000"/>
                  </a:schemeClr>
                </a:solidFill>
              </a:rPr>
              <a:t>RÔLES :  </a:t>
            </a:r>
            <a:r>
              <a:rPr lang="fr-CA" sz="2400" dirty="0">
                <a:solidFill>
                  <a:schemeClr val="accent5">
                    <a:lumMod val="75000"/>
                  </a:schemeClr>
                </a:solidFill>
              </a:rPr>
              <a:t>1) Libère les hormones destinées à la 	 		       reproduction.</a:t>
            </a:r>
          </a:p>
          <a:p>
            <a:pPr marL="82296" indent="0">
              <a:buNone/>
            </a:pPr>
            <a:r>
              <a:rPr lang="fr-CA" sz="2400" dirty="0">
                <a:solidFill>
                  <a:schemeClr val="accent5">
                    <a:lumMod val="75000"/>
                  </a:schemeClr>
                </a:solidFill>
              </a:rPr>
              <a:t>		   2) Permet la fécondation et le 				       développement du fœtus chez la femme.</a:t>
            </a:r>
          </a:p>
          <a:p>
            <a:pPr marL="82296" indent="0">
              <a:buNone/>
            </a:pPr>
            <a:r>
              <a:rPr lang="fr-CA" sz="2400" dirty="0">
                <a:solidFill>
                  <a:schemeClr val="accent5">
                    <a:lumMod val="75000"/>
                  </a:schemeClr>
                </a:solidFill>
              </a:rPr>
              <a:t>		   3) Permet la production du lait pour 			       nourrir le nouveau-né. </a:t>
            </a:r>
            <a:endParaRPr lang="fr-CA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57138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http://activites.mbolduc1.ep.profweb.qc.ca/wp-content/uploads/2010/08/SystEndo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42852"/>
            <a:ext cx="2197902" cy="2835294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b="1" dirty="0">
                <a:solidFill>
                  <a:schemeClr val="accent6">
                    <a:lumMod val="75000"/>
                  </a:schemeClr>
                </a:solidFill>
              </a:rPr>
              <a:t>Le système endocrinien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87624" y="1412776"/>
            <a:ext cx="7905240" cy="4800600"/>
          </a:xfrm>
        </p:spPr>
        <p:txBody>
          <a:bodyPr/>
          <a:lstStyle/>
          <a:p>
            <a:pPr marL="82296" indent="0">
              <a:buNone/>
            </a:pPr>
            <a:r>
              <a:rPr lang="fr-CA" dirty="0"/>
              <a:t>		</a:t>
            </a:r>
            <a:r>
              <a:rPr lang="fr-CA" sz="2400" u="sng" dirty="0">
                <a:solidFill>
                  <a:schemeClr val="accent5">
                    <a:lumMod val="75000"/>
                  </a:schemeClr>
                </a:solidFill>
              </a:rPr>
              <a:t>Hypothalamus, hypophyse, thyroïde, </a:t>
            </a:r>
            <a:r>
              <a:rPr lang="fr-CA" sz="2400" dirty="0">
                <a:solidFill>
                  <a:schemeClr val="accent5">
                    <a:lumMod val="75000"/>
                  </a:schemeClr>
                </a:solidFill>
              </a:rPr>
              <a:t>				</a:t>
            </a:r>
            <a:r>
              <a:rPr lang="fr-CA" sz="2400" u="sng" dirty="0">
                <a:solidFill>
                  <a:schemeClr val="accent5">
                    <a:lumMod val="75000"/>
                  </a:schemeClr>
                </a:solidFill>
              </a:rPr>
              <a:t>parathyroïdes, surrénales, pinéale, thymus</a:t>
            </a:r>
          </a:p>
          <a:p>
            <a:pPr marL="82296" indent="0">
              <a:buNone/>
            </a:pPr>
            <a:r>
              <a:rPr lang="fr-CA" sz="2400" dirty="0">
                <a:solidFill>
                  <a:schemeClr val="accent5">
                    <a:lumMod val="75000"/>
                  </a:schemeClr>
                </a:solidFill>
              </a:rPr>
              <a:t>		</a:t>
            </a:r>
            <a:r>
              <a:rPr lang="fr-CA" sz="2400" u="sng" dirty="0">
                <a:solidFill>
                  <a:schemeClr val="accent5">
                    <a:lumMod val="75000"/>
                  </a:schemeClr>
                </a:solidFill>
              </a:rPr>
              <a:t>pancréas, ovaires, testicules</a:t>
            </a:r>
          </a:p>
          <a:p>
            <a:pPr marL="82296" indent="0">
              <a:buNone/>
            </a:pPr>
            <a:endParaRPr lang="fr-CA" sz="2400" dirty="0">
              <a:solidFill>
                <a:schemeClr val="accent5">
                  <a:lumMod val="75000"/>
                </a:schemeClr>
              </a:solidFill>
            </a:endParaRPr>
          </a:p>
          <a:p>
            <a:pPr marL="82296" indent="0">
              <a:buNone/>
            </a:pPr>
            <a:endParaRPr lang="fr-CA" sz="2400" dirty="0">
              <a:solidFill>
                <a:schemeClr val="accent5">
                  <a:lumMod val="75000"/>
                </a:schemeClr>
              </a:solidFill>
            </a:endParaRPr>
          </a:p>
          <a:p>
            <a:pPr marL="82296" indent="0">
              <a:buNone/>
            </a:pPr>
            <a:r>
              <a:rPr lang="fr-CA" sz="2400" dirty="0">
                <a:solidFill>
                  <a:schemeClr val="accent5">
                    <a:lumMod val="75000"/>
                  </a:schemeClr>
                </a:solidFill>
              </a:rPr>
              <a:t>	</a:t>
            </a:r>
            <a:r>
              <a:rPr lang="fr-CA" sz="2400" dirty="0">
                <a:solidFill>
                  <a:schemeClr val="accent6">
                    <a:lumMod val="75000"/>
                  </a:schemeClr>
                </a:solidFill>
              </a:rPr>
              <a:t>RÔLE : </a:t>
            </a:r>
            <a:r>
              <a:rPr lang="fr-CA" sz="2400" dirty="0">
                <a:solidFill>
                  <a:schemeClr val="accent5">
                    <a:lumMod val="75000"/>
                  </a:schemeClr>
                </a:solidFill>
              </a:rPr>
              <a:t> 1) Sécrète des hormones réglant des 			      processus comme la croissance, la 			      reproduction, l’utilisation des nutriments 		      par les cellules, le maintien de la TA, etc.</a:t>
            </a:r>
            <a:endParaRPr lang="fr-CA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37167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Homéostasie p.31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fr-CA" dirty="0"/>
              <a:t> L’homéostasie est </a:t>
            </a:r>
            <a:r>
              <a:rPr lang="fr-CA" b="1" u="sng" dirty="0">
                <a:solidFill>
                  <a:srgbClr val="FF0000"/>
                </a:solidFill>
              </a:rPr>
              <a:t>l’état d’équilibre </a:t>
            </a:r>
            <a:r>
              <a:rPr lang="fr-CA" dirty="0"/>
              <a:t>dans l’organisme.</a:t>
            </a:r>
          </a:p>
          <a:p>
            <a:pPr>
              <a:buFont typeface="Wingdings" pitchFamily="2" charset="2"/>
              <a:buChar char="Ø"/>
            </a:pPr>
            <a:r>
              <a:rPr lang="fr-CA" dirty="0"/>
              <a:t> Un </a:t>
            </a:r>
            <a:r>
              <a:rPr lang="fr-CA" b="1" u="sng" dirty="0">
                <a:solidFill>
                  <a:srgbClr val="00B050"/>
                </a:solidFill>
              </a:rPr>
              <a:t>déséquilibre</a:t>
            </a:r>
            <a:r>
              <a:rPr lang="fr-CA" dirty="0"/>
              <a:t> peut-être attribuable à une </a:t>
            </a:r>
            <a:r>
              <a:rPr lang="fr-CA" b="1" dirty="0"/>
              <a:t>maladie </a:t>
            </a:r>
            <a:r>
              <a:rPr lang="fr-CA" dirty="0"/>
              <a:t>ou au </a:t>
            </a:r>
            <a:r>
              <a:rPr lang="fr-CA" b="1" dirty="0"/>
              <a:t>vieillissement</a:t>
            </a:r>
            <a:r>
              <a:rPr lang="fr-CA" dirty="0"/>
              <a:t>.</a:t>
            </a:r>
          </a:p>
        </p:txBody>
      </p:sp>
      <p:pic>
        <p:nvPicPr>
          <p:cNvPr id="2050" name="Picture 2" descr="http://upload.wikimedia.org/wikipedia/commons/thumb/f/f9/Balance_icon.svg/256px-Balance_icon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863181"/>
            <a:ext cx="2438400" cy="1732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22794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fr-CA" dirty="0"/>
              <a:t>Exemple de l’homéostasie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908720"/>
            <a:ext cx="8435280" cy="52174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A" dirty="0"/>
              <a:t>	</a:t>
            </a:r>
            <a:r>
              <a:rPr lang="fr-CA" sz="2400" dirty="0"/>
              <a:t>Stimulus: La température corporelle augmente.</a:t>
            </a:r>
          </a:p>
        </p:txBody>
      </p:sp>
      <p:pic>
        <p:nvPicPr>
          <p:cNvPr id="3074" name="Picture 2" descr="http://cours.cegep-st-jerome.qc.ca/101-902-m.f/bio902/Homeostasie/Dessins/homeos2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021" y="132936"/>
            <a:ext cx="720080" cy="2071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fondationdemavie.qc.ca/images/thermometr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04" y="2204864"/>
            <a:ext cx="628642" cy="133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aqcc.ca/wp-content/uploads/2012/05/D%C3%A9s%C3%A9quilibr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025" y="3543639"/>
            <a:ext cx="1368152" cy="1129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img.src.ca/2012/04/13/635x357/120413_c87qk_cerveau-humain_sn63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673121"/>
            <a:ext cx="1403925" cy="1171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proticblog.net/simona/wiki3-32/upload_dir/LesRecepteursSensoriels/peau_couches_20110516211226_2011051621123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108380"/>
            <a:ext cx="2952750" cy="2630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://www.lepetiterudit.com/wp-content/uploads/2011/10/sueur398047089.jpg?9d7bd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318052"/>
            <a:ext cx="2223923" cy="1790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ttp://www.actusoins.com/wp-content/uploads/2010/12/thermometre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947" y="2510067"/>
            <a:ext cx="1968153" cy="206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upload.wikimedia.org/wikipedia/commons/thumb/f/f9/Balance_icon.svg/256px-Balance_icon.svg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776591"/>
            <a:ext cx="1534995" cy="1090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466122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/>
              <a:t>Lien entre les différents systèmes p.32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/>
          <a:lstStyle/>
          <a:p>
            <a:pPr>
              <a:buFont typeface="Wingdings" pitchFamily="2" charset="2"/>
              <a:buChar char=""/>
            </a:pPr>
            <a:r>
              <a:rPr lang="fr-CA" dirty="0"/>
              <a:t> </a:t>
            </a:r>
            <a:r>
              <a:rPr lang="fr-CA" b="1" dirty="0">
                <a:solidFill>
                  <a:srgbClr val="04FC57"/>
                </a:solidFill>
              </a:rPr>
              <a:t>2 systèmes </a:t>
            </a:r>
            <a:r>
              <a:rPr lang="fr-CA" dirty="0"/>
              <a:t>tiennent un rôle important car ils assurent le contrôle ou la régulation des autres systèmes.</a:t>
            </a:r>
          </a:p>
          <a:p>
            <a:pPr marL="0" indent="0" algn="ctr">
              <a:buNone/>
            </a:pPr>
            <a:r>
              <a:rPr lang="fr-CA" b="1" dirty="0">
                <a:solidFill>
                  <a:srgbClr val="02D4FE"/>
                </a:solidFill>
              </a:rPr>
              <a:t>Système endocrinien</a:t>
            </a:r>
          </a:p>
          <a:p>
            <a:pPr marL="0" indent="0" algn="ctr">
              <a:buNone/>
            </a:pPr>
            <a:r>
              <a:rPr lang="fr-CA" b="1" dirty="0">
                <a:solidFill>
                  <a:srgbClr val="02D4FE"/>
                </a:solidFill>
              </a:rPr>
              <a:t>Système nerveux</a:t>
            </a:r>
          </a:p>
        </p:txBody>
      </p:sp>
    </p:spTree>
    <p:extLst>
      <p:ext uri="{BB962C8B-B14F-4D97-AF65-F5344CB8AC3E}">
        <p14:creationId xmlns:p14="http://schemas.microsoft.com/office/powerpoint/2010/main" val="1161706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xxi.ac-reims.fr/ec-aigny/projets2005/marche05/escalier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634617"/>
            <a:ext cx="1586461" cy="2009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cslaval.qc.ca/apo/albumOOo/Bonhomme%20allumettes/blueman_205_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342510"/>
            <a:ext cx="2253609" cy="314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apo.cssmi.qc.ca/album/thumbs/Bonhomme_allumettes_blueman_303_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634617"/>
            <a:ext cx="1440160" cy="2009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Virage 3"/>
          <p:cNvSpPr/>
          <p:nvPr/>
        </p:nvSpPr>
        <p:spPr>
          <a:xfrm>
            <a:off x="1547664" y="1268760"/>
            <a:ext cx="1512168" cy="201622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prstClr val="white"/>
              </a:solidFill>
            </a:endParaRPr>
          </a:p>
        </p:txBody>
      </p:sp>
      <p:pic>
        <p:nvPicPr>
          <p:cNvPr id="1032" name="Picture 8" descr="http://www.nrc-cnrc.gc.ca/obj/dimensions-dimensions/images/issue3/injured_brai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9" y="1052736"/>
            <a:ext cx="2376264" cy="153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Virage 9"/>
          <p:cNvSpPr/>
          <p:nvPr/>
        </p:nvSpPr>
        <p:spPr>
          <a:xfrm rot="5400000">
            <a:off x="6255114" y="1259718"/>
            <a:ext cx="1512168" cy="201622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435" y="44624"/>
            <a:ext cx="2376264" cy="1296144"/>
          </a:xfrm>
          <a:prstGeom prst="wedgeRect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§"/>
            </a:pPr>
            <a:r>
              <a:rPr lang="fr-CA" sz="2000" b="1" dirty="0">
                <a:solidFill>
                  <a:prstClr val="black"/>
                </a:solidFill>
              </a:rPr>
              <a:t>Il y a un escalier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fr-CA" sz="2000" b="1" dirty="0">
                <a:solidFill>
                  <a:prstClr val="black"/>
                </a:solidFill>
              </a:rPr>
              <a:t>Je veux le monter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588224" y="44624"/>
            <a:ext cx="2376264" cy="1296144"/>
          </a:xfrm>
          <a:prstGeom prst="wedgeRect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§"/>
            </a:pPr>
            <a:r>
              <a:rPr lang="fr-CA" sz="2000" b="1" dirty="0">
                <a:solidFill>
                  <a:prstClr val="black"/>
                </a:solidFill>
              </a:rPr>
              <a:t>Il faut contracter les muscles des jambes pour le monter</a:t>
            </a:r>
          </a:p>
        </p:txBody>
      </p:sp>
    </p:spTree>
    <p:extLst>
      <p:ext uri="{BB962C8B-B14F-4D97-AF65-F5344CB8AC3E}">
        <p14:creationId xmlns:p14="http://schemas.microsoft.com/office/powerpoint/2010/main" val="297875282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hien mechant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3048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coloriages.fr/coloriages/coloriage-qui-font-peu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692696"/>
            <a:ext cx="2160239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Virage 3"/>
          <p:cNvSpPr/>
          <p:nvPr/>
        </p:nvSpPr>
        <p:spPr>
          <a:xfrm>
            <a:off x="107504" y="2204864"/>
            <a:ext cx="1512168" cy="201622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prstClr val="white"/>
              </a:solidFill>
            </a:endParaRPr>
          </a:p>
        </p:txBody>
      </p:sp>
      <p:pic>
        <p:nvPicPr>
          <p:cNvPr id="5" name="Picture 8" descr="http://www.nrc-cnrc.gc.ca/obj/dimensions-dimensions/images/issue3/injured_brai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3618" y="28011"/>
            <a:ext cx="2376264" cy="153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lèche droite 1"/>
          <p:cNvSpPr/>
          <p:nvPr/>
        </p:nvSpPr>
        <p:spPr>
          <a:xfrm>
            <a:off x="3826351" y="944724"/>
            <a:ext cx="1008112" cy="792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prstClr val="white"/>
              </a:solidFill>
            </a:endParaRPr>
          </a:p>
        </p:txBody>
      </p:sp>
      <p:pic>
        <p:nvPicPr>
          <p:cNvPr id="2054" name="Picture 6" descr="http://vulgariz.com/wp-content/uploads/2012/02/axe-stress-cortiso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6798" y="2542806"/>
            <a:ext cx="2744790" cy="2241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Virage 7"/>
          <p:cNvSpPr/>
          <p:nvPr/>
        </p:nvSpPr>
        <p:spPr>
          <a:xfrm rot="5400000">
            <a:off x="7396189" y="1239906"/>
            <a:ext cx="1340532" cy="125422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prstClr val="white"/>
              </a:solidFill>
            </a:endParaRPr>
          </a:p>
        </p:txBody>
      </p:sp>
      <p:sp>
        <p:nvSpPr>
          <p:cNvPr id="3" name="Pensées 2"/>
          <p:cNvSpPr/>
          <p:nvPr/>
        </p:nvSpPr>
        <p:spPr>
          <a:xfrm>
            <a:off x="3334354" y="2708920"/>
            <a:ext cx="3036168" cy="1512168"/>
          </a:xfrm>
          <a:prstGeom prst="cloudCallout">
            <a:avLst>
              <a:gd name="adj1" fmla="val 61694"/>
              <a:gd name="adj2" fmla="val 411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§"/>
            </a:pPr>
            <a:r>
              <a:rPr lang="fr-CA" b="1" dirty="0">
                <a:solidFill>
                  <a:prstClr val="black"/>
                </a:solidFill>
              </a:rPr>
              <a:t>Sécrétion d’adrénaline</a:t>
            </a:r>
          </a:p>
        </p:txBody>
      </p:sp>
      <p:pic>
        <p:nvPicPr>
          <p:cNvPr id="2056" name="Picture 8" descr="http://www.cndp.fr/crdp-dijon/IMG/gif_courir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383" y="4869160"/>
            <a:ext cx="1158109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Virage 10"/>
          <p:cNvSpPr/>
          <p:nvPr/>
        </p:nvSpPr>
        <p:spPr>
          <a:xfrm rot="10800000">
            <a:off x="5700256" y="4873809"/>
            <a:ext cx="1340532" cy="125422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7504" y="116632"/>
            <a:ext cx="1512168" cy="936104"/>
          </a:xfrm>
          <a:prstGeom prst="wedgeRectCallou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b="1" dirty="0">
                <a:solidFill>
                  <a:prstClr val="black"/>
                </a:solidFill>
              </a:rPr>
              <a:t>J’ai peur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092280" y="4873810"/>
            <a:ext cx="1995707" cy="1651534"/>
          </a:xfrm>
          <a:prstGeom prst="wedgeRectCallou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§"/>
            </a:pPr>
            <a:r>
              <a:rPr lang="fr-CA" b="1" dirty="0">
                <a:solidFill>
                  <a:prstClr val="black"/>
                </a:solidFill>
              </a:rPr>
              <a:t>Se met à courir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fr-CA" b="1" dirty="0">
                <a:solidFill>
                  <a:prstClr val="black"/>
                </a:solidFill>
              </a:rPr>
              <a:t>Diaphorèse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fr-CA" b="1" dirty="0">
                <a:solidFill>
                  <a:prstClr val="black"/>
                </a:solidFill>
              </a:rPr>
              <a:t>Tachycardie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fr-CA" b="1" dirty="0">
                <a:solidFill>
                  <a:prstClr val="black"/>
                </a:solidFill>
              </a:rPr>
              <a:t>Augmentation FC</a:t>
            </a:r>
          </a:p>
        </p:txBody>
      </p:sp>
    </p:spTree>
    <p:extLst>
      <p:ext uri="{BB962C8B-B14F-4D97-AF65-F5344CB8AC3E}">
        <p14:creationId xmlns:p14="http://schemas.microsoft.com/office/powerpoint/2010/main" val="3327682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dirty="0"/>
              <a:t>Résumé de la cellule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CA" dirty="0"/>
              <a:t>Être vivant complet.</a:t>
            </a:r>
          </a:p>
          <a:p>
            <a:r>
              <a:rPr lang="fr-CA" dirty="0"/>
              <a:t>Utilise différents modes pour faciliter les échanges: </a:t>
            </a:r>
          </a:p>
          <a:p>
            <a:pPr>
              <a:buFontTx/>
              <a:buChar char="-"/>
            </a:pPr>
            <a:r>
              <a:rPr lang="fr-CA" sz="2000" dirty="0"/>
              <a:t>Osmose</a:t>
            </a:r>
          </a:p>
          <a:p>
            <a:pPr>
              <a:buFontTx/>
              <a:buChar char="-"/>
            </a:pPr>
            <a:r>
              <a:rPr lang="fr-CA" sz="2000" dirty="0"/>
              <a:t>Diffusion</a:t>
            </a:r>
          </a:p>
          <a:p>
            <a:pPr>
              <a:buFontTx/>
              <a:buChar char="-"/>
            </a:pPr>
            <a:r>
              <a:rPr lang="fr-CA" sz="2000" dirty="0"/>
              <a:t>Diffusion facilitée</a:t>
            </a:r>
          </a:p>
          <a:p>
            <a:pPr>
              <a:buFontTx/>
              <a:buChar char="-"/>
            </a:pPr>
            <a:r>
              <a:rPr lang="fr-CA" sz="2000" dirty="0"/>
              <a:t>Transport vésiculaire 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r-CA" dirty="0"/>
              <a:t>Elle: </a:t>
            </a:r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4137600" cy="3951288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fr-CA" dirty="0"/>
              <a:t>Dirige ses activités (noyau)</a:t>
            </a:r>
          </a:p>
          <a:p>
            <a:r>
              <a:rPr lang="fr-CA" dirty="0"/>
              <a:t>Excrète des déchets </a:t>
            </a:r>
          </a:p>
          <a:p>
            <a:r>
              <a:rPr lang="fr-CA" dirty="0"/>
              <a:t>Se protège (M. plasmique)</a:t>
            </a:r>
          </a:p>
          <a:p>
            <a:r>
              <a:rPr lang="fr-CA" dirty="0"/>
              <a:t>Digère (lysosome)</a:t>
            </a:r>
          </a:p>
          <a:p>
            <a:r>
              <a:rPr lang="fr-CA" dirty="0"/>
              <a:t>Se reproduit (mitose)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2100" y="404664"/>
            <a:ext cx="1231900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1244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971600" y="274638"/>
            <a:ext cx="6408712" cy="1143000"/>
          </a:xfrm>
        </p:spPr>
        <p:txBody>
          <a:bodyPr>
            <a:normAutofit fontScale="90000"/>
          </a:bodyPr>
          <a:lstStyle/>
          <a:p>
            <a:r>
              <a:rPr lang="fr-CA" b="1" dirty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Les types de cellules</a:t>
            </a:r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107504" y="1844824"/>
            <a:ext cx="8100392" cy="4800600"/>
          </a:xfrm>
        </p:spPr>
        <p:txBody>
          <a:bodyPr>
            <a:normAutofit/>
          </a:bodyPr>
          <a:lstStyle/>
          <a:p>
            <a:pPr marL="82296" indent="0">
              <a:buNone/>
            </a:pPr>
            <a:endParaRPr lang="fr-CA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fr-CA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Cellules pavimenteuses (peau)</a:t>
            </a:r>
          </a:p>
          <a:p>
            <a:r>
              <a:rPr lang="fr-CA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Cellules cubiques (glandes)</a:t>
            </a:r>
          </a:p>
          <a:p>
            <a:r>
              <a:rPr lang="fr-CA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Cellules caliciformes (intérieur intestin)</a:t>
            </a:r>
          </a:p>
          <a:p>
            <a:r>
              <a:rPr lang="fr-CA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Cellules ciliaires (bronches)</a:t>
            </a:r>
          </a:p>
          <a:p>
            <a:r>
              <a:rPr lang="fr-CA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Cellules rondes (graisseuses)</a:t>
            </a:r>
          </a:p>
          <a:p>
            <a:r>
              <a:rPr lang="fr-CA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Cellules étoilée (nerveuses)</a:t>
            </a:r>
          </a:p>
          <a:p>
            <a:r>
              <a:rPr lang="fr-CA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Cellules fusiformes (membrane du cœur)</a:t>
            </a:r>
          </a:p>
          <a:p>
            <a:r>
              <a:rPr lang="fr-CA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Cellules fibreuses (muscles)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196752"/>
            <a:ext cx="2267744" cy="2183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0296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>
                <a:hlinkClick r:id="rId2"/>
              </a:rPr>
              <a:t>la couleur des yeux</a:t>
            </a:r>
            <a:endParaRPr lang="fr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8587" y="1916832"/>
            <a:ext cx="6826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1944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fr-CA" dirty="0"/>
              <a:t>Les tissus p.20</a:t>
            </a:r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6548955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fr-CA" b="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Les tissus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Histologie : Science qui étudie l’anatomie des tissus.</a:t>
            </a:r>
          </a:p>
          <a:p>
            <a:r>
              <a:rPr lang="fr-CA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Tissu : Un assemblage de cellules semblables ayant une fonction commune.</a:t>
            </a:r>
          </a:p>
          <a:p>
            <a:pPr marL="82296" indent="0">
              <a:buNone/>
            </a:pPr>
            <a:endParaRPr lang="fr-CA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5" name="Diagramme 4"/>
          <p:cNvGraphicFramePr/>
          <p:nvPr>
            <p:extLst>
              <p:ext uri="{D42A27DB-BD31-4B8C-83A1-F6EECF244321}">
                <p14:modId xmlns:p14="http://schemas.microsoft.com/office/powerpoint/2010/main" val="3517530888"/>
              </p:ext>
            </p:extLst>
          </p:nvPr>
        </p:nvGraphicFramePr>
        <p:xfrm>
          <a:off x="683568" y="1917574"/>
          <a:ext cx="7776864" cy="4912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Vague 5"/>
          <p:cNvSpPr/>
          <p:nvPr/>
        </p:nvSpPr>
        <p:spPr>
          <a:xfrm>
            <a:off x="2624533" y="3501008"/>
            <a:ext cx="4824536" cy="914400"/>
          </a:xfrm>
          <a:prstGeom prst="wave">
            <a:avLst>
              <a:gd name="adj1" fmla="val 12500"/>
              <a:gd name="adj2" fmla="val 1981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>
                <a:solidFill>
                  <a:schemeClr val="bg1"/>
                </a:solidFill>
                <a:latin typeface="Arial Black" pitchFamily="34" charset="0"/>
              </a:rPr>
              <a:t>4 TYPES DE TISSUS PRIMAIRES</a:t>
            </a:r>
          </a:p>
        </p:txBody>
      </p:sp>
    </p:spTree>
    <p:extLst>
      <p:ext uri="{BB962C8B-B14F-4D97-AF65-F5344CB8AC3E}">
        <p14:creationId xmlns:p14="http://schemas.microsoft.com/office/powerpoint/2010/main" val="27375827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Clarté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té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Solstice">
  <a:themeElements>
    <a:clrScheme name="Personnalisé 1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EB31AB"/>
      </a:accent5>
      <a:accent6>
        <a:srgbClr val="B56FF4"/>
      </a:accent6>
      <a:hlink>
        <a:srgbClr val="408080"/>
      </a:hlink>
      <a:folHlink>
        <a:srgbClr val="5EAEAE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192</TotalTime>
  <Words>1850</Words>
  <Application>Microsoft Office PowerPoint</Application>
  <PresentationFormat>Affichage à l'écran (4:3)</PresentationFormat>
  <Paragraphs>292</Paragraphs>
  <Slides>49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4</vt:i4>
      </vt:variant>
      <vt:variant>
        <vt:lpstr>Titres des diapositives</vt:lpstr>
      </vt:variant>
      <vt:variant>
        <vt:i4>49</vt:i4>
      </vt:variant>
    </vt:vector>
  </HeadingPairs>
  <TitlesOfParts>
    <vt:vector size="63" baseType="lpstr">
      <vt:lpstr>Arial</vt:lpstr>
      <vt:lpstr>Arial Black</vt:lpstr>
      <vt:lpstr>Calibri</vt:lpstr>
      <vt:lpstr>Corbel</vt:lpstr>
      <vt:lpstr>Courier New</vt:lpstr>
      <vt:lpstr>Gill Sans MT</vt:lpstr>
      <vt:lpstr>Verdana</vt:lpstr>
      <vt:lpstr>Wingdings</vt:lpstr>
      <vt:lpstr>Wingdings 2</vt:lpstr>
      <vt:lpstr>Wingdings 3</vt:lpstr>
      <vt:lpstr>Clarté</vt:lpstr>
      <vt:lpstr>Module</vt:lpstr>
      <vt:lpstr>Thème Office</vt:lpstr>
      <vt:lpstr>Solstice</vt:lpstr>
      <vt:lpstr>La division cellulaire p.17</vt:lpstr>
      <vt:lpstr>Division cellulaire  </vt:lpstr>
      <vt:lpstr>La méiose vs la mitose</vt:lpstr>
      <vt:lpstr>Comparaison </vt:lpstr>
      <vt:lpstr>Résumé de la cellule</vt:lpstr>
      <vt:lpstr>Les types de cellules</vt:lpstr>
      <vt:lpstr>Présentation PowerPoint</vt:lpstr>
      <vt:lpstr>Les tissus p.20</vt:lpstr>
      <vt:lpstr>Les tissus</vt:lpstr>
      <vt:lpstr>Présentation PowerPoint</vt:lpstr>
      <vt:lpstr>Tissu épithélial (épithélium) p.20</vt:lpstr>
      <vt:lpstr>Tissu épithélial (épithélium)</vt:lpstr>
      <vt:lpstr>2 types d’épithélium p21</vt:lpstr>
      <vt:lpstr>Les glandes endocrines p.22</vt:lpstr>
      <vt:lpstr>Les glandes exocrines</vt:lpstr>
      <vt:lpstr>Les glandes mixtes p.22 (info)</vt:lpstr>
      <vt:lpstr>Le tissu conjonctif p.22</vt:lpstr>
      <vt:lpstr>Le tissu conjonctif</vt:lpstr>
      <vt:lpstr>Tissu conjonctif proprement dit</vt:lpstr>
      <vt:lpstr>Tissus conjonctifs spécialisés (cartilagineux, osseux, adipeux et sanguins)</vt:lpstr>
      <vt:lpstr>Tissu sanguin </vt:lpstr>
      <vt:lpstr>Tissu nerveux p.25</vt:lpstr>
      <vt:lpstr>Représentation schématique du corps humain</vt:lpstr>
      <vt:lpstr>Présentation PowerPoint</vt:lpstr>
      <vt:lpstr>Les régions corporelles p.26</vt:lpstr>
      <vt:lpstr>Les divisions du corps humain</vt:lpstr>
      <vt:lpstr>Les régions du corps humain</vt:lpstr>
      <vt:lpstr>Différents plans</vt:lpstr>
      <vt:lpstr>Quelques termes à connaître p.28</vt:lpstr>
      <vt:lpstr>Quelques termes à connaître</vt:lpstr>
      <vt:lpstr>Les différentes cavités p.29</vt:lpstr>
      <vt:lpstr>Les régions  de l’abdomen</vt:lpstr>
      <vt:lpstr>Les 4 quadrants abdomino-pelviens</vt:lpstr>
      <vt:lpstr>Les systèmes et les organes</vt:lpstr>
      <vt:lpstr>Le système musculosquelettique</vt:lpstr>
      <vt:lpstr>Le système tégumentaire</vt:lpstr>
      <vt:lpstr>Le système cardiovasculaire</vt:lpstr>
      <vt:lpstr>Le système lymphatique</vt:lpstr>
      <vt:lpstr>Le système digestif</vt:lpstr>
      <vt:lpstr>Le système respiratoire</vt:lpstr>
      <vt:lpstr>Le système nerveux</vt:lpstr>
      <vt:lpstr>Le système urinaire</vt:lpstr>
      <vt:lpstr>Le système reproducteur</vt:lpstr>
      <vt:lpstr>Le système endocrinien</vt:lpstr>
      <vt:lpstr>Homéostasie p.31</vt:lpstr>
      <vt:lpstr>Exemple de l’homéostasie</vt:lpstr>
      <vt:lpstr>Lien entre les différents systèmes p.32</vt:lpstr>
      <vt:lpstr>Présentation PowerPoint</vt:lpstr>
      <vt:lpstr>Présentation PowerPoint</vt:lpstr>
    </vt:vector>
  </TitlesOfParts>
  <Company>CSRDN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tissus</dc:title>
  <dc:creator>Ouimet-Grill, Yan</dc:creator>
  <cp:lastModifiedBy>Petit, Anne-Gabrielle</cp:lastModifiedBy>
  <cp:revision>17</cp:revision>
  <dcterms:created xsi:type="dcterms:W3CDTF">2017-02-21T19:19:56Z</dcterms:created>
  <dcterms:modified xsi:type="dcterms:W3CDTF">2022-01-11T18:10:05Z</dcterms:modified>
</cp:coreProperties>
</file>