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B0B7E-4344-499E-B358-5253D1F4D5F1}" type="datetimeFigureOut">
              <a:rPr lang="fr-CA" smtClean="0"/>
              <a:t>2022-01-16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80400-7876-4EDB-B5F5-04A5136983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990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AC66-726E-478E-A6C3-4D4239C9AB77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288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0E34-AF97-43B9-BC64-F2E62D3D392F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828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4B3C-16F9-46B3-86F4-8CE3D414970C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514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3D61-6E3A-42C7-BD3E-0C2B3885F478}" type="datetime1">
              <a:rPr lang="fr-CA" smtClean="0"/>
              <a:t>2022-01-16</a:t>
            </a:fld>
            <a:endParaRPr lang="fr-CA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15981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0307-5728-42F4-81CB-3D8FAC2E56A0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463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63F-137E-4BE9-AC8C-E8B657A01A0D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83597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E43A-4A73-4199-BACC-FDEBDE518D4C}" type="datetime1">
              <a:rPr lang="fr-CA" smtClean="0"/>
              <a:t>2022-01-16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425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EE32-D43C-4E5C-B2B0-082179C47C3D}" type="datetime1">
              <a:rPr lang="fr-CA" smtClean="0"/>
              <a:t>2022-01-16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029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1D65-EBB1-43B7-A1A3-62D4A3FCB69F}" type="datetime1">
              <a:rPr lang="fr-CA" smtClean="0"/>
              <a:t>2022-01-16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151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F78-668C-47E2-8151-F200AA705863}" type="datetime1">
              <a:rPr lang="fr-CA" smtClean="0"/>
              <a:t>2022-01-16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8484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124-22CF-414A-B135-2C230FA6EBDA}" type="datetime1">
              <a:rPr lang="fr-CA" smtClean="0"/>
              <a:t>2022-01-16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013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A7FD-B8EC-4508-8522-F6C1613AB036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3983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C725-B5BE-45E2-A87E-784FBAA0D69A}" type="datetime1">
              <a:rPr lang="fr-CA" smtClean="0"/>
              <a:t>2022-01-16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376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3FB1-CF0E-4981-A0B8-353DD699F96C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8357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668-0149-4930-ADBC-FD38463E296C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946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F3D9-A42A-44F5-A5F6-CBA6DC207193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883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13AC-244A-487D-9BA0-BB0EF7C097EF}" type="datetime1">
              <a:rPr lang="fr-CA" smtClean="0"/>
              <a:t>2022-01-16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797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75C4-BBD3-47AA-A704-3BD9A1B5F6EC}" type="datetime1">
              <a:rPr lang="fr-CA" smtClean="0"/>
              <a:t>2022-01-16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694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CB18-1668-4105-848B-B9C5C8D30EEE}" type="datetime1">
              <a:rPr lang="fr-CA" smtClean="0"/>
              <a:t>2022-01-16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06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BC2A-4A35-417C-86B9-49C98623372F}" type="datetime1">
              <a:rPr lang="fr-CA" smtClean="0"/>
              <a:t>2022-01-16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741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D48-F6DA-4B96-8FBA-F03026A68269}" type="datetime1">
              <a:rPr lang="fr-CA" smtClean="0"/>
              <a:t>2022-01-16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969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261F-8321-49CC-8114-E92BF8C52538}" type="datetime1">
              <a:rPr lang="fr-CA" smtClean="0"/>
              <a:t>2022-01-16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478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7B49-900F-45FB-AF66-4CE0A04C9867}" type="datetime1">
              <a:rPr lang="fr-CA" smtClean="0"/>
              <a:t>2022-01-16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E065-2BE6-4E40-9C70-C62A9F9858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136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Bouée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8AA88A-DCAF-489C-8B88-9D79881AD39A}" type="datetime1">
              <a:rPr lang="fr-CA" smtClean="0"/>
              <a:t>2022-01-16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D9297E-3E0E-4BD8-880F-BED1D2DFC85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3579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-sante.fr/scintigraphie-osseuse-expliquee-en-video/video/683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sante.fr/myelographie/video/74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ungQJkKNyck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04107"/>
            <a:ext cx="9144000" cy="1338943"/>
          </a:xfrm>
        </p:spPr>
        <p:txBody>
          <a:bodyPr>
            <a:normAutofit fontScale="90000"/>
          </a:bodyPr>
          <a:lstStyle/>
          <a:p>
            <a:r>
              <a:rPr lang="fr-CA" dirty="0"/>
              <a:t>Évaluation </a:t>
            </a:r>
            <a:r>
              <a:rPr lang="fr-CA"/>
              <a:t>diagnostique chap.3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20" y="1654392"/>
            <a:ext cx="3702857" cy="49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6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</a:rPr>
              <a:t>La scintigraphie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fr-CA" dirty="0"/>
          </a:p>
        </p:txBody>
      </p:sp>
      <p:pic>
        <p:nvPicPr>
          <p:cNvPr id="1027" name="Picture 3" descr="C:\Users\fexa\AppData\Local\Microsoft\Windows\Temporary Internet Files\Content.IE5\FWQLRFQA\MC910221726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01" y="476673"/>
            <a:ext cx="971599" cy="7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1484784"/>
            <a:ext cx="68945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14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</a:rPr>
              <a:t>La </a:t>
            </a:r>
            <a:r>
              <a:rPr lang="fr-CA" sz="4000" b="1" dirty="0" err="1">
                <a:solidFill>
                  <a:schemeClr val="bg1"/>
                </a:solidFill>
              </a:rPr>
              <a:t>densitométrie</a:t>
            </a:r>
            <a:r>
              <a:rPr lang="fr-CA" sz="4000" b="1" dirty="0">
                <a:solidFill>
                  <a:schemeClr val="bg1"/>
                </a:solidFill>
              </a:rPr>
              <a:t> osseuse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488155"/>
            <a:ext cx="66967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7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</a:rPr>
              <a:t>L’électromyographie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42" y="1805691"/>
            <a:ext cx="5740571" cy="380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20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</a:rPr>
              <a:t>La thermographie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Enregistrement des variations de température de la surface corporelle pour diagnostiquer certaines affections inflammatoires</a:t>
            </a:r>
          </a:p>
        </p:txBody>
      </p:sp>
    </p:spTree>
    <p:extLst>
      <p:ext uri="{BB962C8B-B14F-4D97-AF65-F5344CB8AC3E}">
        <p14:creationId xmlns:p14="http://schemas.microsoft.com/office/powerpoint/2010/main" val="267097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</a:rPr>
              <a:t>La biopsie osseuse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Analyse histologique d’un tissu prélevé sous anesthésie (plus souvent local)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780928"/>
            <a:ext cx="4342602" cy="347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544272" y="328498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prstClr val="black"/>
                </a:solidFill>
                <a:latin typeface="Gill Sans MT"/>
              </a:rPr>
              <a:t>Trocart</a:t>
            </a:r>
          </a:p>
        </p:txBody>
      </p:sp>
      <p:cxnSp>
        <p:nvCxnSpPr>
          <p:cNvPr id="7" name="Connecteur droit avec flèche 6"/>
          <p:cNvCxnSpPr>
            <a:stCxn id="5" idx="1"/>
          </p:cNvCxnSpPr>
          <p:nvPr/>
        </p:nvCxnSpPr>
        <p:spPr>
          <a:xfrm flipH="1">
            <a:off x="7464152" y="3577372"/>
            <a:ext cx="1080120" cy="5717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>
                <a:solidFill>
                  <a:schemeClr val="accent4">
                    <a:lumMod val="75000"/>
                  </a:schemeClr>
                </a:solidFill>
              </a:rPr>
              <a:t>Les facteurs de risque </a:t>
            </a:r>
            <a:r>
              <a:rPr lang="fr-CA" sz="3200" b="1" dirty="0">
                <a:solidFill>
                  <a:schemeClr val="accent4">
                    <a:lumMod val="75000"/>
                  </a:schemeClr>
                </a:solidFill>
              </a:rPr>
              <a:t>p.69</a:t>
            </a:r>
            <a:endParaRPr lang="fr-CA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35356" y="1417638"/>
            <a:ext cx="8064896" cy="4933528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Hérédité</a:t>
            </a:r>
          </a:p>
          <a:p>
            <a:r>
              <a:rPr lang="fr-CA" dirty="0"/>
              <a:t>Âge (ménopause = déminéralisation)</a:t>
            </a:r>
          </a:p>
          <a:p>
            <a:r>
              <a:rPr lang="fr-CA" dirty="0"/>
              <a:t>Sédentarité et immobilité (déminéralisation et </a:t>
            </a:r>
            <a:r>
              <a:rPr lang="fr-CA" dirty="0">
                <a:sym typeface="Wingdings"/>
              </a:rPr>
              <a:t> atrophie musculaire)</a:t>
            </a:r>
          </a:p>
          <a:p>
            <a:r>
              <a:rPr lang="fr-CA" dirty="0">
                <a:sym typeface="Wingdings"/>
              </a:rPr>
              <a:t> Posture (mauvaise = déformations)</a:t>
            </a:r>
          </a:p>
          <a:p>
            <a:r>
              <a:rPr lang="fr-CA" dirty="0">
                <a:sym typeface="Wingdings"/>
              </a:rPr>
              <a:t>Alimentation ( vit. D , Ca, gras et protéines)</a:t>
            </a:r>
          </a:p>
          <a:p>
            <a:r>
              <a:rPr lang="fr-CA" dirty="0">
                <a:sym typeface="Wingdings"/>
              </a:rPr>
              <a:t>Obésité (charge du squelette)</a:t>
            </a:r>
          </a:p>
          <a:p>
            <a:r>
              <a:rPr lang="fr-CA" dirty="0">
                <a:sym typeface="Wingdings"/>
              </a:rPr>
              <a:t>Alcool (absorption des nutriments)</a:t>
            </a:r>
          </a:p>
          <a:p>
            <a:r>
              <a:rPr lang="fr-CA" dirty="0">
                <a:sym typeface="Wingdings"/>
              </a:rPr>
              <a:t>Tabagisme (nutrition cellulaire)</a:t>
            </a:r>
          </a:p>
          <a:p>
            <a:r>
              <a:rPr lang="fr-CA" dirty="0">
                <a:sym typeface="Wingdings"/>
              </a:rPr>
              <a:t>Stress (dlr et problèmes de locomotion)</a:t>
            </a:r>
          </a:p>
          <a:p>
            <a:pPr marL="82296" indent="0">
              <a:buNone/>
            </a:pPr>
            <a:r>
              <a:rPr lang="fr-CA" sz="3300" dirty="0">
                <a:solidFill>
                  <a:srgbClr val="FF0000"/>
                </a:solidFill>
                <a:sym typeface="Wingdings"/>
              </a:rPr>
              <a:t>Chez la P.A.  1 jrs d’immobilité = 3 jrs réhabilitation</a:t>
            </a:r>
            <a:endParaRPr lang="fr-CA" sz="3300" dirty="0">
              <a:solidFill>
                <a:srgbClr val="FF0000"/>
              </a:solidFill>
            </a:endParaRPr>
          </a:p>
        </p:txBody>
      </p:sp>
      <p:sp>
        <p:nvSpPr>
          <p:cNvPr id="5" name="Hexagone 4"/>
          <p:cNvSpPr/>
          <p:nvPr/>
        </p:nvSpPr>
        <p:spPr>
          <a:xfrm>
            <a:off x="10903472" y="274638"/>
            <a:ext cx="1008112" cy="864096"/>
          </a:xfrm>
          <a:prstGeom prst="hex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VIP</a:t>
            </a:r>
          </a:p>
        </p:txBody>
      </p:sp>
    </p:spTree>
    <p:extLst>
      <p:ext uri="{BB962C8B-B14F-4D97-AF65-F5344CB8AC3E}">
        <p14:creationId xmlns:p14="http://schemas.microsoft.com/office/powerpoint/2010/main" val="86583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>
                <a:solidFill>
                  <a:schemeClr val="accent4">
                    <a:lumMod val="75000"/>
                  </a:schemeClr>
                </a:solidFill>
              </a:rPr>
              <a:t>L’immobilisation</a:t>
            </a:r>
            <a:r>
              <a:rPr lang="fr-CA" sz="2400" b="1">
                <a:solidFill>
                  <a:schemeClr val="accent4">
                    <a:lumMod val="75000"/>
                  </a:schemeClr>
                </a:solidFill>
              </a:rPr>
              <a:t> p.71</a:t>
            </a:r>
            <a:endParaRPr lang="fr-CA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Troubles de l’humeur</a:t>
            </a:r>
          </a:p>
          <a:p>
            <a:r>
              <a:rPr lang="fr-CA" dirty="0"/>
              <a:t>Modification du cycle sommeil-veille</a:t>
            </a:r>
          </a:p>
          <a:p>
            <a:r>
              <a:rPr lang="fr-CA" dirty="0"/>
              <a:t>Augmentation de la dépendance</a:t>
            </a:r>
          </a:p>
          <a:p>
            <a:r>
              <a:rPr lang="fr-CA" dirty="0"/>
              <a:t>Diminution de l’autonomie</a:t>
            </a:r>
          </a:p>
          <a:p>
            <a:r>
              <a:rPr lang="fr-CA" dirty="0"/>
              <a:t>Modification du comportement</a:t>
            </a:r>
          </a:p>
        </p:txBody>
      </p:sp>
      <p:pic>
        <p:nvPicPr>
          <p:cNvPr id="8194" name="Picture 2" descr="C:\Users\fexa\AppData\Local\Microsoft\Windows\Temporary Internet Files\Content.IE5\MJZHU67D\MC9003590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437112"/>
            <a:ext cx="181508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74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</a:rPr>
              <a:t>Examen physique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"/>
            </a:pPr>
            <a:endParaRPr lang="fr-CA" dirty="0"/>
          </a:p>
          <a:p>
            <a:pPr>
              <a:buClr>
                <a:srgbClr val="C00000"/>
              </a:buClr>
              <a:buFont typeface="Wingdings" pitchFamily="2" charset="2"/>
              <a:buChar char=""/>
            </a:pPr>
            <a:r>
              <a:rPr lang="fr-CA" dirty="0"/>
              <a:t> Déterminer la capacité de mouvement de la personne (amplitude, douleur, force et tonus, etc.)</a:t>
            </a:r>
          </a:p>
          <a:p>
            <a:pPr>
              <a:buClr>
                <a:srgbClr val="C00000"/>
              </a:buClr>
              <a:buFont typeface="Wingdings" pitchFamily="2" charset="2"/>
              <a:buChar char=""/>
            </a:pPr>
            <a:r>
              <a:rPr lang="fr-CA" dirty="0"/>
              <a:t>Observer sa posture ( alignement corporel, position de confort adoptée, etc.)</a:t>
            </a:r>
          </a:p>
          <a:p>
            <a:pPr>
              <a:buClr>
                <a:srgbClr val="C00000"/>
              </a:buClr>
              <a:buFont typeface="Wingdings" pitchFamily="2" charset="2"/>
              <a:buChar char=""/>
            </a:pPr>
            <a:r>
              <a:rPr lang="fr-CA" dirty="0"/>
              <a:t>Évaluer les conséquences de l’immobilité</a:t>
            </a:r>
          </a:p>
        </p:txBody>
      </p:sp>
    </p:spTree>
    <p:extLst>
      <p:ext uri="{BB962C8B-B14F-4D97-AF65-F5344CB8AC3E}">
        <p14:creationId xmlns:p14="http://schemas.microsoft.com/office/powerpoint/2010/main" val="334120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</a:rPr>
              <a:t>Examen de laboratoire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  <a:buFont typeface="Webdings" pitchFamily="18" charset="2"/>
              <a:buChar char=""/>
            </a:pPr>
            <a:r>
              <a:rPr lang="fr-CA" dirty="0"/>
              <a:t> Prélèvements sanguins</a:t>
            </a:r>
          </a:p>
          <a:p>
            <a:pPr marL="82296" indent="0">
              <a:buClr>
                <a:srgbClr val="C00000"/>
              </a:buClr>
              <a:buSzPct val="100000"/>
              <a:buNone/>
            </a:pPr>
            <a:endParaRPr lang="fr-CA" dirty="0"/>
          </a:p>
          <a:p>
            <a:pPr marL="82296" indent="0">
              <a:buClr>
                <a:srgbClr val="C00000"/>
              </a:buClr>
              <a:buSzPct val="100000"/>
              <a:buNone/>
            </a:pPr>
            <a:endParaRPr lang="fr-CA" dirty="0"/>
          </a:p>
          <a:p>
            <a:pPr marL="82296" indent="0">
              <a:buClr>
                <a:srgbClr val="C00000"/>
              </a:buClr>
              <a:buSzPct val="100000"/>
              <a:buNone/>
            </a:pPr>
            <a:endParaRPr lang="fr-CA" dirty="0"/>
          </a:p>
          <a:p>
            <a:pPr marL="82296" indent="0">
              <a:buClr>
                <a:srgbClr val="C00000"/>
              </a:buClr>
              <a:buSzPct val="100000"/>
              <a:buNone/>
            </a:pP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672064" y="1524000"/>
            <a:ext cx="3995936" cy="466344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ebdings" pitchFamily="18" charset="2"/>
              <a:buChar char="ø"/>
            </a:pPr>
            <a:r>
              <a:rPr lang="fr-CA" dirty="0"/>
              <a:t>Prélèvements urinaires</a:t>
            </a:r>
          </a:p>
          <a:p>
            <a:pPr marL="82296" indent="0" algn="ctr">
              <a:buNone/>
            </a:pPr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636913"/>
            <a:ext cx="2448272" cy="338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10" y="3140968"/>
            <a:ext cx="3253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9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</a:rPr>
              <a:t>la radiographie p66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3632" y="1447800"/>
            <a:ext cx="7776864" cy="486152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ebdings" pitchFamily="18" charset="2"/>
              <a:buChar char="ø"/>
            </a:pPr>
            <a:r>
              <a:rPr lang="fr-CA" dirty="0"/>
              <a:t> Image fixe des structures osseuses sans     préparation</a:t>
            </a:r>
          </a:p>
          <a:p>
            <a:pPr marL="82296" indent="0" algn="ctr">
              <a:buNone/>
            </a:pPr>
            <a:r>
              <a:rPr lang="fr-CA" u="sng" dirty="0"/>
              <a:t>Fracture de la clavicule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164351"/>
            <a:ext cx="6291064" cy="301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12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2270" y="325302"/>
            <a:ext cx="6853839" cy="116205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L’arthrographie </a:t>
            </a:r>
            <a:r>
              <a:rPr lang="fr-CA" sz="3600" dirty="0">
                <a:solidFill>
                  <a:schemeClr val="bg1"/>
                </a:solidFill>
              </a:rPr>
              <a:t>p.66</a:t>
            </a:r>
            <a:br>
              <a:rPr lang="fr-CA" sz="4400" dirty="0">
                <a:solidFill>
                  <a:schemeClr val="bg1"/>
                </a:solidFill>
              </a:rPr>
            </a:br>
            <a:endParaRPr lang="fr-CA" sz="4400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132856"/>
            <a:ext cx="41764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idx="2"/>
          </p:nvPr>
        </p:nvSpPr>
        <p:spPr>
          <a:xfrm>
            <a:off x="3287688" y="1406964"/>
            <a:ext cx="5904656" cy="698500"/>
          </a:xfrm>
        </p:spPr>
        <p:txBody>
          <a:bodyPr>
            <a:normAutofit/>
          </a:bodyPr>
          <a:lstStyle/>
          <a:p>
            <a:pPr algn="ctr"/>
            <a:r>
              <a:rPr lang="fr-CA" sz="2800" dirty="0">
                <a:latin typeface="Lucida Handwriting" pitchFamily="66" charset="0"/>
              </a:rPr>
              <a:t>Hanche</a:t>
            </a:r>
          </a:p>
        </p:txBody>
      </p:sp>
    </p:spTree>
    <p:extLst>
      <p:ext uri="{BB962C8B-B14F-4D97-AF65-F5344CB8AC3E}">
        <p14:creationId xmlns:p14="http://schemas.microsoft.com/office/powerpoint/2010/main" val="60791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4598" y="325302"/>
            <a:ext cx="8136904" cy="116205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L’arthroscopie </a:t>
            </a:r>
            <a:r>
              <a:rPr lang="fr-CA" sz="3200" dirty="0">
                <a:solidFill>
                  <a:schemeClr val="bg1"/>
                </a:solidFill>
              </a:rPr>
              <a:t>p.67</a:t>
            </a:r>
            <a:endParaRPr lang="fr-CA" sz="4400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>
          <a:xfrm>
            <a:off x="3863752" y="1406964"/>
            <a:ext cx="4145111" cy="698500"/>
          </a:xfrm>
        </p:spPr>
        <p:txBody>
          <a:bodyPr>
            <a:normAutofit/>
          </a:bodyPr>
          <a:lstStyle/>
          <a:p>
            <a:pPr algn="ctr"/>
            <a:r>
              <a:rPr lang="fr-CA" sz="2800" dirty="0">
                <a:latin typeface="Lucida Handwriting" pitchFamily="66" charset="0"/>
              </a:rPr>
              <a:t>Genou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2237888"/>
            <a:ext cx="4289127" cy="387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0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16778"/>
            <a:ext cx="8147248" cy="116205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La myélographie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>
          <a:xfrm>
            <a:off x="3431704" y="1406964"/>
            <a:ext cx="5644082" cy="698500"/>
          </a:xfrm>
        </p:spPr>
        <p:txBody>
          <a:bodyPr>
            <a:normAutofit/>
          </a:bodyPr>
          <a:lstStyle/>
          <a:p>
            <a:pPr algn="ctr"/>
            <a:r>
              <a:rPr lang="fr-CA" sz="2800" dirty="0">
                <a:latin typeface="Lucida Handwriting" pitchFamily="66" charset="0"/>
              </a:rPr>
              <a:t>Moelle épinière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348881"/>
            <a:ext cx="5644082" cy="380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fexa\AppData\Local\Microsoft\Windows\Temporary Internet Files\Content.IE5\FWQLRFQA\MC910221726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86" y="476672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La tomodensitométrie (scanner ou taco)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dirty="0">
                <a:latin typeface="Lucida Handwriting" pitchFamily="66" charset="0"/>
              </a:rPr>
              <a:t>La machine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dirty="0">
                <a:latin typeface="Lucida Handwriting" pitchFamily="66" charset="0"/>
              </a:rPr>
              <a:t>Précisions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fr-CA" dirty="0"/>
              <a:t>Certains scans seront faits avec une injection d’un produit de contraste qui est l’iode via le soluté afin de mieux visualiser les structures.</a:t>
            </a:r>
          </a:p>
          <a:p>
            <a:pPr marL="118872" indent="0">
              <a:buNone/>
            </a:pPr>
            <a:r>
              <a:rPr lang="fr-CA" dirty="0"/>
              <a:t>Les patients allergiques à l’iode auront une préparation spéciale avant pour ne pas réagir à l’iode.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36" y="1268760"/>
            <a:ext cx="397656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90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</a:rPr>
              <a:t>La résonnance magnétique (IRM)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098" name="Picture 2" descr="C:\Users\fexa\AppData\Local\Microsoft\Windows\Temporary Internet Files\Content.IE5\FWQLRFQA\MC910221726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21" y="836712"/>
            <a:ext cx="755576" cy="5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1403394"/>
            <a:ext cx="7416823" cy="483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3041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stice">
  <a:themeElements>
    <a:clrScheme name="Personnalisé 1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EB31AB"/>
      </a:accent5>
      <a:accent6>
        <a:srgbClr val="B56FF4"/>
      </a:accent6>
      <a:hlink>
        <a:srgbClr val="408080"/>
      </a:hlink>
      <a:folHlink>
        <a:srgbClr val="5EAEAE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286</Words>
  <Application>Microsoft Office PowerPoint</Application>
  <PresentationFormat>Grand écran</PresentationFormat>
  <Paragraphs>52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Lucida Handwriting</vt:lpstr>
      <vt:lpstr>Verdana</vt:lpstr>
      <vt:lpstr>Webdings</vt:lpstr>
      <vt:lpstr>Wingdings</vt:lpstr>
      <vt:lpstr>Wingdings 2</vt:lpstr>
      <vt:lpstr>Thème Office</vt:lpstr>
      <vt:lpstr>Solstice</vt:lpstr>
      <vt:lpstr>Évaluation diagnostique chap.3</vt:lpstr>
      <vt:lpstr>Examen physique</vt:lpstr>
      <vt:lpstr>Examen de laboratoire</vt:lpstr>
      <vt:lpstr>la radiographie p66</vt:lpstr>
      <vt:lpstr>L’arthrographie p.66 </vt:lpstr>
      <vt:lpstr>L’arthroscopie p.67</vt:lpstr>
      <vt:lpstr>La myélographie</vt:lpstr>
      <vt:lpstr>La tomodensitométrie (scanner ou taco)</vt:lpstr>
      <vt:lpstr>La résonnance magnétique (IRM)</vt:lpstr>
      <vt:lpstr>La scintigraphie</vt:lpstr>
      <vt:lpstr>La densitométrie osseuse</vt:lpstr>
      <vt:lpstr>L’électromyographie</vt:lpstr>
      <vt:lpstr>La thermographie</vt:lpstr>
      <vt:lpstr>La biopsie osseuse</vt:lpstr>
      <vt:lpstr>Les facteurs de risque p.69</vt:lpstr>
      <vt:lpstr>L’immobilisation p.71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diagnostique</dc:title>
  <dc:creator>Yan Ouimet-Grill</dc:creator>
  <cp:lastModifiedBy>Petit, Anne-Gabrielle</cp:lastModifiedBy>
  <cp:revision>6</cp:revision>
  <dcterms:created xsi:type="dcterms:W3CDTF">2017-03-12T15:21:18Z</dcterms:created>
  <dcterms:modified xsi:type="dcterms:W3CDTF">2022-01-16T16:49:11Z</dcterms:modified>
</cp:coreProperties>
</file>