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9" r:id="rId8"/>
    <p:sldId id="262" r:id="rId9"/>
    <p:sldId id="263" r:id="rId10"/>
    <p:sldId id="267" r:id="rId11"/>
    <p:sldId id="268" r:id="rId1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296" y="-139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6412E-8CCC-4957-BC62-EE8B28E2412A}" type="datetimeFigureOut">
              <a:rPr lang="fr-CA" smtClean="0"/>
              <a:t>2017-05-17</a:t>
            </a:fld>
            <a:endParaRPr lang="fr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F22A2C-9DD0-4559-B0FB-6D51E2EB389E}" type="slidenum">
              <a:rPr lang="fr-CA" smtClean="0"/>
              <a:t>‹N°›</a:t>
            </a:fld>
            <a:endParaRPr lang="fr-C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6412E-8CCC-4957-BC62-EE8B28E2412A}" type="datetimeFigureOut">
              <a:rPr lang="fr-CA" smtClean="0"/>
              <a:t>2017-05-17</a:t>
            </a:fld>
            <a:endParaRPr lang="fr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F22A2C-9DD0-4559-B0FB-6D51E2EB389E}" type="slidenum">
              <a:rPr lang="fr-CA" smtClean="0"/>
              <a:t>‹N°›</a:t>
            </a:fld>
            <a:endParaRPr lang="fr-C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6412E-8CCC-4957-BC62-EE8B28E2412A}" type="datetimeFigureOut">
              <a:rPr lang="fr-CA" smtClean="0"/>
              <a:t>2017-05-17</a:t>
            </a:fld>
            <a:endParaRPr lang="fr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F22A2C-9DD0-4559-B0FB-6D51E2EB389E}" type="slidenum">
              <a:rPr lang="fr-CA" smtClean="0"/>
              <a:t>‹N°›</a:t>
            </a:fld>
            <a:endParaRPr lang="fr-C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6412E-8CCC-4957-BC62-EE8B28E2412A}" type="datetimeFigureOut">
              <a:rPr lang="fr-CA" smtClean="0"/>
              <a:t>2017-05-17</a:t>
            </a:fld>
            <a:endParaRPr lang="fr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F22A2C-9DD0-4559-B0FB-6D51E2EB389E}" type="slidenum">
              <a:rPr lang="fr-CA" smtClean="0"/>
              <a:t>‹N°›</a:t>
            </a:fld>
            <a:endParaRPr lang="fr-C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6412E-8CCC-4957-BC62-EE8B28E2412A}" type="datetimeFigureOut">
              <a:rPr lang="fr-CA" smtClean="0"/>
              <a:t>2017-05-17</a:t>
            </a:fld>
            <a:endParaRPr lang="fr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F22A2C-9DD0-4559-B0FB-6D51E2EB389E}" type="slidenum">
              <a:rPr lang="fr-CA" smtClean="0"/>
              <a:t>‹N°›</a:t>
            </a:fld>
            <a:endParaRPr lang="fr-C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6412E-8CCC-4957-BC62-EE8B28E2412A}" type="datetimeFigureOut">
              <a:rPr lang="fr-CA" smtClean="0"/>
              <a:t>2017-05-17</a:t>
            </a:fld>
            <a:endParaRPr lang="fr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F22A2C-9DD0-4559-B0FB-6D51E2EB389E}" type="slidenum">
              <a:rPr lang="fr-CA" smtClean="0"/>
              <a:t>‹N°›</a:t>
            </a:fld>
            <a:endParaRPr lang="fr-C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6412E-8CCC-4957-BC62-EE8B28E2412A}" type="datetimeFigureOut">
              <a:rPr lang="fr-CA" smtClean="0"/>
              <a:t>2017-05-17</a:t>
            </a:fld>
            <a:endParaRPr lang="fr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F22A2C-9DD0-4559-B0FB-6D51E2EB389E}" type="slidenum">
              <a:rPr lang="fr-CA" smtClean="0"/>
              <a:t>‹N°›</a:t>
            </a:fld>
            <a:endParaRPr lang="fr-C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6412E-8CCC-4957-BC62-EE8B28E2412A}" type="datetimeFigureOut">
              <a:rPr lang="fr-CA" smtClean="0"/>
              <a:t>2017-05-17</a:t>
            </a:fld>
            <a:endParaRPr lang="fr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F22A2C-9DD0-4559-B0FB-6D51E2EB389E}" type="slidenum">
              <a:rPr lang="fr-CA" smtClean="0"/>
              <a:t>‹N°›</a:t>
            </a:fld>
            <a:endParaRPr lang="fr-C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6412E-8CCC-4957-BC62-EE8B28E2412A}" type="datetimeFigureOut">
              <a:rPr lang="fr-CA" smtClean="0"/>
              <a:t>2017-05-17</a:t>
            </a:fld>
            <a:endParaRPr lang="fr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F22A2C-9DD0-4559-B0FB-6D51E2EB389E}" type="slidenum">
              <a:rPr lang="fr-CA" smtClean="0"/>
              <a:t>‹N°›</a:t>
            </a:fld>
            <a:endParaRPr lang="fr-C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6412E-8CCC-4957-BC62-EE8B28E2412A}" type="datetimeFigureOut">
              <a:rPr lang="fr-CA" smtClean="0"/>
              <a:t>2017-05-17</a:t>
            </a:fld>
            <a:endParaRPr lang="fr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F22A2C-9DD0-4559-B0FB-6D51E2EB389E}" type="slidenum">
              <a:rPr lang="fr-CA" smtClean="0"/>
              <a:t>‹N°›</a:t>
            </a:fld>
            <a:endParaRPr lang="fr-CA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6412E-8CCC-4957-BC62-EE8B28E2412A}" type="datetimeFigureOut">
              <a:rPr lang="fr-CA" smtClean="0"/>
              <a:t>2017-05-17</a:t>
            </a:fld>
            <a:endParaRPr lang="fr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9F22A2C-9DD0-4559-B0FB-6D51E2EB389E}" type="slidenum">
              <a:rPr lang="fr-CA" smtClean="0"/>
              <a:t>‹N°›</a:t>
            </a:fld>
            <a:endParaRPr lang="fr-CA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fr-C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D9F22A2C-9DD0-4559-B0FB-6D51E2EB389E}" type="slidenum">
              <a:rPr lang="fr-CA" smtClean="0"/>
              <a:t>‹N°›</a:t>
            </a:fld>
            <a:endParaRPr lang="fr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fr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3B96412E-8CCC-4957-BC62-EE8B28E2412A}" type="datetimeFigureOut">
              <a:rPr lang="fr-CA" smtClean="0"/>
              <a:t>2017-05-17</a:t>
            </a:fld>
            <a:endParaRPr lang="fr-C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28600" y="2132856"/>
            <a:ext cx="7543800" cy="2593975"/>
          </a:xfr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/>
          <a:lstStyle/>
          <a:p>
            <a:r>
              <a:rPr lang="fr-CA" sz="8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itchFamily="34" charset="0"/>
              </a:rPr>
              <a:t>LES SOINS DE CHIRURGIE</a:t>
            </a:r>
            <a:endParaRPr lang="fr-CA" sz="8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itchFamily="34" charset="0"/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683568" y="5157192"/>
            <a:ext cx="6461760" cy="1066800"/>
          </a:xfrm>
        </p:spPr>
        <p:txBody>
          <a:bodyPr/>
          <a:lstStyle/>
          <a:p>
            <a:r>
              <a:rPr lang="fr-CA" dirty="0" smtClean="0"/>
              <a:t>Par </a:t>
            </a:r>
            <a:r>
              <a:rPr lang="fr-CA" dirty="0"/>
              <a:t>C</a:t>
            </a:r>
            <a:r>
              <a:rPr lang="fr-CA" dirty="0" smtClean="0"/>
              <a:t>atherine Mallette</a:t>
            </a:r>
          </a:p>
          <a:p>
            <a:r>
              <a:rPr lang="fr-CA" dirty="0" smtClean="0"/>
              <a:t>Modifié par BED</a:t>
            </a:r>
            <a:endParaRPr lang="fr-CA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5816" y="260648"/>
            <a:ext cx="5428550" cy="1987969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6240423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CA" sz="5400" b="1" dirty="0" smtClean="0"/>
              <a:t>CHIRURGIE GÉNÉRALE</a:t>
            </a:r>
            <a:endParaRPr lang="fr-CA" sz="5400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23528" y="1196752"/>
            <a:ext cx="7620000" cy="5661248"/>
          </a:xfrm>
        </p:spPr>
        <p:txBody>
          <a:bodyPr>
            <a:normAutofit/>
          </a:bodyPr>
          <a:lstStyle/>
          <a:p>
            <a:pPr marL="114300" indent="0">
              <a:buNone/>
            </a:pPr>
            <a:endParaRPr lang="fr-CA" sz="2800" u="sng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itchFamily="34" charset="0"/>
            </a:endParaRPr>
          </a:p>
          <a:p>
            <a:pPr marL="114300" indent="0">
              <a:buNone/>
            </a:pPr>
            <a:r>
              <a:rPr lang="fr-CA" sz="28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itchFamily="34" charset="0"/>
              </a:rPr>
              <a:t>Appendicectomie</a:t>
            </a:r>
            <a:r>
              <a:rPr lang="fr-CA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itchFamily="34" charset="0"/>
              </a:rPr>
              <a:t> : </a:t>
            </a:r>
            <a:r>
              <a:rPr lang="fr-CA" dirty="0" smtClean="0">
                <a:latin typeface="Century Gothic" pitchFamily="34" charset="0"/>
              </a:rPr>
              <a:t> Ablation de l’appendice</a:t>
            </a:r>
          </a:p>
          <a:p>
            <a:pPr marL="114300" indent="0">
              <a:buNone/>
            </a:pPr>
            <a:r>
              <a:rPr lang="fr-CA" u="sng" dirty="0" smtClean="0">
                <a:latin typeface="Century Gothic" pitchFamily="34" charset="0"/>
              </a:rPr>
              <a:t>S</a:t>
            </a:r>
            <a:r>
              <a:rPr lang="fr-CA" dirty="0" smtClean="0">
                <a:latin typeface="Century Gothic" pitchFamily="34" charset="0"/>
              </a:rPr>
              <a:t>urveiller la t° : abcès, péritonite</a:t>
            </a:r>
          </a:p>
          <a:p>
            <a:pPr marL="114300" indent="0">
              <a:buNone/>
            </a:pPr>
            <a:endParaRPr lang="fr-CA" dirty="0">
              <a:latin typeface="Century Gothic" pitchFamily="34" charset="0"/>
            </a:endParaRPr>
          </a:p>
          <a:p>
            <a:pPr marL="114300" indent="0">
              <a:buNone/>
            </a:pPr>
            <a:r>
              <a:rPr lang="fr-CA" sz="28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itchFamily="34" charset="0"/>
              </a:rPr>
              <a:t>Cure d’hernie</a:t>
            </a:r>
            <a:r>
              <a:rPr lang="fr-CA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itchFamily="34" charset="0"/>
              </a:rPr>
              <a:t> :                                  </a:t>
            </a:r>
            <a:r>
              <a:rPr lang="fr-CA" dirty="0" smtClean="0">
                <a:latin typeface="Century Gothic" pitchFamily="34" charset="0"/>
              </a:rPr>
              <a:t>Réparation d’une faiblesse dans la paroi abdominale</a:t>
            </a:r>
          </a:p>
          <a:p>
            <a:pPr marL="114300" indent="0">
              <a:buNone/>
            </a:pPr>
            <a:r>
              <a:rPr lang="fr-CA" u="sng" dirty="0" smtClean="0">
                <a:latin typeface="Century Gothic" pitchFamily="34" charset="0"/>
              </a:rPr>
              <a:t>S</a:t>
            </a:r>
            <a:r>
              <a:rPr lang="fr-CA" dirty="0" smtClean="0">
                <a:latin typeface="Century Gothic" pitchFamily="34" charset="0"/>
              </a:rPr>
              <a:t>urveiller la t°, </a:t>
            </a:r>
            <a:r>
              <a:rPr lang="fr-CA" dirty="0" err="1" smtClean="0">
                <a:latin typeface="Century Gothic" pitchFamily="34" charset="0"/>
              </a:rPr>
              <a:t>sx</a:t>
            </a:r>
            <a:r>
              <a:rPr lang="fr-CA" dirty="0" smtClean="0">
                <a:latin typeface="Century Gothic" pitchFamily="34" charset="0"/>
              </a:rPr>
              <a:t> d’hémorragie</a:t>
            </a:r>
          </a:p>
          <a:p>
            <a:pPr marL="114300" indent="0">
              <a:buNone/>
            </a:pPr>
            <a:endParaRPr lang="fr-CA" dirty="0">
              <a:latin typeface="Century Gothic" pitchFamily="34" charset="0"/>
            </a:endParaRPr>
          </a:p>
          <a:p>
            <a:pPr marL="114300" indent="0">
              <a:buNone/>
            </a:pPr>
            <a:r>
              <a:rPr lang="fr-CA" sz="28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itchFamily="34" charset="0"/>
              </a:rPr>
              <a:t>Cholécystectomie</a:t>
            </a:r>
            <a:r>
              <a:rPr lang="fr-CA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itchFamily="34" charset="0"/>
              </a:rPr>
              <a:t> :</a:t>
            </a:r>
            <a:r>
              <a:rPr lang="fr-CA" sz="2400" dirty="0" smtClean="0">
                <a:latin typeface="Century Gothic" pitchFamily="34" charset="0"/>
              </a:rPr>
              <a:t>                                   </a:t>
            </a:r>
            <a:r>
              <a:rPr lang="fr-CA" dirty="0">
                <a:latin typeface="Century Gothic" pitchFamily="34" charset="0"/>
              </a:rPr>
              <a:t>A</a:t>
            </a:r>
            <a:r>
              <a:rPr lang="fr-CA" dirty="0" smtClean="0">
                <a:latin typeface="Century Gothic" pitchFamily="34" charset="0"/>
              </a:rPr>
              <a:t>blation de la vésicule biliaire</a:t>
            </a:r>
          </a:p>
          <a:p>
            <a:pPr marL="114300" indent="0">
              <a:buNone/>
            </a:pPr>
            <a:r>
              <a:rPr lang="fr-CA" u="sng" dirty="0" smtClean="0">
                <a:latin typeface="Century Gothic" pitchFamily="34" charset="0"/>
              </a:rPr>
              <a:t>S</a:t>
            </a:r>
            <a:r>
              <a:rPr lang="fr-CA" dirty="0" smtClean="0">
                <a:latin typeface="Century Gothic" pitchFamily="34" charset="0"/>
              </a:rPr>
              <a:t>urveiller les signes d’ictère, n’°, v°</a:t>
            </a:r>
          </a:p>
        </p:txBody>
      </p:sp>
    </p:spTree>
    <p:extLst>
      <p:ext uri="{BB962C8B-B14F-4D97-AF65-F5344CB8AC3E}">
        <p14:creationId xmlns:p14="http://schemas.microsoft.com/office/powerpoint/2010/main" val="34482003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CA" sz="5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CHIRURGIE GÉNÉRALE</a:t>
            </a:r>
            <a:endParaRPr lang="fr-CA" sz="5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67544" y="1268760"/>
            <a:ext cx="7620000" cy="4800600"/>
          </a:xfrm>
        </p:spPr>
        <p:txBody>
          <a:bodyPr>
            <a:normAutofit/>
          </a:bodyPr>
          <a:lstStyle/>
          <a:p>
            <a:pPr marL="114300" indent="0">
              <a:buNone/>
            </a:pPr>
            <a:endParaRPr lang="fr-CA" sz="2400" dirty="0"/>
          </a:p>
          <a:p>
            <a:pPr marL="114300" indent="0">
              <a:buNone/>
            </a:pPr>
            <a:r>
              <a:rPr lang="fr-CA" sz="28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Résection intestinale</a:t>
            </a:r>
            <a:r>
              <a:rPr lang="fr-CA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fr-CA" sz="2400" dirty="0" smtClean="0"/>
              <a:t>:                                               Ablation d’une partie de l’intestin</a:t>
            </a:r>
          </a:p>
          <a:p>
            <a:pPr marL="114300" indent="0">
              <a:buNone/>
            </a:pPr>
            <a:r>
              <a:rPr lang="fr-CA" sz="2400" dirty="0" smtClean="0"/>
              <a:t>Si stomie surveiller les selles, pas de manipulation i/r si résection basse</a:t>
            </a:r>
          </a:p>
          <a:p>
            <a:pPr marL="114300" indent="0">
              <a:buNone/>
            </a:pPr>
            <a:endParaRPr lang="fr-CA" sz="2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114300" indent="0">
              <a:buNone/>
            </a:pPr>
            <a:r>
              <a:rPr lang="fr-CA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Il existe plusieurs types de chirurgie intestinale ainsi que de méthodes opératoire.</a:t>
            </a:r>
            <a:endParaRPr lang="fr-CA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0645855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/>
          <a:lstStyle/>
          <a:p>
            <a:pPr algn="ctr"/>
            <a:r>
              <a:rPr lang="fr-CA" sz="5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itchFamily="34" charset="0"/>
              </a:rPr>
              <a:t>LES SOINS PRÉ OP.</a:t>
            </a:r>
            <a:endParaRPr lang="fr-CA" sz="5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itchFamily="34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67544" y="1124744"/>
            <a:ext cx="7620000" cy="4800600"/>
          </a:xfrm>
        </p:spPr>
        <p:txBody>
          <a:bodyPr>
            <a:normAutofit/>
          </a:bodyPr>
          <a:lstStyle/>
          <a:p>
            <a:pPr marL="114300" indent="0">
              <a:buNone/>
            </a:pPr>
            <a:r>
              <a:rPr lang="fr-CA" sz="32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itchFamily="34" charset="0"/>
              </a:rPr>
              <a:t>Buts: </a:t>
            </a:r>
          </a:p>
          <a:p>
            <a:pPr lvl="2"/>
            <a:r>
              <a:rPr lang="fr-CA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itchFamily="34" charset="0"/>
              </a:rPr>
              <a:t>Sécuriser le patient face à sa chirurgie</a:t>
            </a:r>
          </a:p>
          <a:p>
            <a:pPr lvl="2"/>
            <a:r>
              <a:rPr lang="fr-CA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itchFamily="34" charset="0"/>
              </a:rPr>
              <a:t>Diminuer l’anxiété en post opératoire</a:t>
            </a:r>
          </a:p>
          <a:p>
            <a:pPr lvl="2"/>
            <a:r>
              <a:rPr lang="fr-CA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itchFamily="34" charset="0"/>
              </a:rPr>
              <a:t>Rendre le patient collaborant face à ses soins post opératoire</a:t>
            </a:r>
          </a:p>
          <a:p>
            <a:pPr lvl="2"/>
            <a:r>
              <a:rPr lang="fr-CA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itchFamily="34" charset="0"/>
              </a:rPr>
              <a:t>Diminuer les risques d’infections/ de complications</a:t>
            </a:r>
          </a:p>
          <a:p>
            <a:pPr lvl="2"/>
            <a:r>
              <a:rPr lang="fr-CA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itchFamily="34" charset="0"/>
              </a:rPr>
              <a:t>S’assurer que le dossier est complet</a:t>
            </a:r>
            <a:endParaRPr lang="fr-CA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itchFamily="34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47863" y="5509420"/>
            <a:ext cx="2043311" cy="13597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775483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CA" sz="6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itchFamily="34" charset="0"/>
              </a:rPr>
              <a:t>LES SOINS PRÉ OP.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95536" y="1340768"/>
            <a:ext cx="7620000" cy="4800600"/>
          </a:xfrm>
        </p:spPr>
        <p:txBody>
          <a:bodyPr/>
          <a:lstStyle/>
          <a:p>
            <a:r>
              <a:rPr lang="fr-CA" dirty="0" smtClean="0">
                <a:latin typeface="Century Gothic" pitchFamily="34" charset="0"/>
              </a:rPr>
              <a:t>Collecte de données</a:t>
            </a:r>
          </a:p>
          <a:p>
            <a:r>
              <a:rPr lang="fr-CA" dirty="0" smtClean="0">
                <a:latin typeface="Century Gothic" pitchFamily="34" charset="0"/>
              </a:rPr>
              <a:t>Allergie</a:t>
            </a:r>
          </a:p>
          <a:p>
            <a:r>
              <a:rPr lang="fr-CA" dirty="0" smtClean="0">
                <a:latin typeface="Century Gothic" pitchFamily="34" charset="0"/>
              </a:rPr>
              <a:t>Habitude de consommation (alcool)</a:t>
            </a:r>
          </a:p>
          <a:p>
            <a:r>
              <a:rPr lang="fr-CA" dirty="0" smtClean="0">
                <a:latin typeface="Century Gothic" pitchFamily="34" charset="0"/>
              </a:rPr>
              <a:t>État psychologique (anxiété)</a:t>
            </a:r>
          </a:p>
          <a:p>
            <a:r>
              <a:rPr lang="fr-CA" dirty="0" smtClean="0">
                <a:latin typeface="Century Gothic" pitchFamily="34" charset="0"/>
              </a:rPr>
              <a:t>Consentement opératoire</a:t>
            </a:r>
          </a:p>
          <a:p>
            <a:r>
              <a:rPr lang="fr-CA" dirty="0" smtClean="0">
                <a:latin typeface="Century Gothic" pitchFamily="34" charset="0"/>
              </a:rPr>
              <a:t>Enseignement respiratoires/complications (</a:t>
            </a:r>
            <a:r>
              <a:rPr lang="fr-CA" dirty="0" err="1" smtClean="0">
                <a:latin typeface="Century Gothic" pitchFamily="34" charset="0"/>
              </a:rPr>
              <a:t>inspiron</a:t>
            </a:r>
            <a:r>
              <a:rPr lang="fr-CA" dirty="0" smtClean="0">
                <a:latin typeface="Century Gothic" pitchFamily="34" charset="0"/>
              </a:rPr>
              <a:t>) et circulatoire(premier lever, coussin abdominal)</a:t>
            </a:r>
          </a:p>
          <a:p>
            <a:r>
              <a:rPr lang="fr-CA" dirty="0" smtClean="0">
                <a:latin typeface="Century Gothic" pitchFamily="34" charset="0"/>
              </a:rPr>
              <a:t>Enseignement du soulagement de la douleur</a:t>
            </a:r>
          </a:p>
          <a:p>
            <a:r>
              <a:rPr lang="fr-CA" dirty="0" smtClean="0">
                <a:latin typeface="Century Gothic" pitchFamily="34" charset="0"/>
              </a:rPr>
              <a:t>Préparation physique</a:t>
            </a:r>
            <a:endParaRPr lang="fr-CA" dirty="0">
              <a:latin typeface="Century Gothic" pitchFamily="34" charset="0"/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4509382"/>
            <a:ext cx="2835399" cy="18868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878680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003232" cy="1143000"/>
          </a:xfrm>
        </p:spPr>
        <p:txBody>
          <a:bodyPr/>
          <a:lstStyle/>
          <a:p>
            <a:pPr algn="ctr"/>
            <a:r>
              <a:rPr lang="fr-CA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itchFamily="34" charset="0"/>
              </a:rPr>
              <a:t>LA MÉDICATION PRÉOP.</a:t>
            </a:r>
            <a:endParaRPr lang="fr-CA" sz="4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itchFamily="34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CA" sz="3600" dirty="0" smtClean="0">
                <a:latin typeface="Century Gothic" pitchFamily="34" charset="0"/>
              </a:rPr>
              <a:t>ANTIBIOTIQUE</a:t>
            </a:r>
          </a:p>
          <a:p>
            <a:endParaRPr lang="fr-CA" sz="2800" dirty="0">
              <a:latin typeface="Century Gothic" pitchFamily="34" charset="0"/>
            </a:endParaRPr>
          </a:p>
          <a:p>
            <a:pPr marL="114300" indent="0">
              <a:buNone/>
            </a:pPr>
            <a:r>
              <a:rPr lang="fr-CA" sz="40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itchFamily="34" charset="0"/>
              </a:rPr>
              <a:t>Le matin de </a:t>
            </a:r>
            <a:r>
              <a:rPr lang="fr-CA" sz="4000" u="sng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itchFamily="34" charset="0"/>
              </a:rPr>
              <a:t>s.o</a:t>
            </a:r>
            <a:r>
              <a:rPr lang="fr-CA" sz="40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itchFamily="34" charset="0"/>
              </a:rPr>
              <a:t>:</a:t>
            </a:r>
          </a:p>
          <a:p>
            <a:pPr marL="114300" indent="0">
              <a:buNone/>
            </a:pPr>
            <a:r>
              <a:rPr lang="fr-CA" sz="2800" dirty="0">
                <a:latin typeface="Century Gothic" pitchFamily="34" charset="0"/>
              </a:rPr>
              <a:t>	</a:t>
            </a:r>
            <a:r>
              <a:rPr lang="fr-CA" sz="2800" dirty="0" smtClean="0">
                <a:latin typeface="Century Gothic" pitchFamily="34" charset="0"/>
              </a:rPr>
              <a:t>	pas Hypoglycémiant</a:t>
            </a:r>
          </a:p>
          <a:p>
            <a:pPr marL="114300" indent="0">
              <a:buNone/>
            </a:pPr>
            <a:r>
              <a:rPr lang="fr-CA" sz="2800" dirty="0">
                <a:latin typeface="Century Gothic" pitchFamily="34" charset="0"/>
              </a:rPr>
              <a:t>	</a:t>
            </a:r>
            <a:r>
              <a:rPr lang="fr-CA" sz="2800" dirty="0" smtClean="0">
                <a:latin typeface="Century Gothic" pitchFamily="34" charset="0"/>
              </a:rPr>
              <a:t>	pas d’anti inflammatoire</a:t>
            </a:r>
          </a:p>
          <a:p>
            <a:pPr marL="114300" indent="0">
              <a:buNone/>
            </a:pPr>
            <a:r>
              <a:rPr lang="fr-CA" sz="2800" dirty="0">
                <a:latin typeface="Century Gothic" pitchFamily="34" charset="0"/>
              </a:rPr>
              <a:t>	</a:t>
            </a:r>
            <a:r>
              <a:rPr lang="fr-CA" sz="2800" dirty="0" smtClean="0">
                <a:latin typeface="Century Gothic" pitchFamily="34" charset="0"/>
              </a:rPr>
              <a:t>	pas anticoagulant </a:t>
            </a:r>
          </a:p>
          <a:p>
            <a:pPr marL="114300" indent="0">
              <a:buNone/>
            </a:pPr>
            <a:r>
              <a:rPr lang="fr-CA" sz="2800" dirty="0">
                <a:latin typeface="Century Gothic" pitchFamily="34" charset="0"/>
              </a:rPr>
              <a:t>	</a:t>
            </a:r>
            <a:r>
              <a:rPr lang="fr-CA" sz="2800" dirty="0" smtClean="0">
                <a:latin typeface="Century Gothic" pitchFamily="34" charset="0"/>
              </a:rPr>
              <a:t>	T.A. et cardio. selon Px</a:t>
            </a:r>
            <a:endParaRPr lang="fr-CA" sz="2800" dirty="0">
              <a:latin typeface="Century Gothic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191648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CA" sz="5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itchFamily="34" charset="0"/>
              </a:rPr>
              <a:t>PENDANT L’OPÉRATION</a:t>
            </a:r>
            <a:endParaRPr lang="fr-CA" sz="5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itchFamily="34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14300" indent="0">
              <a:buNone/>
            </a:pPr>
            <a:r>
              <a:rPr lang="fr-CA" sz="40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itchFamily="34" charset="0"/>
              </a:rPr>
              <a:t>Préparer la chambre:</a:t>
            </a:r>
          </a:p>
          <a:p>
            <a:pPr marL="114300" indent="0">
              <a:buNone/>
            </a:pPr>
            <a:endParaRPr lang="fr-CA" sz="4000" u="sng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itchFamily="34" charset="0"/>
            </a:endParaRPr>
          </a:p>
          <a:p>
            <a:pPr lvl="4"/>
            <a:r>
              <a:rPr lang="fr-CA" sz="2800" dirty="0" smtClean="0">
                <a:latin typeface="Century Gothic" pitchFamily="34" charset="0"/>
              </a:rPr>
              <a:t>Lever le lit</a:t>
            </a:r>
          </a:p>
          <a:p>
            <a:pPr lvl="4"/>
            <a:r>
              <a:rPr lang="fr-CA" sz="2800" dirty="0" smtClean="0">
                <a:latin typeface="Century Gothic" pitchFamily="34" charset="0"/>
              </a:rPr>
              <a:t>Tige à soluté</a:t>
            </a:r>
          </a:p>
          <a:p>
            <a:pPr lvl="4"/>
            <a:r>
              <a:rPr lang="fr-CA" sz="2800" dirty="0" smtClean="0">
                <a:latin typeface="Century Gothic" pitchFamily="34" charset="0"/>
              </a:rPr>
              <a:t>Appareil à pression</a:t>
            </a:r>
          </a:p>
          <a:p>
            <a:pPr lvl="4"/>
            <a:r>
              <a:rPr lang="fr-CA" sz="2800" dirty="0" smtClean="0">
                <a:latin typeface="Century Gothic" pitchFamily="34" charset="0"/>
              </a:rPr>
              <a:t>Succion…..</a:t>
            </a:r>
            <a:endParaRPr lang="fr-CA" sz="2800" dirty="0">
              <a:latin typeface="Century Gothic" pitchFamily="34" charset="0"/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0392" y="4437112"/>
            <a:ext cx="2972919" cy="219836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723748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CA" sz="5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itchFamily="34" charset="0"/>
              </a:rPr>
              <a:t>SOINS POST OP IMMÉDIAT</a:t>
            </a:r>
            <a:endParaRPr lang="fr-CA" sz="5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itchFamily="34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CA" dirty="0" smtClean="0">
              <a:latin typeface="Century Gothic" pitchFamily="34" charset="0"/>
            </a:endParaRPr>
          </a:p>
          <a:p>
            <a:r>
              <a:rPr lang="fr-CA" dirty="0" smtClean="0">
                <a:latin typeface="Century Gothic" pitchFamily="34" charset="0"/>
              </a:rPr>
              <a:t>État </a:t>
            </a:r>
            <a:r>
              <a:rPr lang="fr-CA" dirty="0">
                <a:latin typeface="Century Gothic" pitchFamily="34" charset="0"/>
              </a:rPr>
              <a:t>de conscience</a:t>
            </a:r>
          </a:p>
          <a:p>
            <a:r>
              <a:rPr lang="fr-CA" dirty="0" smtClean="0">
                <a:latin typeface="Century Gothic" pitchFamily="34" charset="0"/>
              </a:rPr>
              <a:t>Sv 4x </a:t>
            </a:r>
            <a:r>
              <a:rPr lang="fr-CA" dirty="0">
                <a:latin typeface="Century Gothic" pitchFamily="34" charset="0"/>
              </a:rPr>
              <a:t>15min, 2x 30min, 2x 1h puis q4h</a:t>
            </a:r>
          </a:p>
          <a:p>
            <a:r>
              <a:rPr lang="fr-CA" dirty="0">
                <a:latin typeface="Century Gothic" pitchFamily="34" charset="0"/>
              </a:rPr>
              <a:t>Cloche </a:t>
            </a:r>
            <a:r>
              <a:rPr lang="fr-CA" dirty="0" smtClean="0">
                <a:latin typeface="Century Gothic" pitchFamily="34" charset="0"/>
              </a:rPr>
              <a:t>d’appel et ridelles</a:t>
            </a:r>
            <a:endParaRPr lang="fr-CA" dirty="0" smtClean="0">
              <a:latin typeface="Century Gothic" pitchFamily="34" charset="0"/>
            </a:endParaRPr>
          </a:p>
          <a:p>
            <a:r>
              <a:rPr lang="fr-CA" dirty="0" smtClean="0">
                <a:latin typeface="Century Gothic" pitchFamily="34" charset="0"/>
              </a:rPr>
              <a:t>Position semi – assise</a:t>
            </a:r>
          </a:p>
          <a:p>
            <a:r>
              <a:rPr lang="fr-CA" dirty="0" smtClean="0">
                <a:latin typeface="Century Gothic" pitchFamily="34" charset="0"/>
              </a:rPr>
              <a:t>Alterner les positions au 2 heures</a:t>
            </a:r>
          </a:p>
          <a:p>
            <a:r>
              <a:rPr lang="fr-CA" dirty="0" smtClean="0">
                <a:latin typeface="Century Gothic" pitchFamily="34" charset="0"/>
              </a:rPr>
              <a:t>Respecter l’alignement corporel</a:t>
            </a:r>
          </a:p>
          <a:p>
            <a:r>
              <a:rPr lang="fr-CA" dirty="0" smtClean="0">
                <a:latin typeface="Century Gothic" pitchFamily="34" charset="0"/>
              </a:rPr>
              <a:t>Exercice respiratoire</a:t>
            </a:r>
          </a:p>
          <a:p>
            <a:endParaRPr lang="fr-CA" dirty="0" smtClean="0">
              <a:latin typeface="Century Gothic" pitchFamily="34" charset="0"/>
            </a:endParaRPr>
          </a:p>
          <a:p>
            <a:endParaRPr lang="fr-CA" dirty="0" smtClean="0">
              <a:latin typeface="Century Gothic" pitchFamily="34" charset="0"/>
            </a:endParaRP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0071" y="4437112"/>
            <a:ext cx="2466975" cy="1847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381394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CA" sz="5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itchFamily="34" charset="0"/>
              </a:rPr>
              <a:t>SOINS POST OP IMMÉDIAT</a:t>
            </a:r>
            <a:endParaRPr lang="fr-CA" sz="5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itchFamily="34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fr-CA" dirty="0" smtClean="0">
              <a:latin typeface="Century Gothic" pitchFamily="34" charset="0"/>
            </a:endParaRPr>
          </a:p>
          <a:p>
            <a:endParaRPr lang="fr-CA" dirty="0">
              <a:latin typeface="Century Gothic" pitchFamily="34" charset="0"/>
            </a:endParaRPr>
          </a:p>
          <a:p>
            <a:endParaRPr lang="fr-CA" dirty="0" smtClean="0">
              <a:latin typeface="Century Gothic" pitchFamily="34" charset="0"/>
            </a:endParaRPr>
          </a:p>
          <a:p>
            <a:endParaRPr lang="fr-CA" dirty="0">
              <a:latin typeface="Century Gothic" pitchFamily="34" charset="0"/>
            </a:endParaRPr>
          </a:p>
          <a:p>
            <a:r>
              <a:rPr lang="fr-CA" dirty="0" smtClean="0">
                <a:latin typeface="Century Gothic" pitchFamily="34" charset="0"/>
              </a:rPr>
              <a:t>Anesthésie </a:t>
            </a:r>
            <a:r>
              <a:rPr lang="fr-CA" dirty="0" smtClean="0">
                <a:latin typeface="Century Gothic" pitchFamily="34" charset="0"/>
              </a:rPr>
              <a:t>(surveillance requise)</a:t>
            </a:r>
          </a:p>
          <a:p>
            <a:r>
              <a:rPr lang="fr-CA" dirty="0" smtClean="0">
                <a:latin typeface="Century Gothic" pitchFamily="34" charset="0"/>
              </a:rPr>
              <a:t>Pansement (délimiter ou renforcer prn)</a:t>
            </a:r>
          </a:p>
          <a:p>
            <a:r>
              <a:rPr lang="fr-CA" dirty="0" smtClean="0">
                <a:latin typeface="Century Gothic" pitchFamily="34" charset="0"/>
              </a:rPr>
              <a:t>Tube (TNG, soluté, </a:t>
            </a:r>
            <a:r>
              <a:rPr lang="fr-CA" dirty="0" smtClean="0">
                <a:latin typeface="Century Gothic" pitchFamily="34" charset="0"/>
              </a:rPr>
              <a:t>drain</a:t>
            </a:r>
            <a:r>
              <a:rPr lang="fr-CA" dirty="0" smtClean="0">
                <a:latin typeface="Century Gothic" pitchFamily="34" charset="0"/>
              </a:rPr>
              <a:t>, sonde)</a:t>
            </a:r>
          </a:p>
          <a:p>
            <a:r>
              <a:rPr lang="fr-CA" dirty="0" smtClean="0">
                <a:latin typeface="Century Gothic" pitchFamily="34" charset="0"/>
              </a:rPr>
              <a:t>Débuter </a:t>
            </a:r>
            <a:r>
              <a:rPr lang="fr-CA" dirty="0" smtClean="0">
                <a:latin typeface="Century Gothic" pitchFamily="34" charset="0"/>
              </a:rPr>
              <a:t>sevrage d’oxygène prn.</a:t>
            </a:r>
          </a:p>
          <a:p>
            <a:r>
              <a:rPr lang="fr-CA" dirty="0" smtClean="0">
                <a:latin typeface="Century Gothic" pitchFamily="34" charset="0"/>
              </a:rPr>
              <a:t>Prescription post </a:t>
            </a:r>
            <a:r>
              <a:rPr lang="fr-CA" dirty="0" smtClean="0">
                <a:latin typeface="Century Gothic" pitchFamily="34" charset="0"/>
              </a:rPr>
              <a:t>op (soluté, </a:t>
            </a:r>
            <a:r>
              <a:rPr lang="fr-CA" dirty="0" err="1" smtClean="0">
                <a:latin typeface="Century Gothic" pitchFamily="34" charset="0"/>
              </a:rPr>
              <a:t>Rx</a:t>
            </a:r>
            <a:r>
              <a:rPr lang="fr-CA" dirty="0" smtClean="0">
                <a:latin typeface="Century Gothic" pitchFamily="34" charset="0"/>
              </a:rPr>
              <a:t> et </a:t>
            </a:r>
            <a:r>
              <a:rPr lang="fr-CA" dirty="0" err="1" smtClean="0">
                <a:latin typeface="Century Gothic" pitchFamily="34" charset="0"/>
              </a:rPr>
              <a:t>Tx</a:t>
            </a:r>
            <a:r>
              <a:rPr lang="fr-CA" dirty="0" smtClean="0">
                <a:latin typeface="Century Gothic" pitchFamily="34" charset="0"/>
              </a:rPr>
              <a:t>)</a:t>
            </a:r>
            <a:endParaRPr lang="fr-CA" dirty="0" smtClean="0">
              <a:latin typeface="Century Gothic" pitchFamily="34" charset="0"/>
            </a:endParaRPr>
          </a:p>
          <a:p>
            <a:r>
              <a:rPr lang="fr-CA" dirty="0" smtClean="0">
                <a:latin typeface="Century Gothic" pitchFamily="34" charset="0"/>
              </a:rPr>
              <a:t>Premier lever précoce</a:t>
            </a:r>
          </a:p>
          <a:p>
            <a:endParaRPr lang="fr-CA" dirty="0">
              <a:latin typeface="Century Gothic" pitchFamily="34" charset="0"/>
            </a:endParaRPr>
          </a:p>
          <a:p>
            <a:r>
              <a:rPr lang="fr-CA" dirty="0" smtClean="0">
                <a:latin typeface="Century Gothic" pitchFamily="34" charset="0"/>
              </a:rPr>
              <a:t>Toutes le Px préopératoire sont cessées</a:t>
            </a: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11370" y="1556792"/>
            <a:ext cx="2466975" cy="1847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743991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4048" y="2204864"/>
            <a:ext cx="3029083" cy="22894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CA" b="1" dirty="0" smtClean="0">
                <a:latin typeface="Century Gothic" pitchFamily="34" charset="0"/>
              </a:rPr>
              <a:t>SOINS POST OP. 24-48 H</a:t>
            </a:r>
            <a:endParaRPr lang="fr-CA" b="1" dirty="0">
              <a:latin typeface="Century Gothic" pitchFamily="34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95536" y="1340768"/>
            <a:ext cx="7620000" cy="4800600"/>
          </a:xfrm>
        </p:spPr>
        <p:txBody>
          <a:bodyPr>
            <a:normAutofit/>
          </a:bodyPr>
          <a:lstStyle/>
          <a:p>
            <a:endParaRPr lang="fr-CA" sz="2400" dirty="0" smtClean="0">
              <a:latin typeface="Century Gothic" pitchFamily="34" charset="0"/>
            </a:endParaRPr>
          </a:p>
          <a:p>
            <a:r>
              <a:rPr lang="fr-CA" sz="2400" dirty="0" smtClean="0">
                <a:latin typeface="Century Gothic" pitchFamily="34" charset="0"/>
              </a:rPr>
              <a:t>Signe vitaux selon protocole (t°q4h)</a:t>
            </a:r>
          </a:p>
          <a:p>
            <a:r>
              <a:rPr lang="fr-CA" sz="2400" dirty="0" smtClean="0">
                <a:latin typeface="Century Gothic" pitchFamily="34" charset="0"/>
              </a:rPr>
              <a:t>Soulager la douleur</a:t>
            </a:r>
          </a:p>
          <a:p>
            <a:r>
              <a:rPr lang="fr-CA" sz="2400" dirty="0" smtClean="0">
                <a:latin typeface="Century Gothic" pitchFamily="34" charset="0"/>
              </a:rPr>
              <a:t>Premier levé précoce</a:t>
            </a:r>
          </a:p>
          <a:p>
            <a:r>
              <a:rPr lang="fr-CA" sz="2400" dirty="0" smtClean="0">
                <a:latin typeface="Century Gothic" pitchFamily="34" charset="0"/>
              </a:rPr>
              <a:t>Première miction (6 à 8h)</a:t>
            </a:r>
          </a:p>
          <a:p>
            <a:r>
              <a:rPr lang="fr-CA" sz="2400" dirty="0" smtClean="0">
                <a:latin typeface="Century Gothic" pitchFamily="34" charset="0"/>
              </a:rPr>
              <a:t>I/E</a:t>
            </a:r>
          </a:p>
          <a:p>
            <a:r>
              <a:rPr lang="fr-CA" sz="2400" dirty="0" smtClean="0">
                <a:latin typeface="Century Gothic" pitchFamily="34" charset="0"/>
              </a:rPr>
              <a:t>Apparition de gaz</a:t>
            </a:r>
          </a:p>
          <a:p>
            <a:r>
              <a:rPr lang="fr-CA" sz="2400" dirty="0" smtClean="0">
                <a:latin typeface="Century Gothic" pitchFamily="34" charset="0"/>
              </a:rPr>
              <a:t>Changement de pansement ou plaie à l’air</a:t>
            </a:r>
            <a:endParaRPr lang="fr-CA" sz="2400" dirty="0">
              <a:latin typeface="Century Gothic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8462310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9872" y="5200650"/>
            <a:ext cx="2619375" cy="1657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CA" sz="5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itchFamily="34" charset="0"/>
              </a:rPr>
              <a:t>CONGÉ</a:t>
            </a:r>
            <a:endParaRPr lang="fr-CA" sz="5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itchFamily="34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14300" indent="0">
              <a:buNone/>
            </a:pPr>
            <a:r>
              <a:rPr lang="fr-CA" sz="3200" u="sng" dirty="0" smtClean="0">
                <a:latin typeface="Century Gothic" pitchFamily="34" charset="0"/>
              </a:rPr>
              <a:t>Enseignement:</a:t>
            </a:r>
          </a:p>
          <a:p>
            <a:pPr lvl="2"/>
            <a:r>
              <a:rPr lang="fr-CA" sz="2800" dirty="0" smtClean="0">
                <a:latin typeface="Century Gothic" pitchFamily="34" charset="0"/>
              </a:rPr>
              <a:t>Entretien de la plaie</a:t>
            </a:r>
          </a:p>
          <a:p>
            <a:pPr lvl="2"/>
            <a:r>
              <a:rPr lang="fr-CA" sz="2800" dirty="0" err="1" smtClean="0">
                <a:latin typeface="Century Gothic" pitchFamily="34" charset="0"/>
              </a:rPr>
              <a:t>Sx</a:t>
            </a:r>
            <a:r>
              <a:rPr lang="fr-CA" sz="2800" dirty="0" smtClean="0">
                <a:latin typeface="Century Gothic" pitchFamily="34" charset="0"/>
              </a:rPr>
              <a:t> d’infection locaux et généraux</a:t>
            </a:r>
          </a:p>
          <a:p>
            <a:pPr lvl="2"/>
            <a:r>
              <a:rPr lang="fr-CA" sz="2800" dirty="0" smtClean="0">
                <a:latin typeface="Century Gothic" pitchFamily="34" charset="0"/>
              </a:rPr>
              <a:t>Soulagement de la douleur</a:t>
            </a:r>
          </a:p>
          <a:p>
            <a:pPr lvl="2"/>
            <a:r>
              <a:rPr lang="fr-CA" sz="2800" dirty="0" smtClean="0">
                <a:latin typeface="Century Gothic" pitchFamily="34" charset="0"/>
              </a:rPr>
              <a:t>Reprise de activités</a:t>
            </a:r>
          </a:p>
          <a:p>
            <a:pPr lvl="2"/>
            <a:r>
              <a:rPr lang="fr-CA" sz="2800" dirty="0" smtClean="0">
                <a:latin typeface="Century Gothic" pitchFamily="34" charset="0"/>
              </a:rPr>
              <a:t>Alimentation</a:t>
            </a:r>
          </a:p>
          <a:p>
            <a:pPr lvl="2"/>
            <a:r>
              <a:rPr lang="fr-CA" sz="2800" dirty="0" smtClean="0">
                <a:latin typeface="Century Gothic" pitchFamily="34" charset="0"/>
              </a:rPr>
              <a:t>Prévention de la constipation</a:t>
            </a:r>
            <a:endParaRPr lang="fr-CA" sz="2800" dirty="0">
              <a:latin typeface="Century Gothic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290265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tiguïté">
  <a:themeElements>
    <a:clrScheme name="Contiguïté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ontiguïté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119</TotalTime>
  <Words>352</Words>
  <Application>Microsoft Office PowerPoint</Application>
  <PresentationFormat>Affichage à l'écran (4:3)</PresentationFormat>
  <Paragraphs>89</Paragraphs>
  <Slides>11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11</vt:i4>
      </vt:variant>
    </vt:vector>
  </HeadingPairs>
  <TitlesOfParts>
    <vt:vector size="12" baseType="lpstr">
      <vt:lpstr>Contiguïté</vt:lpstr>
      <vt:lpstr>LES SOINS DE CHIRURGIE</vt:lpstr>
      <vt:lpstr>LES SOINS PRÉ OP.</vt:lpstr>
      <vt:lpstr>LES SOINS PRÉ OP.</vt:lpstr>
      <vt:lpstr>LA MÉDICATION PRÉOP.</vt:lpstr>
      <vt:lpstr>PENDANT L’OPÉRATION</vt:lpstr>
      <vt:lpstr>SOINS POST OP IMMÉDIAT</vt:lpstr>
      <vt:lpstr>SOINS POST OP IMMÉDIAT</vt:lpstr>
      <vt:lpstr>SOINS POST OP. 24-48 H</vt:lpstr>
      <vt:lpstr>CONGÉ</vt:lpstr>
      <vt:lpstr>CHIRURGIE GÉNÉRALE</vt:lpstr>
      <vt:lpstr>CHIRURGIE GÉNÉRALE</vt:lpstr>
    </vt:vector>
  </TitlesOfParts>
  <Company>CSRDN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Les soins de chirurgie</dc:title>
  <dc:creator>Mallette, Catherine</dc:creator>
  <cp:lastModifiedBy>Beaulieu, Daniel</cp:lastModifiedBy>
  <cp:revision>14</cp:revision>
  <dcterms:created xsi:type="dcterms:W3CDTF">2014-03-21T01:12:53Z</dcterms:created>
  <dcterms:modified xsi:type="dcterms:W3CDTF">2017-05-17T16:55:39Z</dcterms:modified>
</cp:coreProperties>
</file>