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83" r:id="rId7"/>
    <p:sldId id="284" r:id="rId8"/>
    <p:sldId id="285" r:id="rId9"/>
    <p:sldId id="286" r:id="rId10"/>
    <p:sldId id="258" r:id="rId11"/>
    <p:sldId id="292" r:id="rId12"/>
    <p:sldId id="287" r:id="rId13"/>
    <p:sldId id="288" r:id="rId14"/>
    <p:sldId id="291" r:id="rId15"/>
    <p:sldId id="289" r:id="rId16"/>
    <p:sldId id="290" r:id="rId17"/>
    <p:sldId id="293" r:id="rId18"/>
    <p:sldId id="282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505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02" autoAdjust="0"/>
    <p:restoredTop sz="94660"/>
  </p:normalViewPr>
  <p:slideViewPr>
    <p:cSldViewPr>
      <p:cViewPr varScale="1">
        <p:scale>
          <a:sx n="72" d="100"/>
          <a:sy n="72" d="100"/>
        </p:scale>
        <p:origin x="141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5B10F-669D-40C2-8F15-D85D07BEF17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F80B1A-92BF-43AD-AA9E-727E533773D8}">
      <dgm:prSet custT="1"/>
      <dgm:spPr/>
      <dgm:t>
        <a:bodyPr/>
        <a:lstStyle/>
        <a:p>
          <a:r>
            <a:rPr lang="fr-CA" sz="1900" dirty="0"/>
            <a:t>Manifestation </a:t>
          </a:r>
          <a:r>
            <a:rPr lang="fr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allergique la plus grave.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E3E872-989C-44CC-9633-B6ACB89A002B}" type="parTrans" cxnId="{DE7CCD92-71E9-403F-B502-946598C6CDED}">
      <dgm:prSet/>
      <dgm:spPr/>
      <dgm:t>
        <a:bodyPr/>
        <a:lstStyle/>
        <a:p>
          <a:endParaRPr lang="en-US"/>
        </a:p>
      </dgm:t>
    </dgm:pt>
    <dgm:pt modelId="{D59FEEA5-9C61-42BA-9EBB-A6D098785ED2}" type="sibTrans" cxnId="{DE7CCD92-71E9-403F-B502-946598C6CDED}">
      <dgm:prSet/>
      <dgm:spPr/>
      <dgm:t>
        <a:bodyPr/>
        <a:lstStyle/>
        <a:p>
          <a:endParaRPr lang="en-US"/>
        </a:p>
      </dgm:t>
    </dgm:pt>
    <dgm:pt modelId="{4BBD5ADF-B8DB-4C64-943D-8EF6A7E980A0}">
      <dgm:prSet/>
      <dgm:spPr/>
      <dgm:t>
        <a:bodyPr/>
        <a:lstStyle/>
        <a:p>
          <a:r>
            <a:rPr lang="fr-CA" dirty="0"/>
            <a:t>Immédiate et d’une grande violence, cette réaction peut survenir au 2</a:t>
          </a:r>
          <a:r>
            <a:rPr lang="fr-CA" baseline="30000" dirty="0"/>
            <a:t>ième</a:t>
          </a:r>
          <a:r>
            <a:rPr lang="fr-CA" dirty="0"/>
            <a:t> contact avec l’allergène ou à un contact suivant.</a:t>
          </a:r>
          <a:endParaRPr lang="en-US" dirty="0"/>
        </a:p>
      </dgm:t>
    </dgm:pt>
    <dgm:pt modelId="{CCB236FE-4962-4802-B695-F54193D509A2}" type="parTrans" cxnId="{D933E331-73A6-4D58-B73F-8CCCDEAF48E4}">
      <dgm:prSet/>
      <dgm:spPr/>
      <dgm:t>
        <a:bodyPr/>
        <a:lstStyle/>
        <a:p>
          <a:endParaRPr lang="en-US"/>
        </a:p>
      </dgm:t>
    </dgm:pt>
    <dgm:pt modelId="{6D5AD861-632D-4B25-8A66-2069C1E4F445}" type="sibTrans" cxnId="{D933E331-73A6-4D58-B73F-8CCCDEAF48E4}">
      <dgm:prSet/>
      <dgm:spPr/>
      <dgm:t>
        <a:bodyPr/>
        <a:lstStyle/>
        <a:p>
          <a:endParaRPr lang="en-US"/>
        </a:p>
      </dgm:t>
    </dgm:pt>
    <dgm:pt modelId="{F90BAEB4-8FCC-40AA-A775-68F9BC5238B3}" type="pres">
      <dgm:prSet presAssocID="{E1F5B10F-669D-40C2-8F15-D85D07BEF177}" presName="linearFlow" presStyleCnt="0">
        <dgm:presLayoutVars>
          <dgm:resizeHandles val="exact"/>
        </dgm:presLayoutVars>
      </dgm:prSet>
      <dgm:spPr/>
    </dgm:pt>
    <dgm:pt modelId="{B55F4BFA-1C33-4998-B8D7-C1C4E3AA69C7}" type="pres">
      <dgm:prSet presAssocID="{ABF80B1A-92BF-43AD-AA9E-727E533773D8}" presName="node" presStyleLbl="node1" presStyleIdx="0" presStyleCnt="2">
        <dgm:presLayoutVars>
          <dgm:bulletEnabled val="1"/>
        </dgm:presLayoutVars>
      </dgm:prSet>
      <dgm:spPr/>
    </dgm:pt>
    <dgm:pt modelId="{82FB9A89-B90E-43BF-9694-45BA0BFC746B}" type="pres">
      <dgm:prSet presAssocID="{D59FEEA5-9C61-42BA-9EBB-A6D098785ED2}" presName="sibTrans" presStyleLbl="sibTrans2D1" presStyleIdx="0" presStyleCnt="1"/>
      <dgm:spPr/>
    </dgm:pt>
    <dgm:pt modelId="{81596372-E30A-4057-9904-2C753FCAD90C}" type="pres">
      <dgm:prSet presAssocID="{D59FEEA5-9C61-42BA-9EBB-A6D098785ED2}" presName="connectorText" presStyleLbl="sibTrans2D1" presStyleIdx="0" presStyleCnt="1"/>
      <dgm:spPr/>
    </dgm:pt>
    <dgm:pt modelId="{03E05D99-3AC5-41D7-92FA-2E7E9DCA3796}" type="pres">
      <dgm:prSet presAssocID="{4BBD5ADF-B8DB-4C64-943D-8EF6A7E980A0}" presName="node" presStyleLbl="node1" presStyleIdx="1" presStyleCnt="2">
        <dgm:presLayoutVars>
          <dgm:bulletEnabled val="1"/>
        </dgm:presLayoutVars>
      </dgm:prSet>
      <dgm:spPr/>
    </dgm:pt>
  </dgm:ptLst>
  <dgm:cxnLst>
    <dgm:cxn modelId="{545A8918-DADA-4084-8D8C-0DF1A4F18444}" type="presOf" srcId="{E1F5B10F-669D-40C2-8F15-D85D07BEF177}" destId="{F90BAEB4-8FCC-40AA-A775-68F9BC5238B3}" srcOrd="0" destOrd="0" presId="urn:microsoft.com/office/officeart/2005/8/layout/process2"/>
    <dgm:cxn modelId="{D933E331-73A6-4D58-B73F-8CCCDEAF48E4}" srcId="{E1F5B10F-669D-40C2-8F15-D85D07BEF177}" destId="{4BBD5ADF-B8DB-4C64-943D-8EF6A7E980A0}" srcOrd="1" destOrd="0" parTransId="{CCB236FE-4962-4802-B695-F54193D509A2}" sibTransId="{6D5AD861-632D-4B25-8A66-2069C1E4F445}"/>
    <dgm:cxn modelId="{0F131A55-7707-4AAA-BDEB-8FDB6FF55814}" type="presOf" srcId="{D59FEEA5-9C61-42BA-9EBB-A6D098785ED2}" destId="{81596372-E30A-4057-9904-2C753FCAD90C}" srcOrd="1" destOrd="0" presId="urn:microsoft.com/office/officeart/2005/8/layout/process2"/>
    <dgm:cxn modelId="{402A7555-4727-4933-AECB-008EAEEBB03F}" type="presOf" srcId="{ABF80B1A-92BF-43AD-AA9E-727E533773D8}" destId="{B55F4BFA-1C33-4998-B8D7-C1C4E3AA69C7}" srcOrd="0" destOrd="0" presId="urn:microsoft.com/office/officeart/2005/8/layout/process2"/>
    <dgm:cxn modelId="{39CB7984-A7F8-443A-A9F7-055BF31D0891}" type="presOf" srcId="{4BBD5ADF-B8DB-4C64-943D-8EF6A7E980A0}" destId="{03E05D99-3AC5-41D7-92FA-2E7E9DCA3796}" srcOrd="0" destOrd="0" presId="urn:microsoft.com/office/officeart/2005/8/layout/process2"/>
    <dgm:cxn modelId="{DE7CCD92-71E9-403F-B502-946598C6CDED}" srcId="{E1F5B10F-669D-40C2-8F15-D85D07BEF177}" destId="{ABF80B1A-92BF-43AD-AA9E-727E533773D8}" srcOrd="0" destOrd="0" parTransId="{C9E3E872-989C-44CC-9633-B6ACB89A002B}" sibTransId="{D59FEEA5-9C61-42BA-9EBB-A6D098785ED2}"/>
    <dgm:cxn modelId="{73718CCD-DEEE-4682-ACB8-FACEB649DFFB}" type="presOf" srcId="{D59FEEA5-9C61-42BA-9EBB-A6D098785ED2}" destId="{82FB9A89-B90E-43BF-9694-45BA0BFC746B}" srcOrd="0" destOrd="0" presId="urn:microsoft.com/office/officeart/2005/8/layout/process2"/>
    <dgm:cxn modelId="{9DC24483-BB1A-4F6F-BA14-B6D318472867}" type="presParOf" srcId="{F90BAEB4-8FCC-40AA-A775-68F9BC5238B3}" destId="{B55F4BFA-1C33-4998-B8D7-C1C4E3AA69C7}" srcOrd="0" destOrd="0" presId="urn:microsoft.com/office/officeart/2005/8/layout/process2"/>
    <dgm:cxn modelId="{3EA42647-11C8-4BBE-8369-BC1A5EA693F1}" type="presParOf" srcId="{F90BAEB4-8FCC-40AA-A775-68F9BC5238B3}" destId="{82FB9A89-B90E-43BF-9694-45BA0BFC746B}" srcOrd="1" destOrd="0" presId="urn:microsoft.com/office/officeart/2005/8/layout/process2"/>
    <dgm:cxn modelId="{D9635FC8-2449-418E-8AEE-B39C7D37F6DE}" type="presParOf" srcId="{82FB9A89-B90E-43BF-9694-45BA0BFC746B}" destId="{81596372-E30A-4057-9904-2C753FCAD90C}" srcOrd="0" destOrd="0" presId="urn:microsoft.com/office/officeart/2005/8/layout/process2"/>
    <dgm:cxn modelId="{934471C4-93B9-4E5D-8681-E2ED8B90A0EF}" type="presParOf" srcId="{F90BAEB4-8FCC-40AA-A775-68F9BC5238B3}" destId="{03E05D99-3AC5-41D7-92FA-2E7E9DCA379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F4BFA-1C33-4998-B8D7-C1C4E3AA69C7}">
      <dsp:nvSpPr>
        <dsp:cNvPr id="0" name=""/>
        <dsp:cNvSpPr/>
      </dsp:nvSpPr>
      <dsp:spPr>
        <a:xfrm>
          <a:off x="0" y="572"/>
          <a:ext cx="3008313" cy="18759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Manifestation </a:t>
          </a:r>
          <a:r>
            <a:rPr lang="fr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allergique la plus grave.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945" y="55517"/>
        <a:ext cx="2898423" cy="1766077"/>
      </dsp:txXfrm>
    </dsp:sp>
    <dsp:sp modelId="{82FB9A89-B90E-43BF-9694-45BA0BFC746B}">
      <dsp:nvSpPr>
        <dsp:cNvPr id="0" name=""/>
        <dsp:cNvSpPr/>
      </dsp:nvSpPr>
      <dsp:spPr>
        <a:xfrm rot="5400000">
          <a:off x="1152412" y="1923438"/>
          <a:ext cx="703487" cy="844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1250900" y="1993787"/>
        <a:ext cx="506511" cy="492441"/>
      </dsp:txXfrm>
    </dsp:sp>
    <dsp:sp modelId="{03E05D99-3AC5-41D7-92FA-2E7E9DCA3796}">
      <dsp:nvSpPr>
        <dsp:cNvPr id="0" name=""/>
        <dsp:cNvSpPr/>
      </dsp:nvSpPr>
      <dsp:spPr>
        <a:xfrm>
          <a:off x="0" y="2814523"/>
          <a:ext cx="3008313" cy="18759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Immédiate et d’une grande violence, cette réaction peut survenir au 2</a:t>
          </a:r>
          <a:r>
            <a:rPr lang="fr-CA" sz="1900" kern="1200" baseline="30000" dirty="0"/>
            <a:t>ième</a:t>
          </a:r>
          <a:r>
            <a:rPr lang="fr-CA" sz="1900" kern="1200" dirty="0"/>
            <a:t> contact avec l’allergène ou à un contact suivant.</a:t>
          </a:r>
          <a:endParaRPr lang="en-US" sz="1900" kern="1200" dirty="0"/>
        </a:p>
      </dsp:txBody>
      <dsp:txXfrm>
        <a:off x="54945" y="2869468"/>
        <a:ext cx="2898423" cy="1766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28/05/2023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28/05/2023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28/05/2023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28/05/2023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28/05/2023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28/05/2023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28/05/2023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28/05/2023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28/05/2023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28/05/2023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28/05/2023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2334-7E8B-4320-A1E2-4B05AC15A670}" type="datetimeFigureOut">
              <a:rPr lang="fr-FR" smtClean="0"/>
              <a:pPr/>
              <a:t>28/05/2023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video" Target="https://www.youtube.com/embed/KiXEkNn_JQE?feature=oembed" TargetMode="External"/><Relationship Id="rId7" Type="http://schemas.openxmlformats.org/officeDocument/2006/relationships/image" Target="../media/image16.jpeg"/><Relationship Id="rId12" Type="http://schemas.microsoft.com/office/2007/relationships/diagramDrawing" Target="../diagrams/drawing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8.xml"/><Relationship Id="rId11" Type="http://schemas.openxmlformats.org/officeDocument/2006/relationships/diagramColors" Target="../diagrams/colors1.xml"/><Relationship Id="rId5" Type="http://schemas.openxmlformats.org/officeDocument/2006/relationships/tags" Target="../tags/tag48.xml"/><Relationship Id="rId10" Type="http://schemas.openxmlformats.org/officeDocument/2006/relationships/diagramQuickStyle" Target="../diagrams/quickStyle1.xml"/><Relationship Id="rId4" Type="http://schemas.openxmlformats.org/officeDocument/2006/relationships/tags" Target="../tags/tag47.xml"/><Relationship Id="rId9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video" Target="https://www.youtube.com/embed/G9wjdjJos98?feature=oembed" TargetMode="External"/><Relationship Id="rId1" Type="http://schemas.openxmlformats.org/officeDocument/2006/relationships/tags" Target="../tags/tag49.xml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19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18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55.xml"/><Relationship Id="rId10" Type="http://schemas.openxmlformats.org/officeDocument/2006/relationships/tags" Target="../tags/tag59.xml"/><Relationship Id="rId4" Type="http://schemas.openxmlformats.org/officeDocument/2006/relationships/tags" Target="../tags/tag54.xml"/><Relationship Id="rId9" Type="http://schemas.openxmlformats.org/officeDocument/2006/relationships/video" Target="https://www.youtube.com/embed/7KpGgi6LIe0?feature=oembed" TargetMode="External"/><Relationship Id="rId1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4.jp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3.png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7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5.png"/><Relationship Id="rId5" Type="http://schemas.openxmlformats.org/officeDocument/2006/relationships/tags" Target="../tags/tag2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tags" Target="../tags/tag33.xml"/><Relationship Id="rId7" Type="http://schemas.openxmlformats.org/officeDocument/2006/relationships/image" Target="../media/image10.gif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4.gif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7F1yycSpLY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34" name="Picture 10" descr="C:\Users\Tom\AppData\Local\Microsoft\Windows\Temporary Internet Files\Content.IE5\54P6HUVA\MPj04387380000[1]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0" cstate="print"/>
          <a:srcRect r="25"/>
          <a:stretch/>
        </p:blipFill>
        <p:spPr bwMode="auto">
          <a:xfrm>
            <a:off x="1143" y="10"/>
            <a:ext cx="9141714" cy="6857990"/>
          </a:xfrm>
          <a:prstGeom prst="rect">
            <a:avLst/>
          </a:prstGeom>
          <a:noFill/>
        </p:spPr>
      </p:pic>
      <p:sp>
        <p:nvSpPr>
          <p:cNvPr id="1052" name="Freeform: Shape 1051">
            <a:extLst>
              <a:ext uri="{FF2B5EF4-FFF2-40B4-BE49-F238E27FC236}">
                <a16:creationId xmlns:a16="http://schemas.microsoft.com/office/drawing/2014/main" id="{F6DD4703-FD80-4610-ACE9-01DCD86D8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5889" y="0"/>
            <a:ext cx="7692221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4" name="Freeform: Shape 1053">
            <a:extLst>
              <a:ext uri="{FF2B5EF4-FFF2-40B4-BE49-F238E27FC236}">
                <a16:creationId xmlns:a16="http://schemas.microsoft.com/office/drawing/2014/main" id="{9CEFCBC2-6F82-4011-8D8D-90F43DCB1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1428" y="0"/>
            <a:ext cx="7469212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6" name="Freeform: Shape 1055">
            <a:extLst>
              <a:ext uri="{FF2B5EF4-FFF2-40B4-BE49-F238E27FC236}">
                <a16:creationId xmlns:a16="http://schemas.microsoft.com/office/drawing/2014/main" id="{2E9DED9E-DE30-402A-B9D1-AC3C24025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1504" y="-35602"/>
            <a:ext cx="186474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58" name="Freeform: Shape 1057">
            <a:extLst>
              <a:ext uri="{FF2B5EF4-FFF2-40B4-BE49-F238E27FC236}">
                <a16:creationId xmlns:a16="http://schemas.microsoft.com/office/drawing/2014/main" id="{5CCB7C65-BA06-49C5-8D3C-51F97B409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1426" y="-35602"/>
            <a:ext cx="186474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  <p:custDataLst>
              <p:tags r:id="rId7"/>
            </p:custDataLst>
          </p:nvPr>
        </p:nvSpPr>
        <p:spPr>
          <a:xfrm>
            <a:off x="1643062" y="1346268"/>
            <a:ext cx="5857875" cy="2661189"/>
          </a:xfrm>
        </p:spPr>
        <p:txBody>
          <a:bodyPr anchor="b">
            <a:normAutofit/>
          </a:bodyPr>
          <a:lstStyle/>
          <a:p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symptômes et les soins d’assistance généraux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1964531" y="4214191"/>
            <a:ext cx="5214937" cy="1360919"/>
          </a:xfrm>
        </p:spPr>
        <p:txBody>
          <a:bodyPr anchor="t">
            <a:normAutofit/>
          </a:bodyPr>
          <a:lstStyle/>
          <a:p>
            <a:r>
              <a:rPr lang="fr-FR"/>
              <a:t>Création DIS, modifié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8BBA-8B3C-E3D8-66C5-7A3E22DAB91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solidFill>
            <a:srgbClr val="FFCCCC"/>
          </a:solidFill>
        </p:spPr>
        <p:txBody>
          <a:bodyPr>
            <a:normAutofit/>
          </a:bodyPr>
          <a:lstStyle/>
          <a:p>
            <a:r>
              <a:rPr lang="fr-CA" sz="2800" dirty="0"/>
              <a:t>1. CHOC ANAPHYLACTIQUE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3BF644-430E-7331-5DE2-51F62544779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1"/>
            <a:ext cx="5111750" cy="2723902"/>
          </a:xfrm>
        </p:spPr>
        <p:txBody>
          <a:bodyPr/>
          <a:lstStyle/>
          <a:p>
            <a:r>
              <a:rPr lang="fr-CA" dirty="0"/>
              <a:t>Le choc anaphylactique peut évoluer sans séquelles grâce aux médicaments mais peut aussi provoquer la mort</a:t>
            </a:r>
          </a:p>
        </p:txBody>
      </p:sp>
      <p:pic>
        <p:nvPicPr>
          <p:cNvPr id="5" name="Média en ligne 4" title="Actual Live Anaphylactic Attack &amp; Use Of EPI Pen, choc anaphylactique en direct">
            <a:hlinkClick r:id="" action="ppaction://media"/>
            <a:extLst>
              <a:ext uri="{FF2B5EF4-FFF2-40B4-BE49-F238E27FC236}">
                <a16:creationId xmlns:a16="http://schemas.microsoft.com/office/drawing/2014/main" id="{6BA4893A-1F21-705F-FACF-15F085441F8A}"/>
              </a:ext>
            </a:extLst>
          </p:cNvPr>
          <p:cNvPicPr>
            <a:picLocks noRot="1" noChangeAspect="1"/>
          </p:cNvPicPr>
          <p:nvPr>
            <a:videoFile r:link="rId3"/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96136" y="2564904"/>
            <a:ext cx="2647181" cy="4020721"/>
          </a:xfrm>
          <a:prstGeom prst="rect">
            <a:avLst/>
          </a:prstGeom>
        </p:spPr>
      </p:pic>
      <p:graphicFrame>
        <p:nvGraphicFramePr>
          <p:cNvPr id="7" name="Espace réservé du texte 3">
            <a:extLst>
              <a:ext uri="{FF2B5EF4-FFF2-40B4-BE49-F238E27FC236}">
                <a16:creationId xmlns:a16="http://schemas.microsoft.com/office/drawing/2014/main" id="{3DAA9E78-14BF-7E67-B227-9E52F517D5AF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38582665"/>
              </p:ext>
            </p:extLst>
          </p:nvPr>
        </p:nvGraphicFramePr>
        <p:xfrm>
          <a:off x="457200" y="1435100"/>
          <a:ext cx="3008313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7139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2B952-F542-47AF-C572-73B20F11F1E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CA" dirty="0"/>
              <a:t>Le médicament le plus efficace est l’adrénaline</a:t>
            </a:r>
          </a:p>
        </p:txBody>
      </p:sp>
      <p:pic>
        <p:nvPicPr>
          <p:cNvPr id="4" name="Média en ligne 3" title="Les Quatre stylos auto-injectables d' ADRÉNALINE, mode d'emploi">
            <a:hlinkClick r:id="" action="ppaction://media"/>
            <a:extLst>
              <a:ext uri="{FF2B5EF4-FFF2-40B4-BE49-F238E27FC236}">
                <a16:creationId xmlns:a16="http://schemas.microsoft.com/office/drawing/2014/main" id="{30236F77-3B1E-5FB5-0505-83EAB62C95ED}"/>
              </a:ext>
            </a:extLst>
          </p:cNvPr>
          <p:cNvPicPr>
            <a:picLocks noGrp="1" noRot="1" noChangeAspect="1"/>
          </p:cNvPicPr>
          <p:nvPr>
            <p:ph idx="1"/>
            <a:videoFile r:link="rId2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9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7C650E-8A2F-23DD-051A-073F51BECBF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CA" dirty="0"/>
              <a:t>Réactions allergiques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625D87-D84A-1C87-53AC-5F8A92979FC5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Respiratoires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3E811C-8C7F-014E-3010-46BBAF958268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1974205"/>
          </a:xfrm>
        </p:spPr>
        <p:txBody>
          <a:bodyPr>
            <a:normAutofit fontScale="92500" lnSpcReduction="10000"/>
          </a:bodyPr>
          <a:lstStyle/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Éternuements</a:t>
            </a:r>
          </a:p>
          <a:p>
            <a:r>
              <a:rPr lang="fr-CA" dirty="0"/>
              <a:t>Écoulement nasal</a:t>
            </a:r>
          </a:p>
          <a:p>
            <a:r>
              <a:rPr lang="fr-CA" dirty="0"/>
              <a:t>Larmoiement</a:t>
            </a:r>
          </a:p>
          <a:p>
            <a:r>
              <a:rPr lang="fr-CA" dirty="0"/>
              <a:t>Picotement du palais/nez</a:t>
            </a:r>
          </a:p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Dyspnée expiratoire </a:t>
            </a:r>
            <a:r>
              <a:rPr lang="fr-CA" dirty="0"/>
              <a:t>etc.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1E06E3-B66F-567A-78C8-45270E056E4F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Contact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CD2267-CF24-2A0F-19C2-089E5A7E6EC7}"/>
              </a:ext>
            </a:extLst>
          </p:cNvPr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1254125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Eczéma</a:t>
            </a:r>
          </a:p>
          <a:p>
            <a:r>
              <a:rPr lang="fr-CA" dirty="0"/>
              <a:t>Plaques rouges</a:t>
            </a:r>
          </a:p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Œdème localisé ou généralisé</a:t>
            </a:r>
          </a:p>
          <a:p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10743C3-9D82-95DA-59F6-796F0AF5244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331640" y="4149080"/>
            <a:ext cx="2097353" cy="26901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9D1FC7-87CA-5082-EF7C-E7CD755228A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580112" y="3349221"/>
            <a:ext cx="2022112" cy="112274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E7F954A-F762-846E-245F-1971929A53D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087071" y="4829036"/>
            <a:ext cx="2540000" cy="175432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Urticaire et œdème de Quincke</a:t>
            </a:r>
          </a:p>
          <a:p>
            <a:pPr algn="ctr"/>
            <a:endParaRPr lang="fr-CA" dirty="0"/>
          </a:p>
          <a:p>
            <a:r>
              <a:rPr lang="fr-CA" dirty="0"/>
              <a:t>Affection qui apparait sur la peau ou les muqueuses</a:t>
            </a:r>
          </a:p>
        </p:txBody>
      </p:sp>
      <p:pic>
        <p:nvPicPr>
          <p:cNvPr id="10" name="Média en ligne 9" title="Robin Goncet : œdème de Quincke ! #short">
            <a:hlinkClick r:id="" action="ppaction://media"/>
            <a:extLst>
              <a:ext uri="{FF2B5EF4-FFF2-40B4-BE49-F238E27FC236}">
                <a16:creationId xmlns:a16="http://schemas.microsoft.com/office/drawing/2014/main" id="{5B923D3A-B28F-C0B8-8119-15A6B8647010}"/>
              </a:ext>
            </a:extLst>
          </p:cNvPr>
          <p:cNvPicPr>
            <a:picLocks noRot="1" noChangeAspect="1"/>
          </p:cNvPicPr>
          <p:nvPr>
            <a:videoFile r:link="rId9"/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763683" y="4895178"/>
            <a:ext cx="2097353" cy="150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7C650E-8A2F-23DD-051A-073F51BECBF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Réactions allergiques type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625D87-D84A-1C87-53AC-5F8A92979FC5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Alimentaires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3E811C-8C7F-014E-3010-46BBAF958268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Diff à respirer (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Dyspnée</a:t>
            </a:r>
            <a:r>
              <a:rPr lang="fr-CA" dirty="0"/>
              <a:t>)</a:t>
            </a:r>
          </a:p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Étouffement</a:t>
            </a:r>
          </a:p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Urticaire </a:t>
            </a:r>
          </a:p>
          <a:p>
            <a:r>
              <a:rPr lang="fr-CA" dirty="0"/>
              <a:t>Œdème de Quincke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1E06E3-B66F-567A-78C8-45270E056E4F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Médicamenteuses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CD2267-CF24-2A0F-19C2-089E5A7E6EC7}"/>
              </a:ext>
            </a:extLst>
          </p:cNvPr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 dirty="0"/>
              <a:t>Diff à respirer (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Dyspnée</a:t>
            </a:r>
            <a:r>
              <a:rPr lang="fr-CA" dirty="0"/>
              <a:t>)</a:t>
            </a:r>
          </a:p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Étouffement</a:t>
            </a:r>
          </a:p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Urticaire </a:t>
            </a:r>
          </a:p>
          <a:p>
            <a:r>
              <a:rPr lang="fr-CA" dirty="0"/>
              <a:t>Œdème de Quincke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FA3767F-7D44-8BDF-C5DF-3858A9415A0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220072" y="4379912"/>
            <a:ext cx="25717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0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A6B578-6103-CCFA-6337-B01FC8AE68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fr-CA" dirty="0"/>
              <a:t>Altérations auto-immunes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B01691-54DB-6BBB-8FDA-7EDF2E5ED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avez appris que, pour remplir leur fonction de façon adéquate, les lymphocytes t et B doivent être capables de reconnaître et d'avoir une certaine tolérance.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certaines circonstances, le corps est incapable d'accomplir ces 2 fonctions :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s'agit de l'auto-immunité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 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Thyroïdite chronique </a:t>
            </a: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(inflammation chronique de la thyroïde qui entraîne une hypothyroïdie)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Polyarthrite rhumatoïde </a:t>
            </a: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(inflammation de plusieurs articulations à la fois)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Maladie cœliaque </a:t>
            </a: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(intolérance ou allergie au gluten qui entraîne une inflammation intestinale et une malabsorption des nutriments)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CA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Sclérose en plaques</a:t>
            </a: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(destruction progressive des cellules nerveuses)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CA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Lupus</a:t>
            </a: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(inflammation qui affecte le tissu conjonctif, surtout chez les femmes âgées de 20 à 40 ans, la cause de cette maladie est inconnue) 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1717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93C24A1-7D03-4B17-BF54-CCE3452D261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1340" y="1360481"/>
            <a:ext cx="345400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Exercice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CEMEQ 2.2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F20D6CD-3C33-4056-8DB3-2AF15F525060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0550" y="1209974"/>
            <a:ext cx="4438051" cy="4438051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845" y="1197769"/>
            <a:ext cx="8240309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8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4695F7-A937-B25C-E5CB-B8FF61424545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Cours</a:t>
            </a:r>
            <a:r>
              <a:rPr lang="en-US" sz="6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#3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15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FB78E-D852-6EE1-59A6-E3980DA5AB3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Évaluation diagnostique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A5F8B5-B673-1749-6D18-C3F4F3675B90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417639"/>
            <a:ext cx="4040188" cy="757236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Examen physique</a:t>
            </a:r>
          </a:p>
          <a:p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29B2CD-0BAF-E5C0-1744-107E64328506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23528" y="2174875"/>
            <a:ext cx="4173860" cy="1902197"/>
          </a:xfrm>
        </p:spPr>
        <p:txBody>
          <a:bodyPr/>
          <a:lstStyle/>
          <a:p>
            <a:r>
              <a:rPr lang="fr-CA" dirty="0"/>
              <a:t>SV </a:t>
            </a:r>
            <a:r>
              <a:rPr lang="fr-CA" sz="1400" i="1" dirty="0"/>
              <a:t>(R. TA, </a:t>
            </a:r>
            <a:r>
              <a:rPr lang="fr-CA" sz="1400" i="1" dirty="0" err="1"/>
              <a:t>Pls</a:t>
            </a:r>
            <a:r>
              <a:rPr lang="fr-CA" sz="1400" i="1" dirty="0"/>
              <a:t> etc.)</a:t>
            </a:r>
          </a:p>
          <a:p>
            <a:r>
              <a:rPr lang="fr-CA" dirty="0"/>
              <a:t>État général </a:t>
            </a:r>
            <a:r>
              <a:rPr lang="fr-CA" sz="1400" i="1" dirty="0"/>
              <a:t>(anxiété, conscience, dlr etc.)</a:t>
            </a:r>
            <a:endParaRPr lang="fr-CA" dirty="0"/>
          </a:p>
          <a:p>
            <a:r>
              <a:rPr lang="fr-CA" dirty="0"/>
              <a:t>Observation du corps   </a:t>
            </a:r>
            <a:r>
              <a:rPr lang="fr-CA" sz="1400" i="1" dirty="0"/>
              <a:t>(coloration, œdème, prurit etc.)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4EC9D6F-AEA1-6E70-C2F8-D2D331B9017E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417638"/>
            <a:ext cx="4041775" cy="757237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Analyse laboratoire</a:t>
            </a:r>
          </a:p>
          <a:p>
            <a:pPr algn="ctr"/>
            <a:endParaRPr lang="fr-CA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DBF819-38CA-30DF-E9F2-BC52E29C3F36}"/>
              </a:ext>
            </a:extLst>
          </p:cNvPr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198341"/>
          </a:xfrm>
        </p:spPr>
        <p:txBody>
          <a:bodyPr/>
          <a:lstStyle/>
          <a:p>
            <a:r>
              <a:rPr lang="fr-CA" dirty="0"/>
              <a:t>FSC</a:t>
            </a:r>
          </a:p>
          <a:p>
            <a:r>
              <a:rPr lang="fr-CA" dirty="0"/>
              <a:t>Dosage E+</a:t>
            </a:r>
          </a:p>
          <a:p>
            <a:r>
              <a:rPr lang="fr-CA" dirty="0"/>
              <a:t>Recherche anticorps / antigènes</a:t>
            </a:r>
          </a:p>
          <a:p>
            <a:r>
              <a:rPr lang="fr-CA" dirty="0"/>
              <a:t>Vitesse de sédimentation</a:t>
            </a:r>
          </a:p>
          <a:p>
            <a:r>
              <a:rPr lang="fr-CA" dirty="0"/>
              <a:t>Dosage du complément</a:t>
            </a:r>
          </a:p>
          <a:p>
            <a:r>
              <a:rPr lang="fr-CA" dirty="0"/>
              <a:t>Hémoculture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78E111C-32FF-9FA2-6C0C-828B2F9EB64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555776" y="5373216"/>
            <a:ext cx="6131024" cy="13229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A0A5AA9-7FE7-3CF8-AC93-A7FC44F8832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665912" y="1917583"/>
            <a:ext cx="1606674" cy="1089457"/>
          </a:xfrm>
          <a:prstGeom prst="rect">
            <a:avLst/>
          </a:prstGeom>
        </p:spPr>
      </p:pic>
      <p:pic>
        <p:nvPicPr>
          <p:cNvPr id="10" name="Image 9" descr="Une image contenant poupée, clipart&#10;&#10;Description générée automatiquement">
            <a:extLst>
              <a:ext uri="{FF2B5EF4-FFF2-40B4-BE49-F238E27FC236}">
                <a16:creationId xmlns:a16="http://schemas.microsoft.com/office/drawing/2014/main" id="{A44B0C09-3E2D-FC07-AE51-1DB5B325052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49266"/>
            <a:ext cx="17621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9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03425B-4DD2-7A4F-EF6E-EE1D17402BD1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51520" y="716446"/>
            <a:ext cx="4040188" cy="639762"/>
          </a:xfrm>
        </p:spPr>
        <p:txBody>
          <a:bodyPr/>
          <a:lstStyle/>
          <a:p>
            <a:pPr algn="ctr"/>
            <a:r>
              <a:rPr lang="fr-CA" dirty="0"/>
              <a:t>Culture et antibiogramme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6AE1B4-C575-0F4F-A2AB-B66D5C898B1B}"/>
              </a:ext>
            </a:extLst>
          </p:cNvPr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28802" y="1453356"/>
            <a:ext cx="4040188" cy="3951288"/>
          </a:xfrm>
        </p:spPr>
        <p:txBody>
          <a:bodyPr>
            <a:normAutofit fontScale="92500" lnSpcReduction="10000"/>
          </a:bodyPr>
          <a:lstStyle/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r>
              <a:rPr lang="fr-CA" dirty="0"/>
              <a:t> : </a:t>
            </a:r>
          </a:p>
          <a:p>
            <a:pPr marL="0" indent="0">
              <a:buNone/>
            </a:pPr>
            <a:r>
              <a:rPr lang="fr-CA" dirty="0"/>
              <a:t>Permet la multiplication des microorganismes (sert à identifier le microorganisme responsable d’une infection)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Antibiogramme</a:t>
            </a:r>
            <a:r>
              <a:rPr lang="fr-CA" dirty="0"/>
              <a:t> : </a:t>
            </a:r>
          </a:p>
          <a:p>
            <a:pPr marL="0" indent="0">
              <a:buNone/>
            </a:pPr>
            <a:r>
              <a:rPr lang="fr-CA" dirty="0"/>
              <a:t>Détermine la sensibilité d’une bactérie à certains antibiotiques (permet d’effectuer un meilleur choix d’antibiotiques)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86E31A-B099-3D44-4C66-1FB4F24D4978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4486367" y="632550"/>
            <a:ext cx="4041775" cy="639762"/>
          </a:xfrm>
        </p:spPr>
        <p:txBody>
          <a:bodyPr/>
          <a:lstStyle/>
          <a:p>
            <a:pPr algn="ctr"/>
            <a:r>
              <a:rPr lang="fr-CA" dirty="0"/>
              <a:t>Moyens d’exploration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161C6C-0637-4E64-0E7A-A3CDC30D4456}"/>
              </a:ext>
            </a:extLst>
          </p:cNvPr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4704052" y="1465864"/>
            <a:ext cx="4041775" cy="3951288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Scanner /Taco</a:t>
            </a:r>
          </a:p>
          <a:p>
            <a:r>
              <a:rPr lang="fr-CA" dirty="0"/>
              <a:t>Écho</a:t>
            </a:r>
          </a:p>
          <a:p>
            <a:r>
              <a:rPr lang="fr-CA" dirty="0"/>
              <a:t>Scintigraphie</a:t>
            </a:r>
          </a:p>
          <a:p>
            <a:r>
              <a:rPr lang="fr-CA" dirty="0"/>
              <a:t>IRM</a:t>
            </a:r>
          </a:p>
          <a:p>
            <a:r>
              <a:rPr lang="fr-CA" dirty="0"/>
              <a:t>Biopsie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6A7374-A4B6-B031-6C56-B34BB3F1766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 rot="2490787">
            <a:off x="2643956" y="5101010"/>
            <a:ext cx="870197" cy="14533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B256C63-7796-3360-3777-5517F5F0335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007514" y="2852936"/>
            <a:ext cx="886121" cy="7426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E8E5073-0E21-8BA8-B43E-C0A04C5C34C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948264" y="3933056"/>
            <a:ext cx="1211503" cy="7426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913EFB2-186B-3A74-A13A-BC38444300D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921867" y="4304248"/>
            <a:ext cx="1614879" cy="12892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0794527-6DCB-6984-904C-08BA885C64E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861500" y="5033862"/>
            <a:ext cx="1558694" cy="11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3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F2F506-D8E9-E41C-E449-69A2602FFAC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Facteurs de risque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88DE3C-E07E-5860-8752-15F28A71551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dirty="0"/>
              <a:t>Le nombre de microorganisme rencontrés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La virulence des microorganismes rencontrés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Résistance personnelle de l’individu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2DE4903-F2BC-7989-E4D1-6A25F74554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9409">
            <a:off x="6502448" y="4076345"/>
            <a:ext cx="2051720" cy="11540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2BA0E3D-CC57-2C64-BA2D-7DB6167596C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3056"/>
            <a:ext cx="1895872" cy="1706285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F0A6DC6-F9D1-11B7-810E-D783EC9F990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07" y="4293096"/>
            <a:ext cx="1618609" cy="16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8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B929A3-028B-4A0C-00A0-45F2A8E172F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fr-CA" sz="4000"/>
              <a:t>Manifestations cliniques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0DB07C-031C-29DF-F192-5F2513ED5E1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CA" sz="1800"/>
              <a:t>Les manifestations cliniques sont très variées selon le trouble du système immunitaire dont les personne sont affectées. </a:t>
            </a:r>
          </a:p>
          <a:p>
            <a:pPr marL="0" indent="0">
              <a:lnSpc>
                <a:spcPct val="90000"/>
              </a:lnSpc>
              <a:buNone/>
            </a:pPr>
            <a:endParaRPr lang="fr-CA" sz="1800"/>
          </a:p>
          <a:p>
            <a:pPr marL="0" indent="0">
              <a:lnSpc>
                <a:spcPct val="90000"/>
              </a:lnSpc>
              <a:buNone/>
            </a:pPr>
            <a:r>
              <a:rPr lang="fr-CA" sz="1800"/>
              <a:t>Parmi les 14 besoins fondamentaux énumérés par Virginia Henderson, certains risquent d’être plus perturbés que d’autres selon la pathologie dont la personne est atteinte.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C38107-CDC3-BA8F-CC5F-F14D2B074C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87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566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5CE7A-861C-07FC-A982-6673D3FEFC7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5584" y="692696"/>
            <a:ext cx="6992832" cy="9361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kern="1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Développer</a:t>
            </a:r>
            <a:r>
              <a:rPr lang="en-US" sz="31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son </a:t>
            </a:r>
            <a:r>
              <a:rPr lang="en-US" sz="3100" kern="1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sens</a:t>
            </a:r>
            <a:r>
              <a:rPr lang="en-US" sz="31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3100" kern="1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l’observation</a:t>
            </a:r>
            <a:endParaRPr lang="en-US" sz="310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64DA94-7392-0034-6E96-8DA23283CB8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22010" y="1844823"/>
            <a:ext cx="8498462" cy="4464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assurer le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guérison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prévenir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détérioration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zone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d'inflammation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l'infection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aurez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l'occasion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d'évaluer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zone locale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d'inflammation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Notez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signes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façon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adéquate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écoulement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degré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fonctionnelle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notez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température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corps et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l'évolution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malaises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généraux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accompagnent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Douleur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Rougeur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Œdème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Chaleur</a:t>
            </a:r>
          </a:p>
        </p:txBody>
      </p:sp>
      <p:pic>
        <p:nvPicPr>
          <p:cNvPr id="7" name="Espace réservé du contenu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099BFE9-964D-25F4-9ACB-87C361DC1502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51092"/>
            <a:ext cx="2746374" cy="17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1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5F9D76-F4A6-DCBE-04C7-7BB381AA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Allergie … C’est quoi ?</a:t>
            </a:r>
          </a:p>
        </p:txBody>
      </p:sp>
      <p:pic>
        <p:nvPicPr>
          <p:cNvPr id="4" name="Média en ligne 3" title="C'est quoi, une allergie ?">
            <a:hlinkClick r:id="" action="ppaction://media"/>
            <a:extLst>
              <a:ext uri="{FF2B5EF4-FFF2-40B4-BE49-F238E27FC236}">
                <a16:creationId xmlns:a16="http://schemas.microsoft.com/office/drawing/2014/main" id="{364AACAA-B0E9-4C5B-14EB-12BFBFE6E6A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E6C1B0-E2F0-34F5-CDB8-2896BFEE64C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/>
              <a:t>Immunopathologies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947DC9-72A8-4F82-3478-10B3D60FAD98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Allergies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C78A7C-74D3-50D8-2FEF-CECC615F2897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Réaction d’hypersensibilité inappropriée et excessive à une substance étrangère normalement inoffensive pour l’organisme.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On appelle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allergène</a:t>
            </a:r>
            <a:r>
              <a:rPr lang="fr-CA" dirty="0"/>
              <a:t> l’antigène qui provoque une réaction d’allergie.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5BDA69-9C10-39B5-21C6-E5059C8E8F32}"/>
              </a:ext>
            </a:extLst>
          </p:cNvPr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4650739" y="1883017"/>
            <a:ext cx="4041775" cy="3951288"/>
          </a:xfrm>
          <a:solidFill>
            <a:srgbClr val="FFCCCC"/>
          </a:solidFill>
        </p:spPr>
        <p:txBody>
          <a:bodyPr/>
          <a:lstStyle/>
          <a:p>
            <a:pPr marL="0" indent="0">
              <a:buNone/>
            </a:pPr>
            <a:r>
              <a:rPr lang="fr-CA" dirty="0"/>
              <a:t>Il existe 4 types de réactions allergiques : </a:t>
            </a:r>
          </a:p>
          <a:p>
            <a:pPr marL="0" indent="0">
              <a:buNone/>
            </a:pPr>
            <a:endParaRPr lang="fr-CA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Type 1 : 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Anaphylactique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Type 2 : Cytotoxique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Type 3 : Semi-retardée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Type 4 : Retardée</a:t>
            </a:r>
          </a:p>
        </p:txBody>
      </p:sp>
    </p:spTree>
    <p:extLst>
      <p:ext uri="{BB962C8B-B14F-4D97-AF65-F5344CB8AC3E}">
        <p14:creationId xmlns:p14="http://schemas.microsoft.com/office/powerpoint/2010/main" val="19524720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 xsi:nil="true"/>
    <IsSearchable xmlns="6d93d202-47fc-4405-873a-cab67cc5f1b2">true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3 Community New</TrustLevel>
    <MarketSpecific xmlns="6d93d202-47fc-4405-873a-cab67cc5f1b2">true</MarketSpecific>
    <TPNamespace xmlns="6d93d202-47fc-4405-873a-cab67cc5f1b2" xsi:nil="true"/>
    <DirectSourceMarket xmlns="6d93d202-47fc-4405-873a-cab67cc5f1b2">english</DirectSourceMarket>
    <MachineTranslated xmlns="6d93d202-47fc-4405-873a-cab67cc5f1b2">false</MachineTranslated>
    <PlannedPubDate xmlns="6d93d202-47fc-4405-873a-cab67cc5f1b2" xsi:nil="true"/>
    <SubmitterId xmlns="6d93d202-47fc-4405-873a-cab67cc5f1b2">9c60ae39-ee33-43c2-b863-454968d0f2cc</SubmitterId>
    <Downloads xmlns="6d93d202-47fc-4405-873a-cab67cc5f1b2">0</Downloads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>PPTFiles</TPComponent>
    <EditorialTags xmlns="6d93d202-47fc-4405-873a-cab67cc5f1b2" xsi:nil="true"/>
    <TPExecutable xmlns="6d93d202-47fc-4405-873a-cab67cc5f1b2" xsi:nil="true"/>
    <LastHandOff xmlns="6d93d202-47fc-4405-873a-cab67cc5f1b2" xsi:nil="true"/>
    <BusinessGroup xmlns="6d93d202-47fc-4405-873a-cab67cc5f1b2" xsi:nil="true"/>
    <TPAppVersion xmlns="6d93d202-47fc-4405-873a-cab67cc5f1b2">12</TPAppVersion>
    <VoteCount xmlns="6d93d202-47fc-4405-873a-cab67cc5f1b2" xsi:nil="true"/>
    <APAuthor xmlns="6d93d202-47fc-4405-873a-cab67cc5f1b2">
      <UserInfo>
        <DisplayName>_o14migrate</DisplayName>
        <AccountId>266</AccountId>
        <AccountType/>
      </UserInfo>
    </APAuthor>
    <TPCommandLine xmlns="6d93d202-47fc-4405-873a-cab67cc5f1b2">{PP} /n {FilePath}</TPCommandLine>
    <UACurrentWords xmlns="6d93d202-47fc-4405-873a-cab67cc5f1b2" xsi:nil="true"/>
    <AssetId xmlns="6d93d202-47fc-4405-873a-cab67cc5f1b2">TP030007474</AssetId>
    <Manager xmlns="6d93d202-47fc-4405-873a-cab67cc5f1b2" xsi:nil="true"/>
    <NumericId xmlns="6d93d202-47fc-4405-873a-cab67cc5f1b2">-1</NumericId>
    <Component xmlns="64acb2c5-0a2b-4bda-bd34-58e36cbb80d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AssetStart xmlns="6d93d202-47fc-4405-873a-cab67cc5f1b2">2010-04-16T14:16:55+00:00</AssetStart>
    <CrawlForDependencies xmlns="6d93d202-47fc-4405-873a-cab67cc5f1b2">false</CrawlForDependencies>
    <LastModifiedDateTime xmlns="6d93d202-47fc-4405-873a-cab67cc5f1b2" xsi:nil="true"/>
    <LastPublishResultLookup xmlns="6d93d202-47fc-4405-873a-cab67cc5f1b2" xsi:nil="true"/>
    <PublishStatusLookup xmlns="6d93d202-47fc-4405-873a-cab67cc5f1b2">
      <Value>328397</Value>
      <Value>502832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2100-01-01T00:00:00+00:00</AssetExpire>
    <AssetType xmlns="6d93d202-47fc-4405-873a-cab67cc5f1b2">TP</AssetType>
    <IntlLangReviewDate xmlns="6d93d202-47fc-4405-873a-cab67cc5f1b2" xsi:nil="true"/>
    <TPFriendlyName xmlns="6d93d202-47fc-4405-873a-cab67cc5f1b2">Thème santé - Virus</TPFriendlyName>
    <IntlLangReview xmlns="6d93d202-47fc-4405-873a-cab67cc5f1b2" xsi:nil="true"/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FriendlyTitle xmlns="6d93d202-47fc-4405-873a-cab67cc5f1b2" xsi:nil="true"/>
    <TPLaunchHelpLinkType xmlns="6d93d202-47fc-4405-873a-cab67cc5f1b2" xsi:nil="true"/>
    <Providers xmlns="6d93d202-47fc-4405-873a-cab67cc5f1b2" xsi:nil="true"/>
    <SourceTitle xmlns="6d93d202-47fc-4405-873a-cab67cc5f1b2">Thème santé - Virus</SourceTitle>
    <TemplateTemplateType xmlns="6d93d202-47fc-4405-873a-cab67cc5f1b2">PowerPoint 12 Default</TemplateTemplateType>
    <TimesCloned xmlns="6d93d202-47fc-4405-873a-cab67cc5f1b2" xsi:nil="true"/>
    <ClipArtFilename xmlns="6d93d202-47fc-4405-873a-cab67cc5f1b2" xsi:nil="true"/>
    <APDescription xmlns="6d93d202-47fc-4405-873a-cab67cc5f1b2" xsi:nil="true"/>
    <TPApplication xmlns="6d93d202-47fc-4405-873a-cab67cc5f1b2">PowerPoint</TPApplication>
    <CSXHash xmlns="6d93d202-47fc-4405-873a-cab67cc5f1b2">Vv8qFzFpiVe4T7bCiBfnsJkl13s=</CSXHash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>ListingID:;Manager:;BuildStatus:Publish Passed;MockupPath:</LegacyData>
    <TPLaunchHelpLink xmlns="6d93d202-47fc-4405-873a-cab67cc5f1b2" xsi:nil="true"/>
    <Milestone xmlns="6d93d202-47fc-4405-873a-cab67cc5f1b2" xsi:nil="true"/>
    <UANotes xmlns="6d93d202-47fc-4405-873a-cab67cc5f1b2" xsi:nil="true"/>
    <Description0 xmlns="64acb2c5-0a2b-4bda-bd34-58e36cbb80d2" xsi:nil="true"/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>2009-10-10T07:00:00+00:00</CSXSubmissionDate>
    <TPClientViewer xmlns="6d93d202-47fc-4405-873a-cab67cc5f1b2" xsi:nil="true"/>
    <DSATActionTaken xmlns="6d93d202-47fc-4405-873a-cab67cc5f1b2" xsi:nil="true"/>
    <APEditor xmlns="6d93d202-47fc-4405-873a-cab67cc5f1b2">
      <UserInfo>
        <DisplayName>_o14migrate</DisplayName>
        <AccountId>266</AccountId>
        <AccountType/>
      </UserInfo>
    </APEditor>
    <TPInstallLocation xmlns="6d93d202-47fc-4405-873a-cab67cc5f1b2">{My Templates}</TPInstallLocation>
    <OutputCachingOn xmlns="6d93d202-47fc-4405-873a-cab67cc5f1b2">false</OutputCachingOn>
    <ParentAssetId xmlns="6d93d202-47fc-4405-873a-cab67cc5f1b2" xsi:nil="true"/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169980</LocLastLocAttemptVersionLookup>
    <InternalTagsTaxHTField0 xmlns="6d93d202-47fc-4405-873a-cab67cc5f1b2">
      <Terms xmlns="http://schemas.microsoft.com/office/infopath/2007/PartnerControls"/>
    </InternalTagsTaxHTField0>
    <LocRecommendedHandoff xmlns="6d93d202-47fc-4405-873a-cab67cc5f1b2" xsi:nil="true"/>
    <BlockPublish xmlns="6d93d202-47fc-4405-873a-cab67cc5f1b2">false</BlockPublish>
    <LocComments xmlns="6d93d202-47fc-4405-873a-cab67cc5f1b2" xsi:nil="true"/>
    <TaxCatchAll xmlns="6d93d202-47fc-4405-873a-cab67cc5f1b2"/>
    <OriginalRelease xmlns="6d93d202-47fc-4405-873a-cab67cc5f1b2">14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MarketGroupTiers2 xmlns="6d93d202-47fc-4405-873a-cab67cc5f1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FAF9E5-461C-4C85-A8B1-B7E4E75B1C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9ED6DD-D4D8-4533-9443-1F0488F8635E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3.xml><?xml version="1.0" encoding="utf-8"?>
<ds:datastoreItem xmlns:ds="http://schemas.openxmlformats.org/officeDocument/2006/customXml" ds:itemID="{21F61DB3-4B6B-4102-BC87-B427AD4B6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santé - Virus</Template>
  <TotalTime>3311</TotalTime>
  <Words>558</Words>
  <Application>Microsoft Office PowerPoint</Application>
  <PresentationFormat>Affichage à l'écran (4:3)</PresentationFormat>
  <Paragraphs>97</Paragraphs>
  <Slides>15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Meiryo</vt:lpstr>
      <vt:lpstr>Arial</vt:lpstr>
      <vt:lpstr>Calibri</vt:lpstr>
      <vt:lpstr>Wingdings</vt:lpstr>
      <vt:lpstr>Thème Office</vt:lpstr>
      <vt:lpstr>Les symptômes et les soins d’assistance généraux</vt:lpstr>
      <vt:lpstr>Cours #3</vt:lpstr>
      <vt:lpstr>Évaluation diagnostique</vt:lpstr>
      <vt:lpstr>Présentation PowerPoint</vt:lpstr>
      <vt:lpstr>Facteurs de risque</vt:lpstr>
      <vt:lpstr>Manifestations cliniques</vt:lpstr>
      <vt:lpstr>Développer son sens de l’observation</vt:lpstr>
      <vt:lpstr>Allergie … C’est quoi ?</vt:lpstr>
      <vt:lpstr>Immunopathologies</vt:lpstr>
      <vt:lpstr>1. CHOC ANAPHYLACTIQUE</vt:lpstr>
      <vt:lpstr>Le médicament le plus efficace est l’adrénaline</vt:lpstr>
      <vt:lpstr>Réactions allergiques</vt:lpstr>
      <vt:lpstr>Réactions allergiques type 1</vt:lpstr>
      <vt:lpstr>Altérations auto-immunes</vt:lpstr>
      <vt:lpstr>Exercice CEMEQ 2.2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immunitaire</dc:title>
  <dc:creator>Di Mattia, Stephanie</dc:creator>
  <cp:lastModifiedBy>Di Mattia, Stephanie</cp:lastModifiedBy>
  <cp:revision>26</cp:revision>
  <dcterms:created xsi:type="dcterms:W3CDTF">2023-04-21T14:12:17Z</dcterms:created>
  <dcterms:modified xsi:type="dcterms:W3CDTF">2023-05-28T17:22:15Z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Applications">
    <vt:lpwstr>53;#PowerPoint 12</vt:lpwstr>
  </property>
  <property fmtid="{D5CDD505-2E9C-101B-9397-08002B2CF9AE}" pid="4" name="Order">
    <vt:r8>8621200</vt:r8>
  </property>
  <property fmtid="{D5CDD505-2E9C-101B-9397-08002B2CF9AE}" pid="5" name="APTrustLevel">
    <vt:r8>3</vt:r8>
  </property>
</Properties>
</file>