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Exo 2"/>
      <p:regular r:id="rId33"/>
      <p:bold r:id="rId34"/>
      <p:italic r:id="rId35"/>
      <p:boldItalic r:id="rId36"/>
    </p:embeddedFont>
    <p:embeddedFont>
      <p:font typeface="Oswald"/>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3">
          <p15:clr>
            <a:srgbClr val="9AA0A6"/>
          </p15:clr>
        </p15:guide>
        <p15:guide id="2" orient="horz" pos="1045">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Charles Morier"/>
  <p:cmAuthor clrIdx="1" id="1" initials="" lastIdx="1" name="André Desbiens"/>
  <p:cmAuthor clrIdx="2" id="2" initials="" lastIdx="1" name="Jocelyn Lepag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E9B14B-D2EB-4355-85CC-5DD532E05349}">
  <a:tblStyle styleId="{CDE9B14B-D2EB-4355-85CC-5DD532E0534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3"/>
        <p:guide pos="1045"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Exo2-regular.fntdata"/><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Exo2-italic.fntdata"/><Relationship Id="rId12" Type="http://schemas.openxmlformats.org/officeDocument/2006/relationships/slide" Target="slides/slide5.xml"/><Relationship Id="rId34" Type="http://schemas.openxmlformats.org/officeDocument/2006/relationships/font" Target="fonts/Exo2-bold.fntdata"/><Relationship Id="rId15" Type="http://schemas.openxmlformats.org/officeDocument/2006/relationships/slide" Target="slides/slide8.xml"/><Relationship Id="rId37" Type="http://schemas.openxmlformats.org/officeDocument/2006/relationships/font" Target="fonts/Oswald-regular.fntdata"/><Relationship Id="rId14" Type="http://schemas.openxmlformats.org/officeDocument/2006/relationships/slide" Target="slides/slide7.xml"/><Relationship Id="rId36" Type="http://schemas.openxmlformats.org/officeDocument/2006/relationships/font" Target="fonts/Exo2-boldItalic.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Oswald-bold.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2-09T01:49:44.093">
    <p:pos x="44" y="926"/>
    <p:text>cette diapo à besoin d'une mise en page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1-03-24T14:22:44.947">
    <p:pos x="0" y="-48"/>
    <p:text>@pharandg@csrdn.qc.ca
@roys@csrdn.qc.ca
J'ai ajouté ceci Gary.
À ajouter dans le document anglais svp.
Merci!
_Assigned to pharandg@csrdn.qc.ca_</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2" idx="1" dt="2021-10-29T10:57:07.611">
    <p:pos x="6000" y="0"/>
    <p:text>@siroisj@csrdn.qc.ca
dans le cahier de l'élève, il est question d'une cueillette qui n'apparait pas à la présentation.
_Assigned to siroisj@csrdn.qc.ca_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7e18bd247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e18bd247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e18bd2474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e18bd247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Penser au chauffage des cargaisons liquide pendant l’hiver.</a:t>
            </a:r>
            <a:endParaRPr sz="3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74056fc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74056fc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solidFill>
                  <a:schemeClr val="dk1"/>
                </a:solidFill>
              </a:rPr>
              <a:t>Marchandise en surplus;</a:t>
            </a:r>
            <a:endParaRPr sz="3000">
              <a:solidFill>
                <a:schemeClr val="dk1"/>
              </a:solidFill>
            </a:endParaRPr>
          </a:p>
          <a:p>
            <a:pPr indent="0" lvl="0" marL="0" rtl="0" algn="l">
              <a:spcBef>
                <a:spcPts val="0"/>
              </a:spcBef>
              <a:spcAft>
                <a:spcPts val="0"/>
              </a:spcAft>
              <a:buNone/>
            </a:pPr>
            <a:r>
              <a:t/>
            </a:r>
            <a:endParaRPr sz="3000">
              <a:solidFill>
                <a:schemeClr val="dk1"/>
              </a:solidFill>
            </a:endParaRPr>
          </a:p>
          <a:p>
            <a:pPr indent="-419100" lvl="0" marL="457200" rtl="0" algn="l">
              <a:spcBef>
                <a:spcPts val="0"/>
              </a:spcBef>
              <a:spcAft>
                <a:spcPts val="0"/>
              </a:spcAft>
              <a:buClr>
                <a:schemeClr val="dk1"/>
              </a:buClr>
              <a:buSzPts val="3000"/>
              <a:buChar char="-"/>
            </a:pPr>
            <a:r>
              <a:rPr lang="fr" sz="3000">
                <a:solidFill>
                  <a:schemeClr val="dk1"/>
                </a:solidFill>
              </a:rPr>
              <a:t>recompter et convenir avec l’expéditeur s’il expédie quand même le surplus;</a:t>
            </a:r>
            <a:endParaRPr sz="3000">
              <a:solidFill>
                <a:schemeClr val="dk1"/>
              </a:solidFill>
            </a:endParaRPr>
          </a:p>
          <a:p>
            <a:pPr indent="0" lvl="0" marL="457200" rtl="0" algn="l">
              <a:spcBef>
                <a:spcPts val="0"/>
              </a:spcBef>
              <a:spcAft>
                <a:spcPts val="0"/>
              </a:spcAft>
              <a:buNone/>
            </a:pPr>
            <a:r>
              <a:t/>
            </a:r>
            <a:endParaRPr sz="3000">
              <a:solidFill>
                <a:schemeClr val="dk1"/>
              </a:solidFill>
            </a:endParaRPr>
          </a:p>
          <a:p>
            <a:pPr indent="-419100" lvl="0" marL="457200" rtl="0" algn="l">
              <a:spcBef>
                <a:spcPts val="0"/>
              </a:spcBef>
              <a:spcAft>
                <a:spcPts val="0"/>
              </a:spcAft>
              <a:buClr>
                <a:schemeClr val="dk1"/>
              </a:buClr>
              <a:buSzPts val="3000"/>
              <a:buChar char="-"/>
            </a:pPr>
            <a:r>
              <a:rPr lang="fr" sz="3000">
                <a:solidFill>
                  <a:schemeClr val="dk1"/>
                </a:solidFill>
              </a:rPr>
              <a:t>noter sur le connaissement le nombre total qui y est inscrit + le nombre de pièces en surplus avant de le signer. Exemple 52 + 2 over (le tout encerclé).</a:t>
            </a:r>
            <a:endParaRPr sz="3000">
              <a:solidFill>
                <a:schemeClr val="dk1"/>
              </a:solidFill>
            </a:endParaRPr>
          </a:p>
          <a:p>
            <a:pPr indent="0" lvl="0" marL="457200" rtl="0" algn="l">
              <a:spcBef>
                <a:spcPts val="0"/>
              </a:spcBef>
              <a:spcAft>
                <a:spcPts val="0"/>
              </a:spcAft>
              <a:buNone/>
            </a:pPr>
            <a:r>
              <a:t/>
            </a:r>
            <a:endParaRPr sz="3000">
              <a:solidFill>
                <a:schemeClr val="dk1"/>
              </a:solidFill>
            </a:endParaRPr>
          </a:p>
          <a:p>
            <a:pPr indent="0" lvl="0" marL="0" rtl="0" algn="l">
              <a:spcBef>
                <a:spcPts val="0"/>
              </a:spcBef>
              <a:spcAft>
                <a:spcPts val="0"/>
              </a:spcAft>
              <a:buNone/>
            </a:pPr>
            <a:r>
              <a:rPr lang="fr" sz="3000">
                <a:solidFill>
                  <a:schemeClr val="dk1"/>
                </a:solidFill>
              </a:rPr>
              <a:t>Marchandise manquante;</a:t>
            </a:r>
            <a:endParaRPr sz="3000">
              <a:solidFill>
                <a:schemeClr val="dk1"/>
              </a:solidFill>
            </a:endParaRPr>
          </a:p>
          <a:p>
            <a:pPr indent="0" lvl="0" marL="0" rtl="0" algn="l">
              <a:spcBef>
                <a:spcPts val="0"/>
              </a:spcBef>
              <a:spcAft>
                <a:spcPts val="0"/>
              </a:spcAft>
              <a:buNone/>
            </a:pPr>
            <a:r>
              <a:t/>
            </a:r>
            <a:endParaRPr sz="3000">
              <a:solidFill>
                <a:schemeClr val="dk1"/>
              </a:solidFill>
            </a:endParaRPr>
          </a:p>
          <a:p>
            <a:pPr indent="-419100" lvl="0" marL="457200" rtl="0" algn="l">
              <a:spcBef>
                <a:spcPts val="0"/>
              </a:spcBef>
              <a:spcAft>
                <a:spcPts val="0"/>
              </a:spcAft>
              <a:buClr>
                <a:schemeClr val="dk1"/>
              </a:buClr>
              <a:buSzPts val="3000"/>
              <a:buChar char="-"/>
            </a:pPr>
            <a:r>
              <a:rPr lang="fr" sz="3000">
                <a:solidFill>
                  <a:schemeClr val="dk1"/>
                </a:solidFill>
              </a:rPr>
              <a:t>recompter avec l’expéditeur;</a:t>
            </a:r>
            <a:endParaRPr sz="3000">
              <a:solidFill>
                <a:schemeClr val="dk1"/>
              </a:solidFill>
            </a:endParaRPr>
          </a:p>
          <a:p>
            <a:pPr indent="0" lvl="0" marL="457200" rtl="0" algn="l">
              <a:spcBef>
                <a:spcPts val="0"/>
              </a:spcBef>
              <a:spcAft>
                <a:spcPts val="0"/>
              </a:spcAft>
              <a:buNone/>
            </a:pPr>
            <a:r>
              <a:t/>
            </a:r>
            <a:endParaRPr sz="3000">
              <a:solidFill>
                <a:schemeClr val="dk1"/>
              </a:solidFill>
            </a:endParaRPr>
          </a:p>
          <a:p>
            <a:pPr indent="-419100" lvl="0" marL="457200" rtl="0" algn="l">
              <a:spcBef>
                <a:spcPts val="0"/>
              </a:spcBef>
              <a:spcAft>
                <a:spcPts val="0"/>
              </a:spcAft>
              <a:buClr>
                <a:schemeClr val="dk1"/>
              </a:buClr>
              <a:buSzPts val="3000"/>
              <a:buChar char="-"/>
            </a:pPr>
            <a:r>
              <a:rPr lang="fr" sz="3000">
                <a:solidFill>
                  <a:schemeClr val="dk1"/>
                </a:solidFill>
              </a:rPr>
              <a:t>noter sur le connaissement le décompte et inscrire nombre de pièces manquantes avant de le signer. Exemple 50,  2 short (le tout encerclé).</a:t>
            </a:r>
            <a:endParaRPr sz="3000">
              <a:solidFill>
                <a:schemeClr val="dk1"/>
              </a:solidFill>
            </a:endParaRPr>
          </a:p>
          <a:p>
            <a:pPr indent="0" lvl="0" marL="457200" rtl="0" algn="l">
              <a:spcBef>
                <a:spcPts val="0"/>
              </a:spcBef>
              <a:spcAft>
                <a:spcPts val="0"/>
              </a:spcAft>
              <a:buNone/>
            </a:pPr>
            <a:r>
              <a:t/>
            </a:r>
            <a:endParaRPr sz="3000">
              <a:solidFill>
                <a:schemeClr val="dk1"/>
              </a:solidFill>
            </a:endParaRPr>
          </a:p>
          <a:p>
            <a:pPr indent="0" lvl="0" marL="0" rtl="0" algn="l">
              <a:spcBef>
                <a:spcPts val="0"/>
              </a:spcBef>
              <a:spcAft>
                <a:spcPts val="0"/>
              </a:spcAft>
              <a:buNone/>
            </a:pPr>
            <a:r>
              <a:rPr lang="fr" sz="3000"/>
              <a:t>Marchandise endommagée;</a:t>
            </a:r>
            <a:endParaRPr sz="3000"/>
          </a:p>
          <a:p>
            <a:pPr indent="0" lvl="0" marL="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prendre des photos et faire parvenir au répartiteur;</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noter sur le </a:t>
            </a:r>
            <a:r>
              <a:rPr lang="fr" sz="3000"/>
              <a:t>connaissement</a:t>
            </a:r>
            <a:r>
              <a:rPr lang="fr" sz="3000"/>
              <a:t> </a:t>
            </a:r>
            <a:r>
              <a:rPr lang="fr" sz="3000">
                <a:solidFill>
                  <a:schemeClr val="dk1"/>
                </a:solidFill>
              </a:rPr>
              <a:t> le décompte et inscrire nombre de pièces endommagées avant de le signer. Exemple 52 - 2 damaged (le tout encerclé).</a:t>
            </a:r>
            <a:endParaRPr sz="3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7e18bd247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7e18bd247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Expliquer ce qu’est la liste </a:t>
            </a:r>
            <a:r>
              <a:rPr lang="fr" sz="3000"/>
              <a:t>d'emballage</a:t>
            </a:r>
            <a:endParaRPr sz="3000"/>
          </a:p>
          <a:p>
            <a:pPr indent="0" lvl="0" marL="0" rtl="0" algn="l">
              <a:spcBef>
                <a:spcPts val="0"/>
              </a:spcBef>
              <a:spcAft>
                <a:spcPts val="0"/>
              </a:spcAft>
              <a:buNone/>
            </a:pPr>
            <a:r>
              <a:rPr lang="fr" sz="3000"/>
              <a:t>Elle est généralement incluse dans une enveloppe autocollante apposée sur une boîte ou sur la dernière palette du chargement.</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Une liste d'emballage est un document qui contient des détails sur le contenu d'une expédition. Elle est destinée à informer les agences de transport, les autorités gouvernementales et les clients du contenu du colis ou de la cargaison expédiée.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La liste d’emballage est créée par l’expéditeur. Généralement, elle est insérée dans une enveloppe autocollante sur le colis ou sur la dernière palette du chargement afin d’y avoir accès facilement s’il y a lieu.</a:t>
            </a:r>
            <a:endParaRPr sz="3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7e18bd247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e18bd247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 sz="3000"/>
              <a:t>Les palettes CPC (orange) n’existe plus.</a:t>
            </a:r>
            <a:endParaRPr b="1" sz="3000"/>
          </a:p>
          <a:p>
            <a:pPr indent="0" lvl="0" marL="0" rtl="0" algn="l">
              <a:spcBef>
                <a:spcPts val="0"/>
              </a:spcBef>
              <a:spcAft>
                <a:spcPts val="0"/>
              </a:spcAft>
              <a:buNone/>
            </a:pPr>
            <a:r>
              <a:t/>
            </a:r>
            <a:endParaRPr b="1" sz="3000"/>
          </a:p>
          <a:p>
            <a:pPr indent="0" lvl="0" marL="0" rtl="0" algn="l">
              <a:spcBef>
                <a:spcPts val="0"/>
              </a:spcBef>
              <a:spcAft>
                <a:spcPts val="0"/>
              </a:spcAft>
              <a:buNone/>
            </a:pPr>
            <a:r>
              <a:rPr lang="fr" sz="3000"/>
              <a:t>Pour les palettes CHEP, aucune paperasse pour le chauffeur. Le tout se fait de façon électronique entre l’expéditeur, le consignataire et CHEP.</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Poids d’une palette CHEP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90 à 95 lbs (40x48) palette canadienne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75 lbs (40x48) palette américaine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35 lbs (20x48)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fr" sz="3000"/>
              <a:t>pour les pa lette mixtes, le poids est variable.</a:t>
            </a:r>
            <a:endParaRPr sz="3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7f17e405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f17e405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Certaines palettes sont retournables à l’expéditeur, expliquer le processus de retour des palettes.</a:t>
            </a:r>
            <a:endParaRPr sz="3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e18bd2474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e18bd2474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Donner les explications sur l’importance  du cubage 10 lbs/pied cube</a:t>
            </a:r>
            <a:endParaRPr sz="3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6f499a43f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f499a43f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000"/>
              <a:t>l’espace utilisée versus le poids</a:t>
            </a:r>
            <a:endParaRPr sz="3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6f499a43f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f499a43f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3000">
                <a:solidFill>
                  <a:schemeClr val="dk1"/>
                </a:solidFill>
              </a:rPr>
              <a:t>l’espace utilisée versus le poids</a:t>
            </a:r>
            <a:endParaRPr sz="3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ce961976e0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ce961976e0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6f191edd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6f191edd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7e2f802bd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e2f802bd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7e374310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7e374310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7e374310f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7e374310f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7e374310f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e374310f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7e3e9b65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7e3e9b65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 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a2082dfd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a2082dfd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7e18bd24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e18bd24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a:solidFill>
                  <a:schemeClr val="dk1"/>
                </a:solidFill>
              </a:rPr>
              <a:t>La compétence 7 est scindée en</a:t>
            </a:r>
            <a:r>
              <a:rPr b="1" lang="fr">
                <a:solidFill>
                  <a:schemeClr val="dk1"/>
                </a:solidFill>
              </a:rPr>
              <a:t> deux modes</a:t>
            </a:r>
            <a:r>
              <a:rPr lang="fr">
                <a:solidFill>
                  <a:schemeClr val="dk1"/>
                </a:solidFill>
              </a:rPr>
              <a:t> d’enseignement distincts;</a:t>
            </a:r>
            <a:endParaRPr>
              <a:solidFill>
                <a:schemeClr val="dk1"/>
              </a:solidFill>
            </a:endParaRPr>
          </a:p>
          <a:p>
            <a:pPr indent="0" lvl="0" marL="0" rtl="0" algn="just">
              <a:spcBef>
                <a:spcPts val="0"/>
              </a:spcBef>
              <a:spcAft>
                <a:spcPts val="0"/>
              </a:spcAft>
              <a:buClr>
                <a:schemeClr val="dk1"/>
              </a:buClr>
              <a:buSzPts val="1100"/>
              <a:buFont typeface="Arial"/>
              <a:buNone/>
            </a:pPr>
            <a:r>
              <a:t/>
            </a:r>
            <a:endParaRPr>
              <a:solidFill>
                <a:schemeClr val="dk1"/>
              </a:solidFill>
            </a:endParaRPr>
          </a:p>
          <a:p>
            <a:pPr indent="-298450" lvl="0" marL="457200" rtl="0" algn="just">
              <a:spcBef>
                <a:spcPts val="0"/>
              </a:spcBef>
              <a:spcAft>
                <a:spcPts val="0"/>
              </a:spcAft>
              <a:buClr>
                <a:schemeClr val="dk1"/>
              </a:buClr>
              <a:buSzPts val="1100"/>
              <a:buAutoNum type="arabicPeriod"/>
            </a:pPr>
            <a:r>
              <a:rPr b="1" lang="fr">
                <a:solidFill>
                  <a:schemeClr val="dk1"/>
                </a:solidFill>
              </a:rPr>
              <a:t>La théorie</a:t>
            </a:r>
            <a:r>
              <a:rPr lang="fr">
                <a:solidFill>
                  <a:schemeClr val="dk1"/>
                </a:solidFill>
              </a:rPr>
              <a:t> est la partie où l’on fait les liens entre les parties de la réglementation et son application.</a:t>
            </a:r>
            <a:endParaRPr>
              <a:solidFill>
                <a:schemeClr val="dk1"/>
              </a:solidFill>
            </a:endParaRPr>
          </a:p>
          <a:p>
            <a:pPr indent="-298450" lvl="0" marL="457200" rtl="0" algn="just">
              <a:spcBef>
                <a:spcPts val="0"/>
              </a:spcBef>
              <a:spcAft>
                <a:spcPts val="0"/>
              </a:spcAft>
              <a:buClr>
                <a:schemeClr val="dk1"/>
              </a:buClr>
              <a:buSzPts val="1100"/>
              <a:buAutoNum type="arabicPeriod"/>
            </a:pPr>
            <a:r>
              <a:rPr b="1" lang="fr">
                <a:solidFill>
                  <a:schemeClr val="dk1"/>
                </a:solidFill>
              </a:rPr>
              <a:t>La pratique</a:t>
            </a:r>
            <a:r>
              <a:rPr lang="fr">
                <a:solidFill>
                  <a:schemeClr val="dk1"/>
                </a:solidFill>
              </a:rPr>
              <a:t> est l’application en situations</a:t>
            </a:r>
            <a:r>
              <a:rPr b="1" lang="fr">
                <a:solidFill>
                  <a:schemeClr val="dk1"/>
                </a:solidFill>
              </a:rPr>
              <a:t> simulées et/ou réelles</a:t>
            </a:r>
            <a:r>
              <a:rPr lang="fr">
                <a:solidFill>
                  <a:schemeClr val="dk1"/>
                </a:solidFill>
              </a:rPr>
              <a:t> de chargement et de déchargement.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e961976e0_3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e961976e0_3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ce961976e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ce961976e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73a65e218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3a65e218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fr" sz="3000"/>
              <a:t>Trucs pour compter l’espace disponible</a:t>
            </a:r>
            <a:endParaRPr sz="3000"/>
          </a:p>
          <a:p>
            <a:pPr indent="0" lvl="0" marL="0" rtl="0" algn="l">
              <a:lnSpc>
                <a:spcPct val="100000"/>
              </a:lnSpc>
              <a:spcBef>
                <a:spcPts val="0"/>
              </a:spcBef>
              <a:spcAft>
                <a:spcPts val="0"/>
              </a:spcAft>
              <a:buNone/>
            </a:pPr>
            <a:r>
              <a:t/>
            </a:r>
            <a:endParaRPr sz="3000"/>
          </a:p>
          <a:p>
            <a:pPr indent="0" lvl="0" marL="0" rtl="0" algn="l">
              <a:lnSpc>
                <a:spcPct val="100000"/>
              </a:lnSpc>
              <a:spcBef>
                <a:spcPts val="0"/>
              </a:spcBef>
              <a:spcAft>
                <a:spcPts val="0"/>
              </a:spcAft>
              <a:buNone/>
            </a:pPr>
            <a:r>
              <a:rPr lang="fr" sz="3000"/>
              <a:t>- compter 4 pieds par panneaux</a:t>
            </a:r>
            <a:endParaRPr sz="3000"/>
          </a:p>
          <a:p>
            <a:pPr indent="0" lvl="0" marL="0" rtl="0" algn="l">
              <a:lnSpc>
                <a:spcPct val="100000"/>
              </a:lnSpc>
              <a:spcBef>
                <a:spcPts val="0"/>
              </a:spcBef>
              <a:spcAft>
                <a:spcPts val="0"/>
              </a:spcAft>
              <a:buNone/>
            </a:pPr>
            <a:r>
              <a:t/>
            </a:r>
            <a:endParaRPr sz="3000"/>
          </a:p>
          <a:p>
            <a:pPr indent="0" lvl="0" marL="0" rtl="0" algn="l">
              <a:lnSpc>
                <a:spcPct val="100000"/>
              </a:lnSpc>
              <a:spcBef>
                <a:spcPts val="0"/>
              </a:spcBef>
              <a:spcAft>
                <a:spcPts val="0"/>
              </a:spcAft>
              <a:buNone/>
            </a:pPr>
            <a:r>
              <a:rPr lang="fr" sz="3000"/>
              <a:t>- La distance de l’extrémité des deux bras est égale à notre grandeur</a:t>
            </a:r>
            <a:endParaRPr sz="3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7e18bd247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e18bd247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SzPts val="3000"/>
              <a:buChar char="-"/>
            </a:pPr>
            <a:r>
              <a:rPr lang="fr" sz="3000"/>
              <a:t>Capacité de charge (catégories d’essieux, USA)</a:t>
            </a:r>
            <a:endParaRPr sz="3000"/>
          </a:p>
          <a:p>
            <a:pPr indent="0" lvl="0" marL="457200" rtl="0" algn="l">
              <a:lnSpc>
                <a:spcPct val="115000"/>
              </a:lnSpc>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t>Capacité de charge moins le poids de la marchandise existante</a:t>
            </a:r>
            <a:endParaRPr sz="3000"/>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73a65e218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3a65e218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sz="3000"/>
              <a:t>Selon les différents types de </a:t>
            </a:r>
            <a:r>
              <a:rPr lang="fr" sz="3000"/>
              <a:t>transports</a:t>
            </a:r>
            <a:endParaRPr sz="3000"/>
          </a:p>
          <a:p>
            <a:pPr indent="0" lvl="0" marL="0" rtl="0" algn="l">
              <a:lnSpc>
                <a:spcPct val="115000"/>
              </a:lnSpc>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t>rouleaux de papier (propreté et </a:t>
            </a:r>
            <a:r>
              <a:rPr lang="fr" sz="3000"/>
              <a:t>étanchéité</a:t>
            </a:r>
            <a:r>
              <a:rPr lang="fr" sz="3000"/>
              <a:t> du </a:t>
            </a:r>
            <a:r>
              <a:rPr lang="fr" sz="3000"/>
              <a:t>plancher</a:t>
            </a:r>
            <a:r>
              <a:rPr lang="fr" sz="3000"/>
              <a:t> et trous au plafonds)</a:t>
            </a:r>
            <a:endParaRPr sz="3000"/>
          </a:p>
          <a:p>
            <a:pPr indent="0" lvl="0" marL="457200" rtl="0" algn="l">
              <a:lnSpc>
                <a:spcPct val="115000"/>
              </a:lnSpc>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t>alimentation (odeurs)</a:t>
            </a:r>
            <a:endParaRPr sz="3000"/>
          </a:p>
          <a:p>
            <a:pPr indent="0" lvl="0" marL="457200" rtl="0" algn="l">
              <a:lnSpc>
                <a:spcPct val="115000"/>
              </a:lnSpc>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t>température contrôlée (vérifier l’unité de température et la circulation de l’air)</a:t>
            </a:r>
            <a:endParaRPr sz="3000"/>
          </a:p>
          <a:p>
            <a:pPr indent="0" lvl="0" marL="457200" rtl="0" algn="l">
              <a:lnSpc>
                <a:spcPct val="115000"/>
              </a:lnSpc>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t>etc.</a:t>
            </a:r>
            <a:endParaRPr sz="3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3f2792f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3f2792f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fr" sz="3000"/>
              <a:t>Prendre connaissance du connaissement pour coordonner les infos transmises par le répartiteur (charger la bonne marchandise).</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Compter la marchandise.</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Étiquettes TMD apposée sur la marchandise s’il ya lieu.</a:t>
            </a:r>
            <a:endParaRPr sz="3000"/>
          </a:p>
          <a:p>
            <a:pPr indent="0" lvl="0" marL="457200" rtl="0" algn="l">
              <a:spcBef>
                <a:spcPts val="0"/>
              </a:spcBef>
              <a:spcAft>
                <a:spcPts val="0"/>
              </a:spcAft>
              <a:buNone/>
            </a:pPr>
            <a:r>
              <a:t/>
            </a:r>
            <a:endParaRPr sz="3000"/>
          </a:p>
          <a:p>
            <a:pPr indent="-419100" lvl="0" marL="457200" rtl="0" algn="l">
              <a:spcBef>
                <a:spcPts val="0"/>
              </a:spcBef>
              <a:spcAft>
                <a:spcPts val="0"/>
              </a:spcAft>
              <a:buSzPts val="3000"/>
              <a:buChar char="-"/>
            </a:pPr>
            <a:r>
              <a:rPr lang="fr" sz="3000"/>
              <a:t>Est-ce que le poids semble correspondre à ce qui est inscrit sur le connaissement ?</a:t>
            </a:r>
            <a:endParaRPr sz="3000"/>
          </a:p>
          <a:p>
            <a:pPr indent="0" lvl="0" marL="457200" rtl="0" algn="l">
              <a:spcBef>
                <a:spcPts val="0"/>
              </a:spcBef>
              <a:spcAft>
                <a:spcPts val="0"/>
              </a:spcAft>
              <a:buNone/>
            </a:pPr>
            <a:r>
              <a:t/>
            </a:r>
            <a:endParaRPr sz="3000"/>
          </a:p>
          <a:p>
            <a:pPr indent="-419100" lvl="0" marL="457200" rtl="0" algn="l">
              <a:lnSpc>
                <a:spcPct val="115000"/>
              </a:lnSpc>
              <a:spcBef>
                <a:spcPts val="0"/>
              </a:spcBef>
              <a:spcAft>
                <a:spcPts val="0"/>
              </a:spcAft>
              <a:buSzPts val="3000"/>
              <a:buChar char="-"/>
            </a:pPr>
            <a:r>
              <a:rPr lang="fr" sz="3000">
                <a:solidFill>
                  <a:schemeClr val="dk1"/>
                </a:solidFill>
              </a:rPr>
              <a:t>Dans l’expédition de lots partiels (LTL), beaucoup d’expéditeurs estiment le poids de la marchandise et certains trichent sur le poids indiqué sur le connaissement. En cas de doute le chauffeur doit avertir sont répartiteur que le poids devrait être vérifier.</a:t>
            </a:r>
            <a:endParaRPr sz="3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794225" y="28678"/>
            <a:ext cx="1377924" cy="5905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648723" y="4433464"/>
            <a:ext cx="1412128" cy="6052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17.jpg"/><Relationship Id="rId6" Type="http://schemas.openxmlformats.org/officeDocument/2006/relationships/image" Target="../media/image14.jpg"/><Relationship Id="rId7"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image" Target="../media/image43.png"/><Relationship Id="rId9" Type="http://schemas.openxmlformats.org/officeDocument/2006/relationships/image" Target="../media/image52.png"/><Relationship Id="rId5" Type="http://schemas.openxmlformats.org/officeDocument/2006/relationships/image" Target="../media/image41.png"/><Relationship Id="rId6" Type="http://schemas.openxmlformats.org/officeDocument/2006/relationships/image" Target="../media/image26.png"/><Relationship Id="rId7" Type="http://schemas.openxmlformats.org/officeDocument/2006/relationships/image" Target="../media/image30.png"/><Relationship Id="rId8"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2.xml"/><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comments" Target="../comments/comment3.xml"/><Relationship Id="rId4"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51.png"/><Relationship Id="rId6" Type="http://schemas.openxmlformats.org/officeDocument/2006/relationships/image" Target="../media/image50.png"/><Relationship Id="rId7"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28.jpg"/><Relationship Id="rId6"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59825" y="1360050"/>
            <a:ext cx="3703800" cy="1927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Leçon 7.1</a:t>
            </a:r>
            <a:endParaRPr/>
          </a:p>
          <a:p>
            <a:pPr indent="0" lvl="0" marL="0" rtl="0" algn="l">
              <a:spcBef>
                <a:spcPts val="0"/>
              </a:spcBef>
              <a:spcAft>
                <a:spcPts val="0"/>
              </a:spcAft>
              <a:buNone/>
            </a:pPr>
            <a:r>
              <a:rPr lang="fr" sz="2400"/>
              <a:t>Connaissances nécessaires au chargement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9"/>
          <p:cNvSpPr txBox="1"/>
          <p:nvPr>
            <p:ph type="title"/>
          </p:nvPr>
        </p:nvSpPr>
        <p:spPr>
          <a:xfrm>
            <a:off x="0" y="0"/>
            <a:ext cx="8520600" cy="5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000"/>
              <a:t>Identification de la marchandise</a:t>
            </a:r>
            <a:endParaRPr sz="2000"/>
          </a:p>
        </p:txBody>
      </p:sp>
      <p:sp>
        <p:nvSpPr>
          <p:cNvPr id="152" name="Google Shape;152;p19"/>
          <p:cNvSpPr txBox="1"/>
          <p:nvPr>
            <p:ph idx="1" type="body"/>
          </p:nvPr>
        </p:nvSpPr>
        <p:spPr>
          <a:xfrm>
            <a:off x="311700" y="7573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3" name="Google Shape;153;p19"/>
          <p:cNvPicPr preferRelativeResize="0"/>
          <p:nvPr/>
        </p:nvPicPr>
        <p:blipFill>
          <a:blip r:embed="rId3">
            <a:alphaModFix/>
          </a:blip>
          <a:stretch>
            <a:fillRect/>
          </a:stretch>
        </p:blipFill>
        <p:spPr>
          <a:xfrm>
            <a:off x="1693325" y="657900"/>
            <a:ext cx="5757347" cy="4277774"/>
          </a:xfrm>
          <a:prstGeom prst="rect">
            <a:avLst/>
          </a:prstGeom>
          <a:noFill/>
          <a:ln>
            <a:noFill/>
          </a:ln>
        </p:spPr>
      </p:pic>
      <p:pic>
        <p:nvPicPr>
          <p:cNvPr id="154" name="Google Shape;154;p19"/>
          <p:cNvPicPr preferRelativeResize="0"/>
          <p:nvPr/>
        </p:nvPicPr>
        <p:blipFill>
          <a:blip r:embed="rId4">
            <a:alphaModFix/>
          </a:blip>
          <a:stretch>
            <a:fillRect/>
          </a:stretch>
        </p:blipFill>
        <p:spPr>
          <a:xfrm>
            <a:off x="1030100" y="890825"/>
            <a:ext cx="7083799" cy="3361850"/>
          </a:xfrm>
          <a:prstGeom prst="rect">
            <a:avLst/>
          </a:prstGeom>
          <a:noFill/>
          <a:ln>
            <a:noFill/>
          </a:ln>
        </p:spPr>
      </p:pic>
      <p:pic>
        <p:nvPicPr>
          <p:cNvPr id="155" name="Google Shape;155;p19"/>
          <p:cNvPicPr preferRelativeResize="0"/>
          <p:nvPr/>
        </p:nvPicPr>
        <p:blipFill>
          <a:blip r:embed="rId5">
            <a:alphaModFix/>
          </a:blip>
          <a:stretch>
            <a:fillRect/>
          </a:stretch>
        </p:blipFill>
        <p:spPr>
          <a:xfrm>
            <a:off x="4309105" y="0"/>
            <a:ext cx="4834890" cy="5143500"/>
          </a:xfrm>
          <a:prstGeom prst="rect">
            <a:avLst/>
          </a:prstGeom>
          <a:noFill/>
          <a:ln>
            <a:noFill/>
          </a:ln>
        </p:spPr>
      </p:pic>
      <p:pic>
        <p:nvPicPr>
          <p:cNvPr id="156" name="Google Shape;156;p19"/>
          <p:cNvPicPr preferRelativeResize="0"/>
          <p:nvPr/>
        </p:nvPicPr>
        <p:blipFill>
          <a:blip r:embed="rId6">
            <a:alphaModFix/>
          </a:blip>
          <a:stretch>
            <a:fillRect/>
          </a:stretch>
        </p:blipFill>
        <p:spPr>
          <a:xfrm>
            <a:off x="3700075" y="119300"/>
            <a:ext cx="5443924" cy="50665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5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5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5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0"/>
          <p:cNvPicPr preferRelativeResize="0"/>
          <p:nvPr/>
        </p:nvPicPr>
        <p:blipFill>
          <a:blip r:embed="rId3">
            <a:alphaModFix/>
          </a:blip>
          <a:stretch>
            <a:fillRect/>
          </a:stretch>
        </p:blipFill>
        <p:spPr>
          <a:xfrm>
            <a:off x="1843075" y="836963"/>
            <a:ext cx="5457825" cy="4048125"/>
          </a:xfrm>
          <a:prstGeom prst="rect">
            <a:avLst/>
          </a:prstGeom>
          <a:noFill/>
          <a:ln>
            <a:noFill/>
          </a:ln>
        </p:spPr>
      </p:pic>
      <p:pic>
        <p:nvPicPr>
          <p:cNvPr id="163" name="Google Shape;163;p20"/>
          <p:cNvPicPr preferRelativeResize="0"/>
          <p:nvPr/>
        </p:nvPicPr>
        <p:blipFill>
          <a:blip r:embed="rId4">
            <a:alphaModFix/>
          </a:blip>
          <a:stretch>
            <a:fillRect/>
          </a:stretch>
        </p:blipFill>
        <p:spPr>
          <a:xfrm>
            <a:off x="831300" y="0"/>
            <a:ext cx="6857999" cy="5143500"/>
          </a:xfrm>
          <a:prstGeom prst="rect">
            <a:avLst/>
          </a:prstGeom>
          <a:noFill/>
          <a:ln>
            <a:noFill/>
          </a:ln>
        </p:spPr>
      </p:pic>
      <p:pic>
        <p:nvPicPr>
          <p:cNvPr id="164" name="Google Shape;164;p20"/>
          <p:cNvPicPr preferRelativeResize="0"/>
          <p:nvPr/>
        </p:nvPicPr>
        <p:blipFill>
          <a:blip r:embed="rId5">
            <a:alphaModFix/>
          </a:blip>
          <a:stretch>
            <a:fillRect/>
          </a:stretch>
        </p:blipFill>
        <p:spPr>
          <a:xfrm>
            <a:off x="2643175" y="35275"/>
            <a:ext cx="3857625" cy="5143500"/>
          </a:xfrm>
          <a:prstGeom prst="rect">
            <a:avLst/>
          </a:prstGeom>
          <a:noFill/>
          <a:ln>
            <a:noFill/>
          </a:ln>
        </p:spPr>
      </p:pic>
      <p:pic>
        <p:nvPicPr>
          <p:cNvPr id="165" name="Google Shape;165;p20"/>
          <p:cNvPicPr preferRelativeResize="0"/>
          <p:nvPr/>
        </p:nvPicPr>
        <p:blipFill>
          <a:blip r:embed="rId6">
            <a:alphaModFix/>
          </a:blip>
          <a:stretch>
            <a:fillRect/>
          </a:stretch>
        </p:blipFill>
        <p:spPr>
          <a:xfrm>
            <a:off x="2210475" y="539750"/>
            <a:ext cx="4723039" cy="4238625"/>
          </a:xfrm>
          <a:prstGeom prst="rect">
            <a:avLst/>
          </a:prstGeom>
          <a:noFill/>
          <a:ln>
            <a:noFill/>
          </a:ln>
        </p:spPr>
      </p:pic>
      <p:sp>
        <p:nvSpPr>
          <p:cNvPr id="166" name="Google Shape;166;p20"/>
          <p:cNvSpPr txBox="1"/>
          <p:nvPr>
            <p:ph type="title"/>
          </p:nvPr>
        </p:nvSpPr>
        <p:spPr>
          <a:xfrm>
            <a:off x="0" y="0"/>
            <a:ext cx="847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2400"/>
              <a:t>Conformité: Surplus, manquant et endommagé (O,S and D)</a:t>
            </a:r>
            <a:endParaRPr sz="2400"/>
          </a:p>
        </p:txBody>
      </p:sp>
      <p:pic>
        <p:nvPicPr>
          <p:cNvPr id="167" name="Google Shape;167;p20"/>
          <p:cNvPicPr preferRelativeResize="0"/>
          <p:nvPr/>
        </p:nvPicPr>
        <p:blipFill>
          <a:blip r:embed="rId7">
            <a:alphaModFix/>
          </a:blip>
          <a:stretch>
            <a:fillRect/>
          </a:stretch>
        </p:blipFill>
        <p:spPr>
          <a:xfrm>
            <a:off x="0" y="0"/>
            <a:ext cx="9144003"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6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62"/>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6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64"/>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1"/>
          <p:cNvSpPr txBox="1"/>
          <p:nvPr>
            <p:ph type="title"/>
          </p:nvPr>
        </p:nvSpPr>
        <p:spPr>
          <a:xfrm>
            <a:off x="311700" y="1658375"/>
            <a:ext cx="8520600" cy="101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a:t>Que faire s’il y a de la marchandise en surplus, manquante ou endommagée (O, S and D) ?</a:t>
            </a:r>
            <a:endParaRPr b="1"/>
          </a:p>
          <a:p>
            <a:pPr indent="0" lvl="0" marL="0" rtl="0" algn="ctr">
              <a:spcBef>
                <a:spcPts val="0"/>
              </a:spcBef>
              <a:spcAft>
                <a:spcPts val="0"/>
              </a:spcAft>
              <a:buNone/>
            </a:pPr>
            <a:r>
              <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2"/>
          <p:cNvSpPr txBox="1"/>
          <p:nvPr>
            <p:ph type="title"/>
          </p:nvPr>
        </p:nvSpPr>
        <p:spPr>
          <a:xfrm>
            <a:off x="311700" y="452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liste d'emballage.</a:t>
            </a:r>
            <a:endParaRPr/>
          </a:p>
          <a:p>
            <a:pPr indent="0" lvl="0" marL="0" rtl="0" algn="l">
              <a:spcBef>
                <a:spcPts val="0"/>
              </a:spcBef>
              <a:spcAft>
                <a:spcPts val="0"/>
              </a:spcAft>
              <a:buNone/>
            </a:pPr>
            <a:r>
              <a:t/>
            </a:r>
            <a:endParaRPr/>
          </a:p>
        </p:txBody>
      </p:sp>
      <p:sp>
        <p:nvSpPr>
          <p:cNvPr id="178" name="Google Shape;178;p22"/>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9" name="Google Shape;179;p22"/>
          <p:cNvPicPr preferRelativeResize="0"/>
          <p:nvPr/>
        </p:nvPicPr>
        <p:blipFill>
          <a:blip r:embed="rId3">
            <a:alphaModFix/>
          </a:blip>
          <a:stretch>
            <a:fillRect/>
          </a:stretch>
        </p:blipFill>
        <p:spPr>
          <a:xfrm>
            <a:off x="1665100" y="1152475"/>
            <a:ext cx="4638075" cy="3188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3"/>
          <p:cNvPicPr preferRelativeResize="0"/>
          <p:nvPr/>
        </p:nvPicPr>
        <p:blipFill>
          <a:blip r:embed="rId3">
            <a:alphaModFix/>
          </a:blip>
          <a:stretch>
            <a:fillRect/>
          </a:stretch>
        </p:blipFill>
        <p:spPr>
          <a:xfrm>
            <a:off x="5312825" y="1184024"/>
            <a:ext cx="3379602" cy="1828974"/>
          </a:xfrm>
          <a:prstGeom prst="rect">
            <a:avLst/>
          </a:prstGeom>
          <a:noFill/>
          <a:ln>
            <a:noFill/>
          </a:ln>
        </p:spPr>
      </p:pic>
      <p:pic>
        <p:nvPicPr>
          <p:cNvPr id="185" name="Google Shape;185;p23"/>
          <p:cNvPicPr preferRelativeResize="0"/>
          <p:nvPr/>
        </p:nvPicPr>
        <p:blipFill>
          <a:blip r:embed="rId4">
            <a:alphaModFix/>
          </a:blip>
          <a:stretch>
            <a:fillRect/>
          </a:stretch>
        </p:blipFill>
        <p:spPr>
          <a:xfrm>
            <a:off x="2957550" y="2841472"/>
            <a:ext cx="3633600" cy="1388502"/>
          </a:xfrm>
          <a:prstGeom prst="rect">
            <a:avLst/>
          </a:prstGeom>
          <a:noFill/>
          <a:ln>
            <a:noFill/>
          </a:ln>
        </p:spPr>
      </p:pic>
      <p:pic>
        <p:nvPicPr>
          <p:cNvPr id="186" name="Google Shape;186;p23"/>
          <p:cNvPicPr preferRelativeResize="0"/>
          <p:nvPr/>
        </p:nvPicPr>
        <p:blipFill>
          <a:blip r:embed="rId5">
            <a:alphaModFix/>
          </a:blip>
          <a:stretch>
            <a:fillRect/>
          </a:stretch>
        </p:blipFill>
        <p:spPr>
          <a:xfrm>
            <a:off x="313400" y="1376675"/>
            <a:ext cx="2390260" cy="836125"/>
          </a:xfrm>
          <a:prstGeom prst="rect">
            <a:avLst/>
          </a:prstGeom>
          <a:noFill/>
          <a:ln>
            <a:noFill/>
          </a:ln>
        </p:spPr>
      </p:pic>
      <p:pic>
        <p:nvPicPr>
          <p:cNvPr id="187" name="Google Shape;187;p23"/>
          <p:cNvPicPr preferRelativeResize="0"/>
          <p:nvPr/>
        </p:nvPicPr>
        <p:blipFill>
          <a:blip r:embed="rId6">
            <a:alphaModFix/>
          </a:blip>
          <a:stretch>
            <a:fillRect/>
          </a:stretch>
        </p:blipFill>
        <p:spPr>
          <a:xfrm>
            <a:off x="3144275" y="914324"/>
            <a:ext cx="2076691" cy="744063"/>
          </a:xfrm>
          <a:prstGeom prst="rect">
            <a:avLst/>
          </a:prstGeom>
          <a:noFill/>
          <a:ln>
            <a:noFill/>
          </a:ln>
        </p:spPr>
      </p:pic>
      <p:pic>
        <p:nvPicPr>
          <p:cNvPr id="188" name="Google Shape;188;p23"/>
          <p:cNvPicPr preferRelativeResize="0"/>
          <p:nvPr/>
        </p:nvPicPr>
        <p:blipFill>
          <a:blip r:embed="rId7">
            <a:alphaModFix/>
          </a:blip>
          <a:stretch>
            <a:fillRect/>
          </a:stretch>
        </p:blipFill>
        <p:spPr>
          <a:xfrm>
            <a:off x="127000" y="2571750"/>
            <a:ext cx="2763053" cy="1007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24"/>
          <p:cNvPicPr preferRelativeResize="0"/>
          <p:nvPr/>
        </p:nvPicPr>
        <p:blipFill>
          <a:blip r:embed="rId3">
            <a:alphaModFix/>
          </a:blip>
          <a:stretch>
            <a:fillRect/>
          </a:stretch>
        </p:blipFill>
        <p:spPr>
          <a:xfrm>
            <a:off x="3682400" y="0"/>
            <a:ext cx="5383623" cy="4791674"/>
          </a:xfrm>
          <a:prstGeom prst="rect">
            <a:avLst/>
          </a:prstGeom>
          <a:noFill/>
          <a:ln>
            <a:noFill/>
          </a:ln>
        </p:spPr>
      </p:pic>
      <p:sp>
        <p:nvSpPr>
          <p:cNvPr id="194" name="Google Shape;194;p24"/>
          <p:cNvSpPr txBox="1"/>
          <p:nvPr>
            <p:ph type="title"/>
          </p:nvPr>
        </p:nvSpPr>
        <p:spPr>
          <a:xfrm>
            <a:off x="0" y="1904550"/>
            <a:ext cx="4200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Les palettes retournables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5"/>
          <p:cNvSpPr txBox="1"/>
          <p:nvPr>
            <p:ph type="title"/>
          </p:nvPr>
        </p:nvSpPr>
        <p:spPr>
          <a:xfrm>
            <a:off x="122250" y="115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r</a:t>
            </a:r>
            <a:r>
              <a:rPr lang="fr"/>
              <a:t>apport poids / volume:</a:t>
            </a:r>
            <a:endParaRPr/>
          </a:p>
        </p:txBody>
      </p:sp>
      <p:pic>
        <p:nvPicPr>
          <p:cNvPr id="200" name="Google Shape;200;p25"/>
          <p:cNvPicPr preferRelativeResize="0"/>
          <p:nvPr/>
        </p:nvPicPr>
        <p:blipFill>
          <a:blip r:embed="rId3">
            <a:alphaModFix/>
          </a:blip>
          <a:stretch>
            <a:fillRect/>
          </a:stretch>
        </p:blipFill>
        <p:spPr>
          <a:xfrm flipH="1">
            <a:off x="1126451" y="368025"/>
            <a:ext cx="6764849" cy="4172000"/>
          </a:xfrm>
          <a:prstGeom prst="rect">
            <a:avLst/>
          </a:prstGeom>
          <a:noFill/>
          <a:ln>
            <a:noFill/>
          </a:ln>
        </p:spPr>
      </p:pic>
      <p:pic>
        <p:nvPicPr>
          <p:cNvPr id="201" name="Google Shape;201;p25"/>
          <p:cNvPicPr preferRelativeResize="0"/>
          <p:nvPr/>
        </p:nvPicPr>
        <p:blipFill>
          <a:blip r:embed="rId4">
            <a:alphaModFix/>
          </a:blip>
          <a:stretch>
            <a:fillRect/>
          </a:stretch>
        </p:blipFill>
        <p:spPr>
          <a:xfrm>
            <a:off x="2855150" y="0"/>
            <a:ext cx="4944350" cy="6085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0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07" name="Google Shape;207;p26"/>
          <p:cNvPicPr preferRelativeResize="0"/>
          <p:nvPr/>
        </p:nvPicPr>
        <p:blipFill>
          <a:blip r:embed="rId3">
            <a:alphaModFix/>
          </a:blip>
          <a:stretch>
            <a:fillRect/>
          </a:stretch>
        </p:blipFill>
        <p:spPr>
          <a:xfrm>
            <a:off x="0" y="789783"/>
            <a:ext cx="9144002" cy="4438083"/>
          </a:xfrm>
          <a:prstGeom prst="rect">
            <a:avLst/>
          </a:prstGeom>
          <a:noFill/>
          <a:ln>
            <a:noFill/>
          </a:ln>
        </p:spPr>
      </p:pic>
      <p:sp>
        <p:nvSpPr>
          <p:cNvPr id="208" name="Google Shape;208;p26"/>
          <p:cNvSpPr txBox="1"/>
          <p:nvPr>
            <p:ph type="title"/>
          </p:nvPr>
        </p:nvSpPr>
        <p:spPr>
          <a:xfrm>
            <a:off x="51125" y="72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rapport poids / volume:</a:t>
            </a:r>
            <a:endParaRPr/>
          </a:p>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ph type="title"/>
          </p:nvPr>
        </p:nvSpPr>
        <p:spPr>
          <a:xfrm>
            <a:off x="51125" y="725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rapport poids / volume:</a:t>
            </a:r>
            <a:endParaRPr/>
          </a:p>
          <a:p>
            <a:pPr indent="0" lvl="0" marL="0" rtl="0" algn="l">
              <a:spcBef>
                <a:spcPts val="0"/>
              </a:spcBef>
              <a:spcAft>
                <a:spcPts val="0"/>
              </a:spcAft>
              <a:buNone/>
            </a:pPr>
            <a:r>
              <a:t/>
            </a:r>
            <a:endParaRPr/>
          </a:p>
        </p:txBody>
      </p:sp>
      <p:pic>
        <p:nvPicPr>
          <p:cNvPr id="214" name="Google Shape;214;p27"/>
          <p:cNvPicPr preferRelativeResize="0"/>
          <p:nvPr/>
        </p:nvPicPr>
        <p:blipFill>
          <a:blip r:embed="rId3">
            <a:alphaModFix/>
          </a:blip>
          <a:stretch>
            <a:fillRect/>
          </a:stretch>
        </p:blipFill>
        <p:spPr>
          <a:xfrm>
            <a:off x="1196250" y="645250"/>
            <a:ext cx="7947744" cy="45273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Le rapport poids / volume:</a:t>
            </a:r>
            <a:endParaRPr/>
          </a:p>
          <a:p>
            <a:pPr indent="0" lvl="0" marL="0" rtl="0" algn="l">
              <a:spcBef>
                <a:spcPts val="0"/>
              </a:spcBef>
              <a:spcAft>
                <a:spcPts val="0"/>
              </a:spcAft>
              <a:buNone/>
            </a:pPr>
            <a:r>
              <a:t/>
            </a:r>
            <a:endParaRPr/>
          </a:p>
        </p:txBody>
      </p:sp>
      <p:pic>
        <p:nvPicPr>
          <p:cNvPr id="220" name="Google Shape;220;p28"/>
          <p:cNvPicPr preferRelativeResize="0"/>
          <p:nvPr/>
        </p:nvPicPr>
        <p:blipFill>
          <a:blip r:embed="rId3">
            <a:alphaModFix/>
          </a:blip>
          <a:stretch>
            <a:fillRect/>
          </a:stretch>
        </p:blipFill>
        <p:spPr>
          <a:xfrm>
            <a:off x="1401425" y="601175"/>
            <a:ext cx="6788148" cy="419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1833750" y="671950"/>
            <a:ext cx="3332100" cy="5727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
              <a:t>Objectif de la leçon:</a:t>
            </a:r>
            <a:endParaRPr/>
          </a:p>
        </p:txBody>
      </p:sp>
      <p:sp>
        <p:nvSpPr>
          <p:cNvPr id="83" name="Google Shape;83;p11"/>
          <p:cNvSpPr txBox="1"/>
          <p:nvPr>
            <p:ph idx="1" type="body"/>
          </p:nvPr>
        </p:nvSpPr>
        <p:spPr>
          <a:xfrm>
            <a:off x="311700" y="1518550"/>
            <a:ext cx="8520600" cy="138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Connaître la compétence</a:t>
            </a:r>
            <a:endParaRPr/>
          </a:p>
          <a:p>
            <a:pPr indent="-342900" lvl="0" marL="457200" rtl="0" algn="l">
              <a:spcBef>
                <a:spcPts val="0"/>
              </a:spcBef>
              <a:spcAft>
                <a:spcPts val="0"/>
              </a:spcAft>
              <a:buSzPts val="1800"/>
              <a:buChar char="●"/>
            </a:pPr>
            <a:r>
              <a:rPr lang="fr"/>
              <a:t>Disposer la marchandise dans son véhicule à partir des informations qui sont transmises tout en tenant compte des règlements et en maximisant l’efficacité des livraisons.</a:t>
            </a:r>
            <a:endParaRPr/>
          </a:p>
          <a:p>
            <a:pPr indent="0" lvl="0" marL="0" rtl="0" algn="l">
              <a:spcBef>
                <a:spcPts val="1600"/>
              </a:spcBef>
              <a:spcAft>
                <a:spcPts val="1600"/>
              </a:spcAft>
              <a:buNone/>
            </a:pPr>
            <a:r>
              <a:t/>
            </a:r>
            <a:endParaRPr/>
          </a:p>
        </p:txBody>
      </p:sp>
      <p:pic>
        <p:nvPicPr>
          <p:cNvPr id="84" name="Google Shape;84;p11"/>
          <p:cNvPicPr preferRelativeResize="0"/>
          <p:nvPr/>
        </p:nvPicPr>
        <p:blipFill>
          <a:blip r:embed="rId3">
            <a:alphaModFix/>
          </a:blip>
          <a:stretch>
            <a:fillRect/>
          </a:stretch>
        </p:blipFill>
        <p:spPr>
          <a:xfrm>
            <a:off x="311699" y="97500"/>
            <a:ext cx="1933544" cy="1252125"/>
          </a:xfrm>
          <a:prstGeom prst="rect">
            <a:avLst/>
          </a:prstGeom>
          <a:noFill/>
          <a:ln>
            <a:noFill/>
          </a:ln>
        </p:spPr>
      </p:pic>
      <p:sp>
        <p:nvSpPr>
          <p:cNvPr id="85" name="Google Shape;85;p11"/>
          <p:cNvSpPr txBox="1"/>
          <p:nvPr/>
        </p:nvSpPr>
        <p:spPr>
          <a:xfrm>
            <a:off x="0" y="4192600"/>
            <a:ext cx="25047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800"/>
              <a:t>Dessin par:</a:t>
            </a:r>
            <a:r>
              <a:rPr lang="fr" sz="800"/>
              <a:t> brgfx / Freepik "http://www.freepik.com"</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20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200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ph type="title"/>
          </p:nvPr>
        </p:nvSpPr>
        <p:spPr>
          <a:xfrm>
            <a:off x="0" y="0"/>
            <a:ext cx="345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route de livraison</a:t>
            </a:r>
            <a:endParaRPr/>
          </a:p>
        </p:txBody>
      </p:sp>
      <p:sp>
        <p:nvSpPr>
          <p:cNvPr id="226" name="Google Shape;226;p29"/>
          <p:cNvSpPr txBox="1"/>
          <p:nvPr>
            <p:ph idx="1" type="body"/>
          </p:nvPr>
        </p:nvSpPr>
        <p:spPr>
          <a:xfrm>
            <a:off x="0" y="477050"/>
            <a:ext cx="3132600" cy="44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Ce qu’il faut tenir en compte;</a:t>
            </a:r>
            <a:endParaRPr/>
          </a:p>
        </p:txBody>
      </p:sp>
      <p:pic>
        <p:nvPicPr>
          <p:cNvPr id="227" name="Google Shape;227;p29"/>
          <p:cNvPicPr preferRelativeResize="0"/>
          <p:nvPr/>
        </p:nvPicPr>
        <p:blipFill>
          <a:blip r:embed="rId4">
            <a:alphaModFix/>
          </a:blip>
          <a:stretch>
            <a:fillRect/>
          </a:stretch>
        </p:blipFill>
        <p:spPr>
          <a:xfrm rot="-968792">
            <a:off x="2427558" y="144956"/>
            <a:ext cx="4858937" cy="3774207"/>
          </a:xfrm>
          <a:prstGeom prst="rect">
            <a:avLst/>
          </a:prstGeom>
          <a:noFill/>
          <a:ln>
            <a:noFill/>
          </a:ln>
        </p:spPr>
      </p:pic>
      <p:sp>
        <p:nvSpPr>
          <p:cNvPr id="228" name="Google Shape;228;p29"/>
          <p:cNvSpPr txBox="1"/>
          <p:nvPr>
            <p:ph idx="1" type="body"/>
          </p:nvPr>
        </p:nvSpPr>
        <p:spPr>
          <a:xfrm>
            <a:off x="0" y="797950"/>
            <a:ext cx="6020700" cy="44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Les instructions spéciales sur connaissement ou probill.</a:t>
            </a:r>
            <a:endParaRPr/>
          </a:p>
        </p:txBody>
      </p:sp>
      <p:pic>
        <p:nvPicPr>
          <p:cNvPr id="229" name="Google Shape;229;p29"/>
          <p:cNvPicPr preferRelativeResize="0"/>
          <p:nvPr/>
        </p:nvPicPr>
        <p:blipFill>
          <a:blip r:embed="rId5">
            <a:alphaModFix/>
          </a:blip>
          <a:stretch>
            <a:fillRect/>
          </a:stretch>
        </p:blipFill>
        <p:spPr>
          <a:xfrm>
            <a:off x="1773750" y="1245250"/>
            <a:ext cx="4939505" cy="3053476"/>
          </a:xfrm>
          <a:prstGeom prst="rect">
            <a:avLst/>
          </a:prstGeom>
          <a:noFill/>
          <a:ln>
            <a:noFill/>
          </a:ln>
        </p:spPr>
      </p:pic>
      <p:sp>
        <p:nvSpPr>
          <p:cNvPr id="230" name="Google Shape;230;p29"/>
          <p:cNvSpPr txBox="1"/>
          <p:nvPr>
            <p:ph idx="1" type="body"/>
          </p:nvPr>
        </p:nvSpPr>
        <p:spPr>
          <a:xfrm>
            <a:off x="0" y="1110425"/>
            <a:ext cx="2364600" cy="44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Livraison avec hayon</a:t>
            </a:r>
            <a:endParaRPr/>
          </a:p>
        </p:txBody>
      </p:sp>
      <p:pic>
        <p:nvPicPr>
          <p:cNvPr id="231" name="Google Shape;231;p29"/>
          <p:cNvPicPr preferRelativeResize="0"/>
          <p:nvPr/>
        </p:nvPicPr>
        <p:blipFill>
          <a:blip r:embed="rId6">
            <a:alphaModFix/>
          </a:blip>
          <a:stretch>
            <a:fillRect/>
          </a:stretch>
        </p:blipFill>
        <p:spPr>
          <a:xfrm>
            <a:off x="3927361" y="0"/>
            <a:ext cx="5216627" cy="5220073"/>
          </a:xfrm>
          <a:prstGeom prst="rect">
            <a:avLst/>
          </a:prstGeom>
          <a:noFill/>
          <a:ln>
            <a:noFill/>
          </a:ln>
        </p:spPr>
      </p:pic>
      <p:pic>
        <p:nvPicPr>
          <p:cNvPr id="232" name="Google Shape;232;p29"/>
          <p:cNvPicPr preferRelativeResize="0"/>
          <p:nvPr/>
        </p:nvPicPr>
        <p:blipFill>
          <a:blip r:embed="rId7">
            <a:alphaModFix/>
          </a:blip>
          <a:stretch>
            <a:fillRect/>
          </a:stretch>
        </p:blipFill>
        <p:spPr>
          <a:xfrm>
            <a:off x="71275" y="1470499"/>
            <a:ext cx="4432524" cy="2740077"/>
          </a:xfrm>
          <a:prstGeom prst="rect">
            <a:avLst/>
          </a:prstGeom>
          <a:noFill/>
          <a:ln>
            <a:noFill/>
          </a:ln>
        </p:spPr>
      </p:pic>
      <p:sp>
        <p:nvSpPr>
          <p:cNvPr id="233" name="Google Shape;233;p29"/>
          <p:cNvSpPr txBox="1"/>
          <p:nvPr>
            <p:ph idx="1" type="body"/>
          </p:nvPr>
        </p:nvSpPr>
        <p:spPr>
          <a:xfrm>
            <a:off x="0" y="1110413"/>
            <a:ext cx="2926800" cy="44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La répartition de la charge</a:t>
            </a:r>
            <a:endParaRPr/>
          </a:p>
        </p:txBody>
      </p:sp>
      <p:pic>
        <p:nvPicPr>
          <p:cNvPr id="234" name="Google Shape;234;p29"/>
          <p:cNvPicPr preferRelativeResize="0"/>
          <p:nvPr/>
        </p:nvPicPr>
        <p:blipFill>
          <a:blip r:embed="rId8">
            <a:alphaModFix/>
          </a:blip>
          <a:stretch>
            <a:fillRect/>
          </a:stretch>
        </p:blipFill>
        <p:spPr>
          <a:xfrm>
            <a:off x="3642000" y="705675"/>
            <a:ext cx="5502003" cy="3416725"/>
          </a:xfrm>
          <a:prstGeom prst="rect">
            <a:avLst/>
          </a:prstGeom>
          <a:noFill/>
          <a:ln>
            <a:noFill/>
          </a:ln>
        </p:spPr>
      </p:pic>
      <p:pic>
        <p:nvPicPr>
          <p:cNvPr id="235" name="Google Shape;235;p29"/>
          <p:cNvPicPr preferRelativeResize="0"/>
          <p:nvPr/>
        </p:nvPicPr>
        <p:blipFill>
          <a:blip r:embed="rId9">
            <a:alphaModFix/>
          </a:blip>
          <a:stretch>
            <a:fillRect/>
          </a:stretch>
        </p:blipFill>
        <p:spPr>
          <a:xfrm>
            <a:off x="4438600" y="0"/>
            <a:ext cx="4736887" cy="5220071"/>
          </a:xfrm>
          <a:prstGeom prst="rect">
            <a:avLst/>
          </a:prstGeom>
          <a:noFill/>
          <a:ln>
            <a:noFill/>
          </a:ln>
        </p:spPr>
      </p:pic>
      <p:sp>
        <p:nvSpPr>
          <p:cNvPr id="236" name="Google Shape;236;p29"/>
          <p:cNvSpPr txBox="1"/>
          <p:nvPr>
            <p:ph idx="1" type="body"/>
          </p:nvPr>
        </p:nvSpPr>
        <p:spPr>
          <a:xfrm>
            <a:off x="0" y="797950"/>
            <a:ext cx="3222900" cy="447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fr"/>
              <a:t>L’ordre logique des livraisons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27"/>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3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23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29"/>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3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23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231"/>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0"/>
          <p:cNvPicPr preferRelativeResize="0"/>
          <p:nvPr/>
        </p:nvPicPr>
        <p:blipFill>
          <a:blip r:embed="rId3">
            <a:alphaModFix/>
          </a:blip>
          <a:stretch>
            <a:fillRect/>
          </a:stretch>
        </p:blipFill>
        <p:spPr>
          <a:xfrm>
            <a:off x="261862" y="585350"/>
            <a:ext cx="2747428" cy="1698388"/>
          </a:xfrm>
          <a:prstGeom prst="rect">
            <a:avLst/>
          </a:prstGeom>
          <a:noFill/>
          <a:ln>
            <a:noFill/>
          </a:ln>
        </p:spPr>
      </p:pic>
      <p:pic>
        <p:nvPicPr>
          <p:cNvPr id="242" name="Google Shape;242;p30"/>
          <p:cNvPicPr preferRelativeResize="0"/>
          <p:nvPr/>
        </p:nvPicPr>
        <p:blipFill>
          <a:blip r:embed="rId4">
            <a:alphaModFix/>
          </a:blip>
          <a:stretch>
            <a:fillRect/>
          </a:stretch>
        </p:blipFill>
        <p:spPr>
          <a:xfrm>
            <a:off x="3218187" y="573075"/>
            <a:ext cx="2747393" cy="1698375"/>
          </a:xfrm>
          <a:prstGeom prst="rect">
            <a:avLst/>
          </a:prstGeom>
          <a:noFill/>
          <a:ln>
            <a:noFill/>
          </a:ln>
        </p:spPr>
      </p:pic>
      <p:pic>
        <p:nvPicPr>
          <p:cNvPr id="243" name="Google Shape;243;p30"/>
          <p:cNvPicPr preferRelativeResize="0"/>
          <p:nvPr/>
        </p:nvPicPr>
        <p:blipFill>
          <a:blip r:embed="rId5">
            <a:alphaModFix/>
          </a:blip>
          <a:stretch>
            <a:fillRect/>
          </a:stretch>
        </p:blipFill>
        <p:spPr>
          <a:xfrm>
            <a:off x="1740025" y="2542775"/>
            <a:ext cx="2747400" cy="1698375"/>
          </a:xfrm>
          <a:prstGeom prst="rect">
            <a:avLst/>
          </a:prstGeom>
          <a:noFill/>
          <a:ln>
            <a:noFill/>
          </a:ln>
        </p:spPr>
      </p:pic>
      <p:pic>
        <p:nvPicPr>
          <p:cNvPr id="244" name="Google Shape;244;p30"/>
          <p:cNvPicPr preferRelativeResize="0"/>
          <p:nvPr/>
        </p:nvPicPr>
        <p:blipFill>
          <a:blip r:embed="rId6">
            <a:alphaModFix/>
          </a:blip>
          <a:stretch>
            <a:fillRect/>
          </a:stretch>
        </p:blipFill>
        <p:spPr>
          <a:xfrm>
            <a:off x="4696331" y="2542773"/>
            <a:ext cx="2747407" cy="1698379"/>
          </a:xfrm>
          <a:prstGeom prst="rect">
            <a:avLst/>
          </a:prstGeom>
          <a:noFill/>
          <a:ln>
            <a:noFill/>
          </a:ln>
        </p:spPr>
      </p:pic>
      <p:pic>
        <p:nvPicPr>
          <p:cNvPr id="245" name="Google Shape;245;p30"/>
          <p:cNvPicPr preferRelativeResize="0"/>
          <p:nvPr/>
        </p:nvPicPr>
        <p:blipFill>
          <a:blip r:embed="rId7">
            <a:alphaModFix/>
          </a:blip>
          <a:stretch>
            <a:fillRect/>
          </a:stretch>
        </p:blipFill>
        <p:spPr>
          <a:xfrm>
            <a:off x="6174488" y="597650"/>
            <a:ext cx="2707647" cy="1673801"/>
          </a:xfrm>
          <a:prstGeom prst="rect">
            <a:avLst/>
          </a:prstGeom>
          <a:noFill/>
          <a:ln>
            <a:noFill/>
          </a:ln>
        </p:spPr>
      </p:pic>
      <p:sp>
        <p:nvSpPr>
          <p:cNvPr id="246" name="Google Shape;246;p30"/>
          <p:cNvSpPr txBox="1"/>
          <p:nvPr>
            <p:ph type="title"/>
          </p:nvPr>
        </p:nvSpPr>
        <p:spPr>
          <a:xfrm>
            <a:off x="0" y="-76200"/>
            <a:ext cx="9144000" cy="58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34343"/>
                </a:solidFill>
              </a:rPr>
              <a:t>Mise en situation 1: Dans quel ordre de livraisons le chargement devrait-il être fait </a:t>
            </a:r>
            <a:r>
              <a:rPr lang="fr" sz="1800">
                <a:solidFill>
                  <a:srgbClr val="434343"/>
                </a:solidFill>
              </a:rPr>
              <a:t>en commençant par Sainte-Agathe des Monts</a:t>
            </a:r>
            <a:r>
              <a:rPr lang="fr" sz="1800">
                <a:solidFill>
                  <a:srgbClr val="434343"/>
                </a:solidFill>
              </a:rPr>
              <a:t>?</a:t>
            </a:r>
            <a:endParaRPr sz="1800">
              <a:solidFill>
                <a:srgbClr val="434343"/>
              </a:solidFill>
            </a:endParaRPr>
          </a:p>
          <a:p>
            <a:pPr indent="0" lvl="0" marL="0" rtl="0" algn="ctr">
              <a:spcBef>
                <a:spcPts val="0"/>
              </a:spcBef>
              <a:spcAft>
                <a:spcPts val="0"/>
              </a:spcAft>
              <a:buNone/>
            </a:pPr>
            <a:r>
              <a:t/>
            </a:r>
            <a:endParaRPr sz="1800">
              <a:solidFill>
                <a:srgbClr val="434343"/>
              </a:solidFill>
            </a:endParaRPr>
          </a:p>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1"/>
          <p:cNvPicPr preferRelativeResize="0"/>
          <p:nvPr/>
        </p:nvPicPr>
        <p:blipFill>
          <a:blip r:embed="rId4">
            <a:alphaModFix/>
          </a:blip>
          <a:stretch>
            <a:fillRect/>
          </a:stretch>
        </p:blipFill>
        <p:spPr>
          <a:xfrm>
            <a:off x="261862" y="585350"/>
            <a:ext cx="2747428" cy="1698388"/>
          </a:xfrm>
          <a:prstGeom prst="rect">
            <a:avLst/>
          </a:prstGeom>
          <a:noFill/>
          <a:ln>
            <a:noFill/>
          </a:ln>
        </p:spPr>
      </p:pic>
      <p:pic>
        <p:nvPicPr>
          <p:cNvPr id="252" name="Google Shape;252;p31"/>
          <p:cNvPicPr preferRelativeResize="0"/>
          <p:nvPr/>
        </p:nvPicPr>
        <p:blipFill>
          <a:blip r:embed="rId5">
            <a:alphaModFix/>
          </a:blip>
          <a:stretch>
            <a:fillRect/>
          </a:stretch>
        </p:blipFill>
        <p:spPr>
          <a:xfrm>
            <a:off x="3218187" y="573075"/>
            <a:ext cx="2747393" cy="1698375"/>
          </a:xfrm>
          <a:prstGeom prst="rect">
            <a:avLst/>
          </a:prstGeom>
          <a:noFill/>
          <a:ln>
            <a:noFill/>
          </a:ln>
        </p:spPr>
      </p:pic>
      <p:pic>
        <p:nvPicPr>
          <p:cNvPr id="253" name="Google Shape;253;p31"/>
          <p:cNvPicPr preferRelativeResize="0"/>
          <p:nvPr/>
        </p:nvPicPr>
        <p:blipFill>
          <a:blip r:embed="rId6">
            <a:alphaModFix/>
          </a:blip>
          <a:stretch>
            <a:fillRect/>
          </a:stretch>
        </p:blipFill>
        <p:spPr>
          <a:xfrm>
            <a:off x="1740025" y="2542775"/>
            <a:ext cx="2747400" cy="1698375"/>
          </a:xfrm>
          <a:prstGeom prst="rect">
            <a:avLst/>
          </a:prstGeom>
          <a:noFill/>
          <a:ln>
            <a:noFill/>
          </a:ln>
        </p:spPr>
      </p:pic>
      <p:pic>
        <p:nvPicPr>
          <p:cNvPr id="254" name="Google Shape;254;p31"/>
          <p:cNvPicPr preferRelativeResize="0"/>
          <p:nvPr/>
        </p:nvPicPr>
        <p:blipFill>
          <a:blip r:embed="rId7">
            <a:alphaModFix/>
          </a:blip>
          <a:stretch>
            <a:fillRect/>
          </a:stretch>
        </p:blipFill>
        <p:spPr>
          <a:xfrm>
            <a:off x="4696331" y="2542773"/>
            <a:ext cx="2747407" cy="1698379"/>
          </a:xfrm>
          <a:prstGeom prst="rect">
            <a:avLst/>
          </a:prstGeom>
          <a:noFill/>
          <a:ln>
            <a:noFill/>
          </a:ln>
        </p:spPr>
      </p:pic>
      <p:pic>
        <p:nvPicPr>
          <p:cNvPr id="255" name="Google Shape;255;p31"/>
          <p:cNvPicPr preferRelativeResize="0"/>
          <p:nvPr/>
        </p:nvPicPr>
        <p:blipFill>
          <a:blip r:embed="rId8">
            <a:alphaModFix/>
          </a:blip>
          <a:stretch>
            <a:fillRect/>
          </a:stretch>
        </p:blipFill>
        <p:spPr>
          <a:xfrm>
            <a:off x="6174488" y="597650"/>
            <a:ext cx="2707647" cy="1673801"/>
          </a:xfrm>
          <a:prstGeom prst="rect">
            <a:avLst/>
          </a:prstGeom>
          <a:noFill/>
          <a:ln>
            <a:noFill/>
          </a:ln>
        </p:spPr>
      </p:pic>
      <p:sp>
        <p:nvSpPr>
          <p:cNvPr id="256" name="Google Shape;256;p31"/>
          <p:cNvSpPr txBox="1"/>
          <p:nvPr>
            <p:ph type="title"/>
          </p:nvPr>
        </p:nvSpPr>
        <p:spPr>
          <a:xfrm>
            <a:off x="0" y="-76200"/>
            <a:ext cx="9144000" cy="64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34343"/>
                </a:solidFill>
              </a:rPr>
              <a:t>Mise en situation 1: </a:t>
            </a:r>
            <a:r>
              <a:rPr lang="fr" sz="1800">
                <a:solidFill>
                  <a:srgbClr val="434343"/>
                </a:solidFill>
              </a:rPr>
              <a:t>Dans quel ordre de livraisons le chargement devrait-il être fait </a:t>
            </a:r>
            <a:r>
              <a:rPr lang="fr" sz="1800">
                <a:solidFill>
                  <a:srgbClr val="434343"/>
                </a:solidFill>
              </a:rPr>
              <a:t>en commençant par Sainte-Agathe-des-Monts</a:t>
            </a:r>
            <a:r>
              <a:rPr lang="fr" sz="1800">
                <a:solidFill>
                  <a:srgbClr val="434343"/>
                </a:solidFill>
              </a:rPr>
              <a:t>?</a:t>
            </a:r>
            <a:endParaRPr sz="1800">
              <a:solidFill>
                <a:srgbClr val="434343"/>
              </a:solidFill>
            </a:endParaRPr>
          </a:p>
          <a:p>
            <a:pPr indent="0" lvl="0" marL="0" rtl="0" algn="ctr">
              <a:spcBef>
                <a:spcPts val="0"/>
              </a:spcBef>
              <a:spcAft>
                <a:spcPts val="0"/>
              </a:spcAft>
              <a:buNone/>
            </a:pPr>
            <a:r>
              <a:t/>
            </a:r>
            <a:endParaRPr/>
          </a:p>
        </p:txBody>
      </p:sp>
      <p:sp>
        <p:nvSpPr>
          <p:cNvPr id="257" name="Google Shape;257;p31"/>
          <p:cNvSpPr txBox="1"/>
          <p:nvPr/>
        </p:nvSpPr>
        <p:spPr>
          <a:xfrm>
            <a:off x="7234050" y="140690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1</a:t>
            </a:r>
            <a:endParaRPr sz="1800"/>
          </a:p>
        </p:txBody>
      </p:sp>
      <p:sp>
        <p:nvSpPr>
          <p:cNvPr id="258" name="Google Shape;258;p31"/>
          <p:cNvSpPr txBox="1"/>
          <p:nvPr/>
        </p:nvSpPr>
        <p:spPr>
          <a:xfrm>
            <a:off x="2823525" y="3361125"/>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2</a:t>
            </a:r>
            <a:endParaRPr sz="1800"/>
          </a:p>
        </p:txBody>
      </p:sp>
      <p:sp>
        <p:nvSpPr>
          <p:cNvPr id="259" name="Google Shape;259;p31"/>
          <p:cNvSpPr txBox="1"/>
          <p:nvPr/>
        </p:nvSpPr>
        <p:spPr>
          <a:xfrm>
            <a:off x="5783900" y="3361125"/>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3</a:t>
            </a:r>
            <a:endParaRPr sz="1800"/>
          </a:p>
        </p:txBody>
      </p:sp>
      <p:sp>
        <p:nvSpPr>
          <p:cNvPr id="260" name="Google Shape;260;p31"/>
          <p:cNvSpPr txBox="1"/>
          <p:nvPr/>
        </p:nvSpPr>
        <p:spPr>
          <a:xfrm>
            <a:off x="1338350" y="1406888"/>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5</a:t>
            </a:r>
            <a:endParaRPr sz="1800"/>
          </a:p>
        </p:txBody>
      </p:sp>
      <p:sp>
        <p:nvSpPr>
          <p:cNvPr id="261" name="Google Shape;261;p31"/>
          <p:cNvSpPr txBox="1"/>
          <p:nvPr/>
        </p:nvSpPr>
        <p:spPr>
          <a:xfrm>
            <a:off x="4286200" y="140690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4</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1000"/>
                                        <p:tgtEl>
                                          <p:spTgt spid="255"/>
                                        </p:tgtEl>
                                        <p:attrNameLst>
                                          <p:attrName>ppt_w</p:attrName>
                                        </p:attrNameLst>
                                      </p:cBhvr>
                                      <p:tavLst>
                                        <p:tav fmla="" tm="0">
                                          <p:val>
                                            <p:strVal val="0"/>
                                          </p:val>
                                        </p:tav>
                                        <p:tav fmla="" tm="100000">
                                          <p:val>
                                            <p:strVal val="#ppt_w"/>
                                          </p:val>
                                        </p:tav>
                                      </p:tavLst>
                                    </p:anim>
                                    <p:anim calcmode="lin" valueType="num">
                                      <p:cBhvr additive="base">
                                        <p:cTn dur="1000"/>
                                        <p:tgtEl>
                                          <p:spTgt spid="25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1000"/>
                                        <p:tgtEl>
                                          <p:spTgt spid="253"/>
                                        </p:tgtEl>
                                        <p:attrNameLst>
                                          <p:attrName>ppt_w</p:attrName>
                                        </p:attrNameLst>
                                      </p:cBhvr>
                                      <p:tavLst>
                                        <p:tav fmla="" tm="0">
                                          <p:val>
                                            <p:strVal val="0"/>
                                          </p:val>
                                        </p:tav>
                                        <p:tav fmla="" tm="100000">
                                          <p:val>
                                            <p:strVal val="#ppt_w"/>
                                          </p:val>
                                        </p:tav>
                                      </p:tavLst>
                                    </p:anim>
                                    <p:anim calcmode="lin" valueType="num">
                                      <p:cBhvr additive="base">
                                        <p:cTn dur="1000"/>
                                        <p:tgtEl>
                                          <p:spTgt spid="25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000"/>
                                        <p:tgtEl>
                                          <p:spTgt spid="254"/>
                                        </p:tgtEl>
                                        <p:attrNameLst>
                                          <p:attrName>ppt_w</p:attrName>
                                        </p:attrNameLst>
                                      </p:cBhvr>
                                      <p:tavLst>
                                        <p:tav fmla="" tm="0">
                                          <p:val>
                                            <p:strVal val="0"/>
                                          </p:val>
                                        </p:tav>
                                        <p:tav fmla="" tm="100000">
                                          <p:val>
                                            <p:strVal val="#ppt_w"/>
                                          </p:val>
                                        </p:tav>
                                      </p:tavLst>
                                    </p:anim>
                                    <p:anim calcmode="lin" valueType="num">
                                      <p:cBhvr additive="base">
                                        <p:cTn dur="1000"/>
                                        <p:tgtEl>
                                          <p:spTgt spid="254"/>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000"/>
                                        <p:tgtEl>
                                          <p:spTgt spid="252"/>
                                        </p:tgtEl>
                                        <p:attrNameLst>
                                          <p:attrName>ppt_w</p:attrName>
                                        </p:attrNameLst>
                                      </p:cBhvr>
                                      <p:tavLst>
                                        <p:tav fmla="" tm="0">
                                          <p:val>
                                            <p:strVal val="0"/>
                                          </p:val>
                                        </p:tav>
                                        <p:tav fmla="" tm="100000">
                                          <p:val>
                                            <p:strVal val="#ppt_w"/>
                                          </p:val>
                                        </p:tav>
                                      </p:tavLst>
                                    </p:anim>
                                    <p:anim calcmode="lin" valueType="num">
                                      <p:cBhvr additive="base">
                                        <p:cTn dur="1000"/>
                                        <p:tgtEl>
                                          <p:spTgt spid="25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ppt_w</p:attrName>
                                        </p:attrNameLst>
                                      </p:cBhvr>
                                      <p:tavLst>
                                        <p:tav fmla="" tm="0">
                                          <p:val>
                                            <p:strVal val="0"/>
                                          </p:val>
                                        </p:tav>
                                        <p:tav fmla="" tm="100000">
                                          <p:val>
                                            <p:strVal val="#ppt_w"/>
                                          </p:val>
                                        </p:tav>
                                      </p:tavLst>
                                    </p:anim>
                                    <p:anim calcmode="lin" valueType="num">
                                      <p:cBhvr additive="base">
                                        <p:cTn dur="1000"/>
                                        <p:tgtEl>
                                          <p:spTgt spid="25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2"/>
          <p:cNvSpPr txBox="1"/>
          <p:nvPr>
            <p:ph type="title"/>
          </p:nvPr>
        </p:nvSpPr>
        <p:spPr>
          <a:xfrm>
            <a:off x="0" y="-76200"/>
            <a:ext cx="9144000" cy="6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34343"/>
                </a:solidFill>
              </a:rPr>
              <a:t>Mise en situation 2: Dans quel ordre de livraisons le chargement devrait-il être fait </a:t>
            </a:r>
            <a:r>
              <a:rPr lang="fr" sz="1800">
                <a:solidFill>
                  <a:srgbClr val="434343"/>
                </a:solidFill>
              </a:rPr>
              <a:t>en commençant par Drummondville</a:t>
            </a:r>
            <a:r>
              <a:rPr lang="fr" sz="1800">
                <a:solidFill>
                  <a:srgbClr val="434343"/>
                </a:solidFill>
              </a:rPr>
              <a:t>?</a:t>
            </a:r>
            <a:endParaRPr sz="1800">
              <a:solidFill>
                <a:srgbClr val="434343"/>
              </a:solidFill>
            </a:endParaRPr>
          </a:p>
          <a:p>
            <a:pPr indent="0" lvl="0" marL="0" rtl="0" algn="ctr">
              <a:spcBef>
                <a:spcPts val="0"/>
              </a:spcBef>
              <a:spcAft>
                <a:spcPts val="0"/>
              </a:spcAft>
              <a:buNone/>
            </a:pPr>
            <a:r>
              <a:t/>
            </a:r>
            <a:endParaRPr/>
          </a:p>
        </p:txBody>
      </p:sp>
      <p:sp>
        <p:nvSpPr>
          <p:cNvPr id="267" name="Google Shape;267;p32"/>
          <p:cNvSpPr txBox="1"/>
          <p:nvPr/>
        </p:nvSpPr>
        <p:spPr>
          <a:xfrm>
            <a:off x="1435825" y="140395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268" name="Google Shape;268;p32"/>
          <p:cNvSpPr txBox="1"/>
          <p:nvPr/>
        </p:nvSpPr>
        <p:spPr>
          <a:xfrm>
            <a:off x="2820025" y="3361113"/>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pic>
        <p:nvPicPr>
          <p:cNvPr id="269" name="Google Shape;269;p32"/>
          <p:cNvPicPr preferRelativeResize="0"/>
          <p:nvPr/>
        </p:nvPicPr>
        <p:blipFill>
          <a:blip r:embed="rId4">
            <a:alphaModFix/>
          </a:blip>
          <a:stretch>
            <a:fillRect/>
          </a:stretch>
        </p:blipFill>
        <p:spPr>
          <a:xfrm>
            <a:off x="1740024" y="2542775"/>
            <a:ext cx="2747400" cy="1698375"/>
          </a:xfrm>
          <a:prstGeom prst="rect">
            <a:avLst/>
          </a:prstGeom>
          <a:noFill/>
          <a:ln>
            <a:noFill/>
          </a:ln>
        </p:spPr>
      </p:pic>
      <p:pic>
        <p:nvPicPr>
          <p:cNvPr id="270" name="Google Shape;270;p32"/>
          <p:cNvPicPr preferRelativeResize="0"/>
          <p:nvPr/>
        </p:nvPicPr>
        <p:blipFill>
          <a:blip r:embed="rId4">
            <a:alphaModFix/>
          </a:blip>
          <a:stretch>
            <a:fillRect/>
          </a:stretch>
        </p:blipFill>
        <p:spPr>
          <a:xfrm>
            <a:off x="3237974" y="612363"/>
            <a:ext cx="2715951" cy="1678934"/>
          </a:xfrm>
          <a:prstGeom prst="rect">
            <a:avLst/>
          </a:prstGeom>
          <a:noFill/>
          <a:ln>
            <a:noFill/>
          </a:ln>
        </p:spPr>
      </p:pic>
      <p:pic>
        <p:nvPicPr>
          <p:cNvPr id="271" name="Google Shape;271;p32"/>
          <p:cNvPicPr preferRelativeResize="0"/>
          <p:nvPr/>
        </p:nvPicPr>
        <p:blipFill>
          <a:blip r:embed="rId5">
            <a:alphaModFix/>
          </a:blip>
          <a:stretch>
            <a:fillRect/>
          </a:stretch>
        </p:blipFill>
        <p:spPr>
          <a:xfrm>
            <a:off x="6174500" y="612366"/>
            <a:ext cx="2715951" cy="1678934"/>
          </a:xfrm>
          <a:prstGeom prst="rect">
            <a:avLst/>
          </a:prstGeom>
          <a:noFill/>
          <a:ln>
            <a:noFill/>
          </a:ln>
        </p:spPr>
      </p:pic>
      <p:pic>
        <p:nvPicPr>
          <p:cNvPr id="272" name="Google Shape;272;p32"/>
          <p:cNvPicPr preferRelativeResize="0"/>
          <p:nvPr/>
        </p:nvPicPr>
        <p:blipFill>
          <a:blip r:embed="rId6">
            <a:alphaModFix/>
          </a:blip>
          <a:stretch>
            <a:fillRect/>
          </a:stretch>
        </p:blipFill>
        <p:spPr>
          <a:xfrm>
            <a:off x="269999" y="602651"/>
            <a:ext cx="2747400" cy="1698375"/>
          </a:xfrm>
          <a:prstGeom prst="rect">
            <a:avLst/>
          </a:prstGeom>
          <a:noFill/>
          <a:ln>
            <a:noFill/>
          </a:ln>
        </p:spPr>
      </p:pic>
      <p:pic>
        <p:nvPicPr>
          <p:cNvPr id="273" name="Google Shape;273;p32"/>
          <p:cNvPicPr preferRelativeResize="0"/>
          <p:nvPr/>
        </p:nvPicPr>
        <p:blipFill>
          <a:blip r:embed="rId7">
            <a:alphaModFix/>
          </a:blip>
          <a:stretch>
            <a:fillRect/>
          </a:stretch>
        </p:blipFill>
        <p:spPr>
          <a:xfrm>
            <a:off x="4696325" y="2542775"/>
            <a:ext cx="2747400" cy="16983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3"/>
          <p:cNvSpPr txBox="1"/>
          <p:nvPr>
            <p:ph type="title"/>
          </p:nvPr>
        </p:nvSpPr>
        <p:spPr>
          <a:xfrm>
            <a:off x="0" y="-76200"/>
            <a:ext cx="9144000" cy="612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800">
                <a:solidFill>
                  <a:srgbClr val="434343"/>
                </a:solidFill>
              </a:rPr>
              <a:t>Mise en situation 2: Dans quel ordre de livraisons le chargement devrait-il être fait </a:t>
            </a:r>
            <a:r>
              <a:rPr lang="fr" sz="1800">
                <a:solidFill>
                  <a:srgbClr val="434343"/>
                </a:solidFill>
              </a:rPr>
              <a:t>en commençant par Drummondville</a:t>
            </a:r>
            <a:r>
              <a:rPr lang="fr" sz="1800">
                <a:solidFill>
                  <a:srgbClr val="434343"/>
                </a:solidFill>
              </a:rPr>
              <a:t>?</a:t>
            </a:r>
            <a:endParaRPr sz="1800">
              <a:solidFill>
                <a:srgbClr val="434343"/>
              </a:solidFill>
            </a:endParaRPr>
          </a:p>
          <a:p>
            <a:pPr indent="0" lvl="0" marL="0" rtl="0" algn="ctr">
              <a:spcBef>
                <a:spcPts val="0"/>
              </a:spcBef>
              <a:spcAft>
                <a:spcPts val="0"/>
              </a:spcAft>
              <a:buNone/>
            </a:pPr>
            <a:r>
              <a:t/>
            </a:r>
            <a:endParaRPr/>
          </a:p>
        </p:txBody>
      </p:sp>
      <p:sp>
        <p:nvSpPr>
          <p:cNvPr id="279" name="Google Shape;279;p33"/>
          <p:cNvSpPr txBox="1"/>
          <p:nvPr/>
        </p:nvSpPr>
        <p:spPr>
          <a:xfrm>
            <a:off x="5773550" y="3361125"/>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1</a:t>
            </a:r>
            <a:endParaRPr sz="1800"/>
          </a:p>
        </p:txBody>
      </p:sp>
      <p:sp>
        <p:nvSpPr>
          <p:cNvPr id="280" name="Google Shape;280;p33"/>
          <p:cNvSpPr txBox="1"/>
          <p:nvPr/>
        </p:nvSpPr>
        <p:spPr>
          <a:xfrm>
            <a:off x="1435825" y="140395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2</a:t>
            </a:r>
            <a:endParaRPr sz="1800"/>
          </a:p>
        </p:txBody>
      </p:sp>
      <p:sp>
        <p:nvSpPr>
          <p:cNvPr id="281" name="Google Shape;281;p33"/>
          <p:cNvSpPr txBox="1"/>
          <p:nvPr/>
        </p:nvSpPr>
        <p:spPr>
          <a:xfrm>
            <a:off x="7237325" y="143495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3</a:t>
            </a:r>
            <a:endParaRPr sz="1800"/>
          </a:p>
        </p:txBody>
      </p:sp>
      <p:sp>
        <p:nvSpPr>
          <p:cNvPr id="282" name="Google Shape;282;p33"/>
          <p:cNvSpPr txBox="1"/>
          <p:nvPr/>
        </p:nvSpPr>
        <p:spPr>
          <a:xfrm>
            <a:off x="4275300" y="1403950"/>
            <a:ext cx="304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800"/>
              <a:t>4</a:t>
            </a:r>
            <a:endParaRPr sz="1800"/>
          </a:p>
        </p:txBody>
      </p:sp>
      <p:pic>
        <p:nvPicPr>
          <p:cNvPr id="283" name="Google Shape;283;p33"/>
          <p:cNvPicPr preferRelativeResize="0"/>
          <p:nvPr/>
        </p:nvPicPr>
        <p:blipFill>
          <a:blip r:embed="rId3">
            <a:alphaModFix/>
          </a:blip>
          <a:stretch>
            <a:fillRect/>
          </a:stretch>
        </p:blipFill>
        <p:spPr>
          <a:xfrm>
            <a:off x="3214024" y="602650"/>
            <a:ext cx="2715951" cy="1678934"/>
          </a:xfrm>
          <a:prstGeom prst="rect">
            <a:avLst/>
          </a:prstGeom>
          <a:noFill/>
          <a:ln>
            <a:noFill/>
          </a:ln>
        </p:spPr>
      </p:pic>
      <p:pic>
        <p:nvPicPr>
          <p:cNvPr id="284" name="Google Shape;284;p33"/>
          <p:cNvPicPr preferRelativeResize="0"/>
          <p:nvPr/>
        </p:nvPicPr>
        <p:blipFill>
          <a:blip r:embed="rId4">
            <a:alphaModFix/>
          </a:blip>
          <a:stretch>
            <a:fillRect/>
          </a:stretch>
        </p:blipFill>
        <p:spPr>
          <a:xfrm>
            <a:off x="6174500" y="612366"/>
            <a:ext cx="2715951" cy="1678934"/>
          </a:xfrm>
          <a:prstGeom prst="rect">
            <a:avLst/>
          </a:prstGeom>
          <a:noFill/>
          <a:ln>
            <a:noFill/>
          </a:ln>
        </p:spPr>
      </p:pic>
      <p:pic>
        <p:nvPicPr>
          <p:cNvPr id="285" name="Google Shape;285;p33"/>
          <p:cNvPicPr preferRelativeResize="0"/>
          <p:nvPr/>
        </p:nvPicPr>
        <p:blipFill>
          <a:blip r:embed="rId5">
            <a:alphaModFix/>
          </a:blip>
          <a:stretch>
            <a:fillRect/>
          </a:stretch>
        </p:blipFill>
        <p:spPr>
          <a:xfrm>
            <a:off x="269999" y="583201"/>
            <a:ext cx="2747400" cy="1698375"/>
          </a:xfrm>
          <a:prstGeom prst="rect">
            <a:avLst/>
          </a:prstGeom>
          <a:noFill/>
          <a:ln>
            <a:noFill/>
          </a:ln>
        </p:spPr>
      </p:pic>
      <p:pic>
        <p:nvPicPr>
          <p:cNvPr id="286" name="Google Shape;286;p33"/>
          <p:cNvPicPr preferRelativeResize="0"/>
          <p:nvPr/>
        </p:nvPicPr>
        <p:blipFill>
          <a:blip r:embed="rId6">
            <a:alphaModFix/>
          </a:blip>
          <a:stretch>
            <a:fillRect/>
          </a:stretch>
        </p:blipFill>
        <p:spPr>
          <a:xfrm>
            <a:off x="4696325" y="2542775"/>
            <a:ext cx="2747400" cy="1698384"/>
          </a:xfrm>
          <a:prstGeom prst="rect">
            <a:avLst/>
          </a:prstGeom>
          <a:noFill/>
          <a:ln>
            <a:noFill/>
          </a:ln>
        </p:spPr>
      </p:pic>
      <p:pic>
        <p:nvPicPr>
          <p:cNvPr id="287" name="Google Shape;287;p33"/>
          <p:cNvPicPr preferRelativeResize="0"/>
          <p:nvPr/>
        </p:nvPicPr>
        <p:blipFill>
          <a:blip r:embed="rId7">
            <a:alphaModFix/>
          </a:blip>
          <a:stretch>
            <a:fillRect/>
          </a:stretch>
        </p:blipFill>
        <p:spPr>
          <a:xfrm>
            <a:off x="1088050" y="2492650"/>
            <a:ext cx="2773201" cy="1717826"/>
          </a:xfrm>
          <a:prstGeom prst="rect">
            <a:avLst/>
          </a:prstGeom>
          <a:noFill/>
          <a:ln>
            <a:noFill/>
          </a:ln>
        </p:spPr>
      </p:pic>
      <p:sp>
        <p:nvSpPr>
          <p:cNvPr id="288" name="Google Shape;288;p33"/>
          <p:cNvSpPr/>
          <p:nvPr/>
        </p:nvSpPr>
        <p:spPr>
          <a:xfrm>
            <a:off x="2263000" y="3485225"/>
            <a:ext cx="137700" cy="215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
          <p:cNvSpPr txBox="1"/>
          <p:nvPr/>
        </p:nvSpPr>
        <p:spPr>
          <a:xfrm>
            <a:off x="2142700" y="3436425"/>
            <a:ext cx="258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t>5</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ppt_w</p:attrName>
                                        </p:attrNameLst>
                                      </p:cBhvr>
                                      <p:tavLst>
                                        <p:tav fmla="" tm="0">
                                          <p:val>
                                            <p:strVal val="0"/>
                                          </p:val>
                                        </p:tav>
                                        <p:tav fmla="" tm="100000">
                                          <p:val>
                                            <p:strVal val="#ppt_w"/>
                                          </p:val>
                                        </p:tav>
                                      </p:tavLst>
                                    </p:anim>
                                    <p:anim calcmode="lin" valueType="num">
                                      <p:cBhvr additive="base">
                                        <p:cTn dur="1000"/>
                                        <p:tgtEl>
                                          <p:spTgt spid="27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ppt_w</p:attrName>
                                        </p:attrNameLst>
                                      </p:cBhvr>
                                      <p:tavLst>
                                        <p:tav fmla="" tm="0">
                                          <p:val>
                                            <p:strVal val="0"/>
                                          </p:val>
                                        </p:tav>
                                        <p:tav fmla="" tm="100000">
                                          <p:val>
                                            <p:strVal val="#ppt_w"/>
                                          </p:val>
                                        </p:tav>
                                      </p:tavLst>
                                    </p:anim>
                                    <p:anim calcmode="lin" valueType="num">
                                      <p:cBhvr additive="base">
                                        <p:cTn dur="1000"/>
                                        <p:tgtEl>
                                          <p:spTgt spid="280"/>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ppt_w</p:attrName>
                                        </p:attrNameLst>
                                      </p:cBhvr>
                                      <p:tavLst>
                                        <p:tav fmla="" tm="0">
                                          <p:val>
                                            <p:strVal val="0"/>
                                          </p:val>
                                        </p:tav>
                                        <p:tav fmla="" tm="100000">
                                          <p:val>
                                            <p:strVal val="#ppt_w"/>
                                          </p:val>
                                        </p:tav>
                                      </p:tavLst>
                                    </p:anim>
                                    <p:anim calcmode="lin" valueType="num">
                                      <p:cBhvr additive="base">
                                        <p:cTn dur="1000"/>
                                        <p:tgtEl>
                                          <p:spTgt spid="28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ppt_w</p:attrName>
                                        </p:attrNameLst>
                                      </p:cBhvr>
                                      <p:tavLst>
                                        <p:tav fmla="" tm="0">
                                          <p:val>
                                            <p:strVal val="0"/>
                                          </p:val>
                                        </p:tav>
                                        <p:tav fmla="" tm="100000">
                                          <p:val>
                                            <p:strVal val="#ppt_w"/>
                                          </p:val>
                                        </p:tav>
                                      </p:tavLst>
                                    </p:anim>
                                    <p:anim calcmode="lin" valueType="num">
                                      <p:cBhvr additive="base">
                                        <p:cTn dur="1000"/>
                                        <p:tgtEl>
                                          <p:spTgt spid="282"/>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1000"/>
                                        <p:tgtEl>
                                          <p:spTgt spid="289"/>
                                        </p:tgtEl>
                                        <p:attrNameLst>
                                          <p:attrName>ppt_w</p:attrName>
                                        </p:attrNameLst>
                                      </p:cBhvr>
                                      <p:tavLst>
                                        <p:tav fmla="" tm="0">
                                          <p:val>
                                            <p:strVal val="0"/>
                                          </p:val>
                                        </p:tav>
                                        <p:tav fmla="" tm="100000">
                                          <p:val>
                                            <p:strVal val="#ppt_w"/>
                                          </p:val>
                                        </p:tav>
                                      </p:tavLst>
                                    </p:anim>
                                    <p:anim calcmode="lin" valueType="num">
                                      <p:cBhvr additive="base">
                                        <p:cTn dur="1000"/>
                                        <p:tgtEl>
                                          <p:spTgt spid="28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t>Avons-nous rencontré nos objectifs ?</a:t>
            </a:r>
            <a:endParaRPr/>
          </a:p>
          <a:p>
            <a:pPr indent="0" lvl="0" marL="0" rtl="0" algn="l">
              <a:spcBef>
                <a:spcPts val="0"/>
              </a:spcBef>
              <a:spcAft>
                <a:spcPts val="0"/>
              </a:spcAft>
              <a:buNone/>
            </a:pPr>
            <a:r>
              <a:t/>
            </a:r>
            <a:endParaRPr>
              <a:solidFill>
                <a:srgbClr val="000000"/>
              </a:solidFill>
            </a:endParaRPr>
          </a:p>
        </p:txBody>
      </p:sp>
      <p:sp>
        <p:nvSpPr>
          <p:cNvPr id="295" name="Google Shape;295;p34"/>
          <p:cNvSpPr txBox="1"/>
          <p:nvPr>
            <p:ph idx="1" type="body"/>
          </p:nvPr>
        </p:nvSpPr>
        <p:spPr>
          <a:xfrm>
            <a:off x="311700" y="1584700"/>
            <a:ext cx="8520600" cy="15711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fr"/>
              <a:t>Connaître la compétence</a:t>
            </a:r>
            <a:endParaRPr/>
          </a:p>
          <a:p>
            <a:pPr indent="-342900" lvl="0" marL="457200" rtl="0" algn="l">
              <a:spcBef>
                <a:spcPts val="0"/>
              </a:spcBef>
              <a:spcAft>
                <a:spcPts val="0"/>
              </a:spcAft>
              <a:buSzPts val="1800"/>
              <a:buChar char="●"/>
            </a:pPr>
            <a:r>
              <a:rPr lang="fr"/>
              <a:t>Disposer la marchandise dans son véhicule à partir des informations qui sont transmises tout en tenant compte des règlements et en maximisant l’efficacité des livraisons.</a:t>
            </a:r>
            <a:endParaRPr/>
          </a:p>
          <a:p>
            <a:pPr indent="0" lvl="0" marL="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2"/>
          <p:cNvSpPr txBox="1"/>
          <p:nvPr>
            <p:ph idx="1" type="body"/>
          </p:nvPr>
        </p:nvSpPr>
        <p:spPr>
          <a:xfrm>
            <a:off x="0" y="0"/>
            <a:ext cx="9104400" cy="318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fr" sz="1100">
                <a:solidFill>
                  <a:schemeClr val="dk1"/>
                </a:solidFill>
              </a:rPr>
              <a:t>Comprendre la compétence 7</a:t>
            </a:r>
            <a:endParaRPr b="1" sz="11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fr" sz="1100">
                <a:solidFill>
                  <a:schemeClr val="dk1"/>
                </a:solidFill>
              </a:rPr>
              <a:t>Durée totale : 45 heures</a:t>
            </a:r>
            <a:endParaRPr b="1" sz="11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fr" sz="1100">
                <a:solidFill>
                  <a:schemeClr val="dk1"/>
                </a:solidFill>
              </a:rPr>
              <a:t>Durée de l’évaluation : 2 heures</a:t>
            </a:r>
            <a:endParaRPr b="1" sz="1100">
              <a:solidFill>
                <a:schemeClr val="dk1"/>
              </a:solidFill>
            </a:endParaRPr>
          </a:p>
          <a:p>
            <a:pPr indent="0" lvl="0" marL="0" rtl="0" algn="l">
              <a:lnSpc>
                <a:spcPct val="100000"/>
              </a:lnSpc>
              <a:spcBef>
                <a:spcPts val="1000"/>
              </a:spcBef>
              <a:spcAft>
                <a:spcPts val="0"/>
              </a:spcAft>
              <a:buClr>
                <a:schemeClr val="dk1"/>
              </a:buClr>
              <a:buSzPts val="1100"/>
              <a:buFont typeface="Arial"/>
              <a:buNone/>
            </a:pPr>
            <a:r>
              <a:rPr lang="fr" sz="1000">
                <a:solidFill>
                  <a:schemeClr val="dk1"/>
                </a:solidFill>
              </a:rPr>
              <a:t>Une fois cette compétence terminée, vous devriez être en mesure d’exécuter les manœuvres de chargement et de déchargement d’un camion en conformité avec les règles de santé, sécurité et des règlements inhérents.</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b="1" lang="fr" sz="1100">
                <a:solidFill>
                  <a:schemeClr val="dk1"/>
                </a:solidFill>
              </a:rPr>
              <a:t>Énoncé de la compétence</a:t>
            </a:r>
            <a:endParaRPr b="1" sz="11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b="1"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000">
                <a:solidFill>
                  <a:schemeClr val="dk1"/>
                </a:solidFill>
              </a:rPr>
              <a:t>Veiller au chargement et au déchargement d’un camion.</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b="1" lang="fr" sz="1100">
                <a:solidFill>
                  <a:schemeClr val="dk1"/>
                </a:solidFill>
              </a:rPr>
              <a:t>Éléments de la compétence</a:t>
            </a:r>
            <a:endParaRPr b="1" sz="11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b="1"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Préparer le travail.</a:t>
            </a:r>
            <a:endParaRPr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Positionner le véhicule.</a:t>
            </a:r>
            <a:endParaRPr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Exécuter les manœuvres de chargement et de déchargement.</a:t>
            </a:r>
            <a:endParaRPr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Effectuer la pesée et les ajustements.</a:t>
            </a:r>
            <a:endParaRPr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Arrimer et désarrimer la marchandise.</a:t>
            </a:r>
            <a:endParaRPr sz="1000">
              <a:solidFill>
                <a:schemeClr val="dk1"/>
              </a:solidFill>
            </a:endParaRPr>
          </a:p>
          <a:p>
            <a:pPr indent="-292100" lvl="0" marL="457200" rtl="0" algn="just">
              <a:lnSpc>
                <a:spcPct val="100000"/>
              </a:lnSpc>
              <a:spcBef>
                <a:spcPts val="0"/>
              </a:spcBef>
              <a:spcAft>
                <a:spcPts val="0"/>
              </a:spcAft>
              <a:buClr>
                <a:schemeClr val="dk1"/>
              </a:buClr>
              <a:buSzPts val="1000"/>
              <a:buAutoNum type="arabicPeriod"/>
            </a:pPr>
            <a:r>
              <a:rPr lang="fr" sz="1000">
                <a:solidFill>
                  <a:schemeClr val="dk1"/>
                </a:solidFill>
              </a:rPr>
              <a:t>Communiquer l’information.</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00000"/>
              </a:lnSpc>
              <a:spcBef>
                <a:spcPts val="0"/>
              </a:spcBef>
              <a:spcAft>
                <a:spcPts val="0"/>
              </a:spcAft>
              <a:buClr>
                <a:schemeClr val="dk1"/>
              </a:buClr>
              <a:buSzPts val="1100"/>
              <a:buFont typeface="Arial"/>
              <a:buNone/>
            </a:pPr>
            <a:r>
              <a:rPr lang="fr" sz="1100">
                <a:solidFill>
                  <a:schemeClr val="dk1"/>
                </a:solidFill>
              </a:rPr>
              <a:t>La compétence 7 est scindée en deux modes d’enseignement distincts;</a:t>
            </a:r>
            <a:endParaRPr sz="1100">
              <a:solidFill>
                <a:schemeClr val="dk1"/>
              </a:solidFill>
            </a:endParaRPr>
          </a:p>
          <a:p>
            <a:pPr indent="0" lvl="0" marL="0" rtl="0" algn="just">
              <a:lnSpc>
                <a:spcPct val="100000"/>
              </a:lnSpc>
              <a:spcBef>
                <a:spcPts val="0"/>
              </a:spcBef>
              <a:spcAft>
                <a:spcPts val="0"/>
              </a:spcAft>
              <a:buClr>
                <a:schemeClr val="dk1"/>
              </a:buClr>
              <a:buSzPts val="1100"/>
              <a:buFont typeface="Arial"/>
              <a:buNone/>
            </a:pPr>
            <a:r>
              <a:t/>
            </a:r>
            <a:endParaRPr sz="1000">
              <a:solidFill>
                <a:schemeClr val="dk1"/>
              </a:solidFill>
            </a:endParaRPr>
          </a:p>
          <a:p>
            <a:pPr indent="0" lvl="0" marL="457200" rtl="0" algn="just">
              <a:lnSpc>
                <a:spcPct val="100000"/>
              </a:lnSpc>
              <a:spcBef>
                <a:spcPts val="0"/>
              </a:spcBef>
              <a:spcAft>
                <a:spcPts val="0"/>
              </a:spcAft>
              <a:buNone/>
            </a:pPr>
            <a:r>
              <a:rPr lang="fr" sz="1000">
                <a:solidFill>
                  <a:schemeClr val="dk1"/>
                </a:solidFill>
              </a:rPr>
              <a:t>La théorie est la partie où l’on fait les liens entre les parties de la réglementation et son application. </a:t>
            </a:r>
            <a:endParaRPr sz="1000">
              <a:solidFill>
                <a:schemeClr val="dk1"/>
              </a:solidFill>
            </a:endParaRPr>
          </a:p>
          <a:p>
            <a:pPr indent="0" lvl="0" marL="457200" rtl="0" algn="just">
              <a:lnSpc>
                <a:spcPct val="100000"/>
              </a:lnSpc>
              <a:spcBef>
                <a:spcPts val="0"/>
              </a:spcBef>
              <a:spcAft>
                <a:spcPts val="0"/>
              </a:spcAft>
              <a:buNone/>
            </a:pPr>
            <a:r>
              <a:rPr lang="fr" sz="1000">
                <a:solidFill>
                  <a:schemeClr val="dk1"/>
                </a:solidFill>
              </a:rPr>
              <a:t>La pratique est l’application en situations réelles de chargement et de déchargement.</a:t>
            </a:r>
            <a:endParaRPr sz="1000">
              <a:solidFill>
                <a:schemeClr val="dk1"/>
              </a:solidFill>
            </a:endParaRPr>
          </a:p>
          <a:p>
            <a:pPr indent="0" lvl="0" marL="0" rtl="0" algn="l">
              <a:spcBef>
                <a:spcPts val="0"/>
              </a:spcBef>
              <a:spcAft>
                <a:spcPts val="1600"/>
              </a:spcAft>
              <a:buNone/>
            </a:pPr>
            <a:r>
              <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graphicFrame>
        <p:nvGraphicFramePr>
          <p:cNvPr id="95" name="Google Shape;95;p13"/>
          <p:cNvGraphicFramePr/>
          <p:nvPr/>
        </p:nvGraphicFramePr>
        <p:xfrm>
          <a:off x="0" y="152400"/>
          <a:ext cx="3000000" cy="3000000"/>
        </p:xfrm>
        <a:graphic>
          <a:graphicData uri="http://schemas.openxmlformats.org/drawingml/2006/table">
            <a:tbl>
              <a:tblPr>
                <a:noFill/>
                <a:tableStyleId>{CDE9B14B-D2EB-4355-85CC-5DD532E05349}</a:tableStyleId>
              </a:tblPr>
              <a:tblGrid>
                <a:gridCol w="1379500"/>
                <a:gridCol w="2740225"/>
                <a:gridCol w="5024300"/>
              </a:tblGrid>
              <a:tr h="189575">
                <a:tc>
                  <a:txBody>
                    <a:bodyPr/>
                    <a:lstStyle/>
                    <a:p>
                      <a:pPr indent="0" lvl="0" marL="63500" rtl="0" algn="just">
                        <a:spcBef>
                          <a:spcPts val="0"/>
                        </a:spcBef>
                        <a:spcAft>
                          <a:spcPts val="0"/>
                        </a:spcAft>
                        <a:buNone/>
                      </a:pPr>
                      <a:r>
                        <a:rPr b="1" lang="fr" sz="1000">
                          <a:solidFill>
                            <a:srgbClr val="FFFFFF"/>
                          </a:solidFill>
                        </a:rPr>
                        <a:t>Abréviations</a:t>
                      </a:r>
                      <a:endParaRPr b="1" sz="1000">
                        <a:solidFill>
                          <a:srgbClr val="FFFFFF"/>
                        </a:solidFill>
                      </a:endParaRPr>
                    </a:p>
                  </a:txBody>
                  <a:tcPr marT="0" marB="0" marR="50800" marL="508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000000"/>
                    </a:solidFill>
                  </a:tcPr>
                </a:tc>
                <a:tc>
                  <a:txBody>
                    <a:bodyPr/>
                    <a:lstStyle/>
                    <a:p>
                      <a:pPr indent="0" lvl="0" marL="63500" rtl="0" algn="just">
                        <a:spcBef>
                          <a:spcPts val="0"/>
                        </a:spcBef>
                        <a:spcAft>
                          <a:spcPts val="0"/>
                        </a:spcAft>
                        <a:buNone/>
                      </a:pPr>
                      <a:r>
                        <a:rPr b="1" lang="fr" sz="1000">
                          <a:solidFill>
                            <a:srgbClr val="FFFFFF"/>
                          </a:solidFill>
                        </a:rPr>
                        <a:t>Expressions anglaises</a:t>
                      </a:r>
                      <a:endParaRPr b="1" sz="1000">
                        <a:solidFill>
                          <a:srgbClr val="FFFFFF"/>
                        </a:solidFill>
                      </a:endParaRPr>
                    </a:p>
                  </a:txBody>
                  <a:tcPr marT="0" marB="0" marR="50800" marL="508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000000"/>
                    </a:solidFill>
                  </a:tcPr>
                </a:tc>
                <a:tc>
                  <a:txBody>
                    <a:bodyPr/>
                    <a:lstStyle/>
                    <a:p>
                      <a:pPr indent="0" lvl="0" marL="63500" rtl="0" algn="just">
                        <a:spcBef>
                          <a:spcPts val="0"/>
                        </a:spcBef>
                        <a:spcAft>
                          <a:spcPts val="0"/>
                        </a:spcAft>
                        <a:buNone/>
                      </a:pPr>
                      <a:r>
                        <a:rPr b="1" lang="fr" sz="1000">
                          <a:solidFill>
                            <a:srgbClr val="FFFFFF"/>
                          </a:solidFill>
                        </a:rPr>
                        <a:t>Expressions françaises</a:t>
                      </a:r>
                      <a:endParaRPr b="1" sz="1000">
                        <a:solidFill>
                          <a:srgbClr val="FFFFFF"/>
                        </a:solidFill>
                      </a:endParaRPr>
                    </a:p>
                  </a:txBody>
                  <a:tcPr marT="0" marB="0" marR="50800" marL="508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000000"/>
                    </a:solidFill>
                  </a:tcPr>
                </a:tc>
              </a:tr>
              <a:tr h="189575">
                <a:tc>
                  <a:txBody>
                    <a:bodyPr/>
                    <a:lstStyle/>
                    <a:p>
                      <a:pPr indent="0" lvl="0" marL="63500" rtl="0" algn="l">
                        <a:spcBef>
                          <a:spcPts val="0"/>
                        </a:spcBef>
                        <a:spcAft>
                          <a:spcPts val="0"/>
                        </a:spcAft>
                        <a:buNone/>
                      </a:pPr>
                      <a:r>
                        <a:rPr lang="fr" sz="1000"/>
                        <a:t>B/L (BOL)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Bill of lading</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Connaissement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PRO No.</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CCCCCC"/>
                    </a:solidFill>
                  </a:tcPr>
                </a:tc>
                <a:tc>
                  <a:txBody>
                    <a:bodyPr/>
                    <a:lstStyle/>
                    <a:p>
                      <a:pPr indent="0" lvl="0" marL="63500" rtl="0" algn="l">
                        <a:spcBef>
                          <a:spcPts val="0"/>
                        </a:spcBef>
                        <a:spcAft>
                          <a:spcPts val="0"/>
                        </a:spcAft>
                        <a:buNone/>
                      </a:pPr>
                      <a:r>
                        <a:rPr lang="fr" sz="1000"/>
                        <a:t>Freight bill number</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CCCCCC"/>
                    </a:solidFill>
                  </a:tcPr>
                </a:tc>
                <a:tc>
                  <a:txBody>
                    <a:bodyPr/>
                    <a:lstStyle/>
                    <a:p>
                      <a:pPr indent="0" lvl="0" marL="63500" rtl="0" algn="l">
                        <a:spcBef>
                          <a:spcPts val="0"/>
                        </a:spcBef>
                        <a:spcAft>
                          <a:spcPts val="0"/>
                        </a:spcAft>
                        <a:buNone/>
                      </a:pPr>
                      <a:r>
                        <a:rPr lang="fr" sz="1000"/>
                        <a:t>Billet de livraison</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CCCCCC"/>
                    </a:solidFill>
                  </a:tcPr>
                </a:tc>
              </a:tr>
              <a:tr h="189575">
                <a:tc>
                  <a:txBody>
                    <a:bodyPr/>
                    <a:lstStyle/>
                    <a:p>
                      <a:pPr indent="0" lvl="0" marL="63500" rtl="0" algn="l">
                        <a:spcBef>
                          <a:spcPts val="0"/>
                        </a:spcBef>
                        <a:spcAft>
                          <a:spcPts val="0"/>
                        </a:spcAft>
                        <a:buNone/>
                      </a:pPr>
                      <a:r>
                        <a:rPr lang="fr" sz="1000"/>
                        <a:t>COD</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Cash on delivery</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PSL (payable sur livraison)</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02175">
                <a:tc>
                  <a:txBody>
                    <a:bodyPr/>
                    <a:lstStyle/>
                    <a:p>
                      <a:pPr indent="0" lvl="0" marL="63500" rtl="0" algn="l">
                        <a:spcBef>
                          <a:spcPts val="0"/>
                        </a:spcBef>
                        <a:spcAft>
                          <a:spcPts val="0"/>
                        </a:spcAft>
                        <a:buNone/>
                      </a:pPr>
                      <a:r>
                        <a:rPr lang="fr" sz="1000"/>
                        <a:t>COLL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Collect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Frais à percevoir (transport et/ou marchandise)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PPD</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Prepaid</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Payé à l’avance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MIN</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Minimum</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Minimum</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PKG</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Package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Colis</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BDL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Bundle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Paquet, ballot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PCS</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Pieces (number of)</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Pièces (nombre de)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P/U</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Pick-up</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Ramassage, cueillette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DELY</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Delivery</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Livraison</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LTL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Less than truck load</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Lots brisés, charge partielle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21925">
                <a:tc>
                  <a:txBody>
                    <a:bodyPr/>
                    <a:lstStyle/>
                    <a:p>
                      <a:pPr indent="0" lvl="0" marL="63500" rtl="0" algn="l">
                        <a:spcBef>
                          <a:spcPts val="0"/>
                        </a:spcBef>
                        <a:spcAft>
                          <a:spcPts val="0"/>
                        </a:spcAft>
                        <a:buNone/>
                      </a:pPr>
                      <a:r>
                        <a:rPr lang="fr" sz="1000"/>
                        <a:t>TL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Truckload</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Charge complète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02175">
                <a:tc>
                  <a:txBody>
                    <a:bodyPr/>
                    <a:lstStyle/>
                    <a:p>
                      <a:pPr indent="0" lvl="0" marL="63500" rtl="0" algn="l">
                        <a:spcBef>
                          <a:spcPts val="0"/>
                        </a:spcBef>
                        <a:spcAft>
                          <a:spcPts val="0"/>
                        </a:spcAft>
                        <a:buNone/>
                      </a:pPr>
                      <a:r>
                        <a:rPr lang="fr" sz="1000"/>
                        <a:t>N/C</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No charge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Sans frais de transport et/ou de marchandise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RO</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Routing order</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Acheminement, route désirée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B/T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Bobtail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Solo, haut le pied, (tracteur seulement)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189575">
                <a:tc>
                  <a:txBody>
                    <a:bodyPr/>
                    <a:lstStyle/>
                    <a:p>
                      <a:pPr indent="0" lvl="0" marL="63500" rtl="0" algn="l">
                        <a:spcBef>
                          <a:spcPts val="0"/>
                        </a:spcBef>
                        <a:spcAft>
                          <a:spcPts val="0"/>
                        </a:spcAft>
                        <a:buNone/>
                      </a:pPr>
                      <a:r>
                        <a:rPr lang="fr" sz="1000"/>
                        <a:t>SLC</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Shipper load &amp; count</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Chargé et compté par l’expéditeur</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189575">
                <a:tc>
                  <a:txBody>
                    <a:bodyPr/>
                    <a:lstStyle/>
                    <a:p>
                      <a:pPr indent="0" lvl="0" marL="63500" rtl="0" algn="l">
                        <a:spcBef>
                          <a:spcPts val="0"/>
                        </a:spcBef>
                        <a:spcAft>
                          <a:spcPts val="0"/>
                        </a:spcAft>
                        <a:buNone/>
                      </a:pPr>
                      <a:r>
                        <a:rPr lang="fr" sz="1000"/>
                        <a:t>W/B</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Waybill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Feuille de route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277925">
                <a:tc>
                  <a:txBody>
                    <a:bodyPr/>
                    <a:lstStyle/>
                    <a:p>
                      <a:pPr indent="0" lvl="0" marL="63500" rtl="0" algn="l">
                        <a:spcBef>
                          <a:spcPts val="0"/>
                        </a:spcBef>
                        <a:spcAft>
                          <a:spcPts val="0"/>
                        </a:spcAft>
                        <a:buNone/>
                      </a:pPr>
                      <a:r>
                        <a:rPr lang="fr" sz="1000"/>
                        <a:t>LOAD AND GO</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Directly from a shipper to a consignee without going through a terminal</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63500" rtl="0" algn="l">
                        <a:spcBef>
                          <a:spcPts val="0"/>
                        </a:spcBef>
                        <a:spcAft>
                          <a:spcPts val="0"/>
                        </a:spcAft>
                        <a:buNone/>
                      </a:pPr>
                      <a:r>
                        <a:rPr lang="fr" sz="1000"/>
                        <a:t>Chargé chez l'expéditeur et livré directement chez le consignataire sans passer par un intermédiaire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02175">
                <a:tc>
                  <a:txBody>
                    <a:bodyPr/>
                    <a:lstStyle/>
                    <a:p>
                      <a:pPr indent="0" lvl="0" marL="63500" rtl="0" algn="l">
                        <a:spcBef>
                          <a:spcPts val="0"/>
                        </a:spcBef>
                        <a:spcAft>
                          <a:spcPts val="0"/>
                        </a:spcAft>
                        <a:buNone/>
                      </a:pPr>
                      <a:r>
                        <a:rPr lang="fr" sz="1000"/>
                        <a:t>PACKING SLIP</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Document detailing the content of a package or bundle</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Document qui décrit le contenu de l'expédition</a:t>
                      </a:r>
                      <a:endParaRPr sz="1000"/>
                    </a:p>
                  </a:txBody>
                  <a:tcPr marT="0" marB="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277925">
                <a:tc>
                  <a:txBody>
                    <a:bodyPr/>
                    <a:lstStyle/>
                    <a:p>
                      <a:pPr indent="0" lvl="0" marL="63500" rtl="0" algn="l">
                        <a:spcBef>
                          <a:spcPts val="0"/>
                        </a:spcBef>
                        <a:spcAft>
                          <a:spcPts val="0"/>
                        </a:spcAft>
                        <a:buNone/>
                      </a:pPr>
                      <a:r>
                        <a:rPr lang="fr" sz="1000"/>
                        <a:t>AS A FULL LOAD</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Considered a full load for special deliveries</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Expédition considérée comme une charge entière même si elle ne remplit pas la semi-remorque</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r h="221975">
                <a:tc>
                  <a:txBody>
                    <a:bodyPr/>
                    <a:lstStyle/>
                    <a:p>
                      <a:pPr indent="0" lvl="0" marL="63500" rtl="0" algn="l">
                        <a:spcBef>
                          <a:spcPts val="0"/>
                        </a:spcBef>
                        <a:spcAft>
                          <a:spcPts val="0"/>
                        </a:spcAft>
                        <a:buNone/>
                      </a:pPr>
                      <a:r>
                        <a:rPr lang="fr" sz="1000"/>
                        <a:t>RUSH, ASAP</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Urgent, as soon as possible</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c>
                  <a:txBody>
                    <a:bodyPr/>
                    <a:lstStyle/>
                    <a:p>
                      <a:pPr indent="0" lvl="0" marL="63500" rtl="0" algn="l">
                        <a:spcBef>
                          <a:spcPts val="0"/>
                        </a:spcBef>
                        <a:spcAft>
                          <a:spcPts val="0"/>
                        </a:spcAft>
                        <a:buNone/>
                      </a:pPr>
                      <a:r>
                        <a:rPr lang="fr" sz="1000"/>
                        <a:t>Urgent</a:t>
                      </a:r>
                      <a:endParaRPr sz="1000"/>
                    </a:p>
                  </a:txBody>
                  <a:tcPr marT="50800" marB="50800" marR="50800" marL="5080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9D9D9"/>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type="title"/>
          </p:nvPr>
        </p:nvSpPr>
        <p:spPr>
          <a:xfrm>
            <a:off x="716400" y="0"/>
            <a:ext cx="7711200" cy="3312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fr" sz="1100"/>
              <a:t>Sur le connaissement suivant, sauriez-vous trouver les cinq informations les plus pertinentes pour le chauffeur ?</a:t>
            </a:r>
            <a:endParaRPr b="1" sz="1100"/>
          </a:p>
          <a:p>
            <a:pPr indent="0" lvl="0" marL="0" rtl="0" algn="l">
              <a:spcBef>
                <a:spcPts val="0"/>
              </a:spcBef>
              <a:spcAft>
                <a:spcPts val="0"/>
              </a:spcAft>
              <a:buNone/>
            </a:pPr>
            <a:r>
              <a:t/>
            </a:r>
            <a:endParaRPr b="1"/>
          </a:p>
        </p:txBody>
      </p:sp>
      <p:sp>
        <p:nvSpPr>
          <p:cNvPr id="101" name="Google Shape;101;p14"/>
          <p:cNvSpPr txBox="1"/>
          <p:nvPr>
            <p:ph idx="4294967295" type="body"/>
          </p:nvPr>
        </p:nvSpPr>
        <p:spPr>
          <a:xfrm>
            <a:off x="3831150" y="1725150"/>
            <a:ext cx="5022300" cy="36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
              <a:t>La date</a:t>
            </a:r>
            <a:endParaRPr/>
          </a:p>
        </p:txBody>
      </p:sp>
      <p:pic>
        <p:nvPicPr>
          <p:cNvPr id="102" name="Google Shape;102;p14"/>
          <p:cNvPicPr preferRelativeResize="0"/>
          <p:nvPr/>
        </p:nvPicPr>
        <p:blipFill>
          <a:blip r:embed="rId3">
            <a:alphaModFix/>
          </a:blip>
          <a:stretch>
            <a:fillRect/>
          </a:stretch>
        </p:blipFill>
        <p:spPr>
          <a:xfrm>
            <a:off x="159450" y="337413"/>
            <a:ext cx="3456325" cy="4468674"/>
          </a:xfrm>
          <a:prstGeom prst="rect">
            <a:avLst/>
          </a:prstGeom>
          <a:noFill/>
          <a:ln>
            <a:noFill/>
          </a:ln>
        </p:spPr>
      </p:pic>
      <p:sp>
        <p:nvSpPr>
          <p:cNvPr id="103" name="Google Shape;103;p14"/>
          <p:cNvSpPr txBox="1"/>
          <p:nvPr/>
        </p:nvSpPr>
        <p:spPr>
          <a:xfrm>
            <a:off x="3831150" y="2092350"/>
            <a:ext cx="4720200" cy="367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2"/>
            </a:pPr>
            <a:r>
              <a:rPr lang="fr" sz="1800">
                <a:solidFill>
                  <a:schemeClr val="dk2"/>
                </a:solidFill>
              </a:rPr>
              <a:t>L’adresse du consignataire</a:t>
            </a:r>
            <a:endParaRPr/>
          </a:p>
        </p:txBody>
      </p:sp>
      <p:sp>
        <p:nvSpPr>
          <p:cNvPr id="104" name="Google Shape;104;p14"/>
          <p:cNvSpPr txBox="1"/>
          <p:nvPr/>
        </p:nvSpPr>
        <p:spPr>
          <a:xfrm>
            <a:off x="3831150" y="2459550"/>
            <a:ext cx="4437900" cy="3672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3"/>
            </a:pPr>
            <a:r>
              <a:rPr lang="fr" sz="1800">
                <a:solidFill>
                  <a:schemeClr val="dk2"/>
                </a:solidFill>
              </a:rPr>
              <a:t>La description de la marchandise</a:t>
            </a:r>
            <a:endParaRPr/>
          </a:p>
        </p:txBody>
      </p:sp>
      <p:sp>
        <p:nvSpPr>
          <p:cNvPr id="105" name="Google Shape;105;p14"/>
          <p:cNvSpPr txBox="1"/>
          <p:nvPr/>
        </p:nvSpPr>
        <p:spPr>
          <a:xfrm>
            <a:off x="3831150" y="2826750"/>
            <a:ext cx="3000000" cy="401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4"/>
            </a:pPr>
            <a:r>
              <a:rPr lang="fr" sz="1800">
                <a:solidFill>
                  <a:schemeClr val="dk2"/>
                </a:solidFill>
              </a:rPr>
              <a:t>Le poids</a:t>
            </a:r>
            <a:endParaRPr/>
          </a:p>
        </p:txBody>
      </p:sp>
      <p:sp>
        <p:nvSpPr>
          <p:cNvPr id="106" name="Google Shape;106;p14"/>
          <p:cNvSpPr txBox="1"/>
          <p:nvPr/>
        </p:nvSpPr>
        <p:spPr>
          <a:xfrm>
            <a:off x="3831150" y="3193950"/>
            <a:ext cx="4797900" cy="401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5"/>
            </a:pPr>
            <a:r>
              <a:rPr lang="fr" sz="1800">
                <a:solidFill>
                  <a:schemeClr val="dk2"/>
                </a:solidFill>
              </a:rPr>
              <a:t>Présence de marchandises dangereuses</a:t>
            </a:r>
            <a:endParaRPr/>
          </a:p>
        </p:txBody>
      </p:sp>
      <p:cxnSp>
        <p:nvCxnSpPr>
          <p:cNvPr id="107" name="Google Shape;107;p14"/>
          <p:cNvCxnSpPr>
            <a:stCxn id="101" idx="1"/>
          </p:cNvCxnSpPr>
          <p:nvPr/>
        </p:nvCxnSpPr>
        <p:spPr>
          <a:xfrm rot="10800000">
            <a:off x="952350" y="1111650"/>
            <a:ext cx="2878800" cy="797100"/>
          </a:xfrm>
          <a:prstGeom prst="straightConnector1">
            <a:avLst/>
          </a:prstGeom>
          <a:noFill/>
          <a:ln cap="flat" cmpd="sng" w="19050">
            <a:solidFill>
              <a:srgbClr val="FF0000"/>
            </a:solidFill>
            <a:prstDash val="solid"/>
            <a:round/>
            <a:headEnd len="med" w="med" type="none"/>
            <a:tailEnd len="med" w="med" type="triangle"/>
          </a:ln>
        </p:spPr>
      </p:cxnSp>
      <p:cxnSp>
        <p:nvCxnSpPr>
          <p:cNvPr id="108" name="Google Shape;108;p14"/>
          <p:cNvCxnSpPr/>
          <p:nvPr/>
        </p:nvCxnSpPr>
        <p:spPr>
          <a:xfrm rot="10800000">
            <a:off x="1418250" y="2021888"/>
            <a:ext cx="2412900" cy="319800"/>
          </a:xfrm>
          <a:prstGeom prst="straightConnector1">
            <a:avLst/>
          </a:prstGeom>
          <a:noFill/>
          <a:ln cap="flat" cmpd="sng" w="19050">
            <a:solidFill>
              <a:srgbClr val="980000"/>
            </a:solidFill>
            <a:prstDash val="solid"/>
            <a:round/>
            <a:headEnd len="med" w="med" type="none"/>
            <a:tailEnd len="med" w="med" type="triangle"/>
          </a:ln>
        </p:spPr>
      </p:cxnSp>
      <p:cxnSp>
        <p:nvCxnSpPr>
          <p:cNvPr id="109" name="Google Shape;109;p14"/>
          <p:cNvCxnSpPr>
            <a:endCxn id="110" idx="6"/>
          </p:cNvCxnSpPr>
          <p:nvPr/>
        </p:nvCxnSpPr>
        <p:spPr>
          <a:xfrm flipH="1">
            <a:off x="3280600" y="2674650"/>
            <a:ext cx="550500" cy="8700"/>
          </a:xfrm>
          <a:prstGeom prst="straightConnector1">
            <a:avLst/>
          </a:prstGeom>
          <a:noFill/>
          <a:ln cap="flat" cmpd="sng" w="19050">
            <a:solidFill>
              <a:srgbClr val="00FF00"/>
            </a:solidFill>
            <a:prstDash val="solid"/>
            <a:round/>
            <a:headEnd len="med" w="med" type="none"/>
            <a:tailEnd len="med" w="med" type="triangle"/>
          </a:ln>
        </p:spPr>
      </p:cxnSp>
      <p:cxnSp>
        <p:nvCxnSpPr>
          <p:cNvPr id="111" name="Google Shape;111;p14"/>
          <p:cNvCxnSpPr/>
          <p:nvPr/>
        </p:nvCxnSpPr>
        <p:spPr>
          <a:xfrm flipH="1">
            <a:off x="1058250" y="3041700"/>
            <a:ext cx="2772900" cy="715800"/>
          </a:xfrm>
          <a:prstGeom prst="straightConnector1">
            <a:avLst/>
          </a:prstGeom>
          <a:noFill/>
          <a:ln cap="flat" cmpd="sng" w="19050">
            <a:solidFill>
              <a:srgbClr val="0000FF"/>
            </a:solidFill>
            <a:prstDash val="solid"/>
            <a:round/>
            <a:headEnd len="med" w="med" type="none"/>
            <a:tailEnd len="med" w="med" type="triangle"/>
          </a:ln>
        </p:spPr>
      </p:cxnSp>
      <p:cxnSp>
        <p:nvCxnSpPr>
          <p:cNvPr id="112" name="Google Shape;112;p14"/>
          <p:cNvCxnSpPr>
            <a:endCxn id="113" idx="6"/>
          </p:cNvCxnSpPr>
          <p:nvPr/>
        </p:nvCxnSpPr>
        <p:spPr>
          <a:xfrm rot="10800000">
            <a:off x="1938750" y="2741650"/>
            <a:ext cx="1896300" cy="698700"/>
          </a:xfrm>
          <a:prstGeom prst="straightConnector1">
            <a:avLst/>
          </a:prstGeom>
          <a:noFill/>
          <a:ln cap="flat" cmpd="sng" w="19050">
            <a:solidFill>
              <a:srgbClr val="FF00FF"/>
            </a:solidFill>
            <a:prstDash val="solid"/>
            <a:round/>
            <a:headEnd len="med" w="med" type="none"/>
            <a:tailEnd len="med" w="med" type="triangle"/>
          </a:ln>
        </p:spPr>
      </p:cxnSp>
      <p:sp>
        <p:nvSpPr>
          <p:cNvPr id="110" name="Google Shape;110;p14"/>
          <p:cNvSpPr/>
          <p:nvPr/>
        </p:nvSpPr>
        <p:spPr>
          <a:xfrm>
            <a:off x="-49400" y="2284800"/>
            <a:ext cx="3330000" cy="797100"/>
          </a:xfrm>
          <a:prstGeom prst="ellipse">
            <a:avLst/>
          </a:prstGeom>
          <a:noFill/>
          <a:ln cap="flat" cmpd="sng" w="1905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1058250" y="2508700"/>
            <a:ext cx="880500" cy="465900"/>
          </a:xfrm>
          <a:prstGeom prst="ellipse">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b="1" lang="fr" sz="1400"/>
              <a:t> pour la cueillette de la marchandise</a:t>
            </a:r>
            <a:r>
              <a:rPr lang="fr" sz="1400"/>
              <a:t>. Quelles sont les trois points vérifier ?</a:t>
            </a:r>
            <a:endParaRPr sz="1400"/>
          </a:p>
          <a:p>
            <a:pPr indent="0" lvl="0" marL="0" rtl="0" algn="l">
              <a:spcBef>
                <a:spcPts val="0"/>
              </a:spcBef>
              <a:spcAft>
                <a:spcPts val="0"/>
              </a:spcAft>
              <a:buNone/>
            </a:pPr>
            <a:r>
              <a:t/>
            </a:r>
            <a:endParaRPr sz="1400"/>
          </a:p>
        </p:txBody>
      </p:sp>
      <p:sp>
        <p:nvSpPr>
          <p:cNvPr id="119" name="Google Shape;119;p15"/>
          <p:cNvSpPr txBox="1"/>
          <p:nvPr>
            <p:ph idx="1" type="body"/>
          </p:nvPr>
        </p:nvSpPr>
        <p:spPr>
          <a:xfrm>
            <a:off x="311700" y="1334450"/>
            <a:ext cx="3267600" cy="387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
              <a:t>La place disponible</a:t>
            </a:r>
            <a:endParaRPr/>
          </a:p>
        </p:txBody>
      </p:sp>
      <p:pic>
        <p:nvPicPr>
          <p:cNvPr id="120" name="Google Shape;120;p15"/>
          <p:cNvPicPr preferRelativeResize="0"/>
          <p:nvPr/>
        </p:nvPicPr>
        <p:blipFill>
          <a:blip r:embed="rId3">
            <a:alphaModFix/>
          </a:blip>
          <a:stretch>
            <a:fillRect/>
          </a:stretch>
        </p:blipFill>
        <p:spPr>
          <a:xfrm>
            <a:off x="489675" y="1698350"/>
            <a:ext cx="8342625" cy="2013100"/>
          </a:xfrm>
          <a:prstGeom prst="rect">
            <a:avLst/>
          </a:prstGeom>
          <a:noFill/>
          <a:ln>
            <a:noFill/>
          </a:ln>
        </p:spPr>
      </p:pic>
      <p:pic>
        <p:nvPicPr>
          <p:cNvPr id="121" name="Google Shape;121;p15"/>
          <p:cNvPicPr preferRelativeResize="0"/>
          <p:nvPr/>
        </p:nvPicPr>
        <p:blipFill>
          <a:blip r:embed="rId4">
            <a:alphaModFix/>
          </a:blip>
          <a:stretch>
            <a:fillRect/>
          </a:stretch>
        </p:blipFill>
        <p:spPr>
          <a:xfrm>
            <a:off x="1157555" y="1698350"/>
            <a:ext cx="7294247" cy="26033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animEffect filter="fade" transition="in">
                                      <p:cBhvr>
                                        <p:cTn dur="1000"/>
                                        <p:tgtEl>
                                          <p:spTgt spid="1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2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b="1" lang="fr" sz="1400"/>
              <a:t> pour la cueillette de la marchandise</a:t>
            </a:r>
            <a:r>
              <a:rPr lang="fr" sz="1400"/>
              <a:t>. Quelles sont les trois points vérifier ?</a:t>
            </a:r>
            <a:endParaRPr sz="1400"/>
          </a:p>
          <a:p>
            <a:pPr indent="0" lvl="0" marL="0" rtl="0" algn="l">
              <a:spcBef>
                <a:spcPts val="0"/>
              </a:spcBef>
              <a:spcAft>
                <a:spcPts val="0"/>
              </a:spcAft>
              <a:buNone/>
            </a:pPr>
            <a:r>
              <a:t/>
            </a:r>
            <a:endParaRPr sz="1400"/>
          </a:p>
        </p:txBody>
      </p:sp>
      <p:sp>
        <p:nvSpPr>
          <p:cNvPr id="127" name="Google Shape;127;p16"/>
          <p:cNvSpPr txBox="1"/>
          <p:nvPr/>
        </p:nvSpPr>
        <p:spPr>
          <a:xfrm>
            <a:off x="450000" y="1341575"/>
            <a:ext cx="3455700" cy="316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2"/>
            </a:pPr>
            <a:r>
              <a:rPr lang="fr" sz="1800">
                <a:solidFill>
                  <a:schemeClr val="dk2"/>
                </a:solidFill>
              </a:rPr>
              <a:t>Le poids de la marchandise</a:t>
            </a:r>
            <a:endParaRPr/>
          </a:p>
        </p:txBody>
      </p:sp>
      <p:pic>
        <p:nvPicPr>
          <p:cNvPr id="128" name="Google Shape;128;p16"/>
          <p:cNvPicPr preferRelativeResize="0"/>
          <p:nvPr/>
        </p:nvPicPr>
        <p:blipFill>
          <a:blip r:embed="rId3">
            <a:alphaModFix/>
          </a:blip>
          <a:stretch>
            <a:fillRect/>
          </a:stretch>
        </p:blipFill>
        <p:spPr>
          <a:xfrm>
            <a:off x="489675" y="1698350"/>
            <a:ext cx="8342625" cy="201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fr" sz="1400"/>
              <a:t>Avant de prendre possession de la marchandise, le conducteur doit s’assurer que le véhicule est conforme</a:t>
            </a:r>
            <a:r>
              <a:rPr b="1" lang="fr" sz="1400"/>
              <a:t> pour la cueillette de la marchandise</a:t>
            </a:r>
            <a:r>
              <a:rPr lang="fr" sz="1400"/>
              <a:t>. Quelles sont les trois points vérifier ?</a:t>
            </a:r>
            <a:endParaRPr sz="1400"/>
          </a:p>
          <a:p>
            <a:pPr indent="0" lvl="0" marL="0" rtl="0" algn="l">
              <a:spcBef>
                <a:spcPts val="0"/>
              </a:spcBef>
              <a:spcAft>
                <a:spcPts val="0"/>
              </a:spcAft>
              <a:buNone/>
            </a:pPr>
            <a:r>
              <a:t/>
            </a:r>
            <a:endParaRPr sz="1400"/>
          </a:p>
        </p:txBody>
      </p:sp>
      <p:sp>
        <p:nvSpPr>
          <p:cNvPr id="134" name="Google Shape;134;p17"/>
          <p:cNvSpPr txBox="1"/>
          <p:nvPr/>
        </p:nvSpPr>
        <p:spPr>
          <a:xfrm>
            <a:off x="88050" y="1270775"/>
            <a:ext cx="3365400" cy="387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startAt="3"/>
            </a:pPr>
            <a:r>
              <a:rPr lang="fr" sz="1800">
                <a:solidFill>
                  <a:schemeClr val="dk2"/>
                </a:solidFill>
              </a:rPr>
              <a:t>L’état de la semi-remorque</a:t>
            </a:r>
            <a:endParaRPr/>
          </a:p>
        </p:txBody>
      </p:sp>
      <p:pic>
        <p:nvPicPr>
          <p:cNvPr id="135" name="Google Shape;135;p17"/>
          <p:cNvPicPr preferRelativeResize="0"/>
          <p:nvPr/>
        </p:nvPicPr>
        <p:blipFill>
          <a:blip r:embed="rId3">
            <a:alphaModFix/>
          </a:blip>
          <a:stretch>
            <a:fillRect/>
          </a:stretch>
        </p:blipFill>
        <p:spPr>
          <a:xfrm>
            <a:off x="3352800" y="1067825"/>
            <a:ext cx="5666504" cy="3180325"/>
          </a:xfrm>
          <a:prstGeom prst="rect">
            <a:avLst/>
          </a:prstGeom>
          <a:noFill/>
          <a:ln>
            <a:noFill/>
          </a:ln>
        </p:spPr>
      </p:pic>
      <p:pic>
        <p:nvPicPr>
          <p:cNvPr id="136" name="Google Shape;136;p17"/>
          <p:cNvPicPr preferRelativeResize="0"/>
          <p:nvPr/>
        </p:nvPicPr>
        <p:blipFill>
          <a:blip r:embed="rId4">
            <a:alphaModFix/>
          </a:blip>
          <a:stretch>
            <a:fillRect/>
          </a:stretch>
        </p:blipFill>
        <p:spPr>
          <a:xfrm>
            <a:off x="4867275" y="1067825"/>
            <a:ext cx="2828924" cy="4124952"/>
          </a:xfrm>
          <a:prstGeom prst="rect">
            <a:avLst/>
          </a:prstGeom>
          <a:noFill/>
          <a:ln>
            <a:noFill/>
          </a:ln>
        </p:spPr>
      </p:pic>
      <p:pic>
        <p:nvPicPr>
          <p:cNvPr id="137" name="Google Shape;137;p17"/>
          <p:cNvPicPr preferRelativeResize="0"/>
          <p:nvPr/>
        </p:nvPicPr>
        <p:blipFill rotWithShape="1">
          <a:blip r:embed="rId5">
            <a:alphaModFix/>
          </a:blip>
          <a:srcRect b="0" l="0" r="28627" t="0"/>
          <a:stretch/>
        </p:blipFill>
        <p:spPr>
          <a:xfrm>
            <a:off x="5486400" y="1067825"/>
            <a:ext cx="3609975" cy="3372524"/>
          </a:xfrm>
          <a:prstGeom prst="rect">
            <a:avLst/>
          </a:prstGeom>
          <a:noFill/>
          <a:ln>
            <a:noFill/>
          </a:ln>
        </p:spPr>
      </p:pic>
      <p:pic>
        <p:nvPicPr>
          <p:cNvPr id="138" name="Google Shape;138;p17"/>
          <p:cNvPicPr preferRelativeResize="0"/>
          <p:nvPr/>
        </p:nvPicPr>
        <p:blipFill>
          <a:blip r:embed="rId6">
            <a:alphaModFix/>
          </a:blip>
          <a:stretch>
            <a:fillRect/>
          </a:stretch>
        </p:blipFill>
        <p:spPr>
          <a:xfrm>
            <a:off x="220382" y="1658375"/>
            <a:ext cx="4646893" cy="34851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35"/>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136"/>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5" name="Google Shape;145;p18"/>
          <p:cNvPicPr preferRelativeResize="0"/>
          <p:nvPr/>
        </p:nvPicPr>
        <p:blipFill>
          <a:blip r:embed="rId3">
            <a:alphaModFix/>
          </a:blip>
          <a:stretch>
            <a:fillRect/>
          </a:stretch>
        </p:blipFill>
        <p:spPr>
          <a:xfrm>
            <a:off x="-44275" y="0"/>
            <a:ext cx="9188279" cy="4463076"/>
          </a:xfrm>
          <a:prstGeom prst="rect">
            <a:avLst/>
          </a:prstGeom>
          <a:noFill/>
          <a:ln>
            <a:noFill/>
          </a:ln>
        </p:spPr>
      </p:pic>
      <p:sp>
        <p:nvSpPr>
          <p:cNvPr id="146" name="Google Shape;146;p18"/>
          <p:cNvSpPr txBox="1"/>
          <p:nvPr>
            <p:ph type="title"/>
          </p:nvPr>
        </p:nvSpPr>
        <p:spPr>
          <a:xfrm>
            <a:off x="6419300" y="3811200"/>
            <a:ext cx="2688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La conformité</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