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Lst>
  <p:sldIdLst>
    <p:sldId id="382" r:id="rId2"/>
    <p:sldId id="381" r:id="rId3"/>
    <p:sldId id="273" r:id="rId4"/>
    <p:sldId id="298" r:id="rId5"/>
    <p:sldId id="274" r:id="rId6"/>
    <p:sldId id="277" r:id="rId7"/>
    <p:sldId id="278" r:id="rId8"/>
    <p:sldId id="365" r:id="rId9"/>
    <p:sldId id="310" r:id="rId10"/>
    <p:sldId id="311" r:id="rId11"/>
    <p:sldId id="280" r:id="rId12"/>
    <p:sldId id="281" r:id="rId13"/>
    <p:sldId id="391" r:id="rId14"/>
    <p:sldId id="390" r:id="rId15"/>
    <p:sldId id="392" r:id="rId16"/>
    <p:sldId id="323" r:id="rId17"/>
    <p:sldId id="318" r:id="rId18"/>
    <p:sldId id="319" r:id="rId19"/>
    <p:sldId id="314" r:id="rId20"/>
    <p:sldId id="315" r:id="rId21"/>
    <p:sldId id="324" r:id="rId22"/>
    <p:sldId id="322" r:id="rId23"/>
    <p:sldId id="369" r:id="rId24"/>
    <p:sldId id="326" r:id="rId25"/>
    <p:sldId id="316" r:id="rId26"/>
    <p:sldId id="329" r:id="rId27"/>
    <p:sldId id="330" r:id="rId28"/>
    <p:sldId id="328" r:id="rId29"/>
    <p:sldId id="331" r:id="rId30"/>
    <p:sldId id="332" r:id="rId31"/>
    <p:sldId id="333" r:id="rId32"/>
    <p:sldId id="335" r:id="rId33"/>
    <p:sldId id="327" r:id="rId34"/>
    <p:sldId id="336" r:id="rId35"/>
    <p:sldId id="368" r:id="rId36"/>
    <p:sldId id="337" r:id="rId37"/>
    <p:sldId id="346" r:id="rId38"/>
    <p:sldId id="338" r:id="rId39"/>
    <p:sldId id="339" r:id="rId40"/>
    <p:sldId id="342" r:id="rId41"/>
    <p:sldId id="374" r:id="rId42"/>
    <p:sldId id="343" r:id="rId43"/>
    <p:sldId id="345" r:id="rId44"/>
    <p:sldId id="366" r:id="rId45"/>
    <p:sldId id="393" r:id="rId46"/>
    <p:sldId id="394"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27" autoAdjust="0"/>
    <p:restoredTop sz="94650" autoAdjust="0"/>
  </p:normalViewPr>
  <p:slideViewPr>
    <p:cSldViewPr>
      <p:cViewPr varScale="1">
        <p:scale>
          <a:sx n="48" d="100"/>
          <a:sy n="48" d="100"/>
        </p:scale>
        <p:origin x="1186" y="43"/>
      </p:cViewPr>
      <p:guideLst>
        <p:guide orient="horz" pos="2160"/>
        <p:guide pos="2880"/>
      </p:guideLst>
    </p:cSldViewPr>
  </p:slideViewPr>
  <p:outlineViewPr>
    <p:cViewPr>
      <p:scale>
        <a:sx n="33" d="100"/>
        <a:sy n="33" d="100"/>
      </p:scale>
      <p:origin x="0" y="4225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66D6FC-9C5A-4CE3-8FDF-7CFD64D1CDE6}"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fr-CA"/>
        </a:p>
      </dgm:t>
    </dgm:pt>
    <dgm:pt modelId="{C6726F73-4A3D-437F-8834-ABBAB62D64C9}">
      <dgm:prSet/>
      <dgm:spPr/>
      <dgm:t>
        <a:bodyPr/>
        <a:lstStyle/>
        <a:p>
          <a:pPr rtl="0"/>
          <a:r>
            <a:rPr lang="fr-CA" b="1" dirty="0"/>
            <a:t>SPLÉNIQUE = </a:t>
          </a:r>
          <a:br>
            <a:rPr lang="fr-CA" b="1" dirty="0"/>
          </a:br>
          <a:r>
            <a:rPr lang="fr-CA" b="1" dirty="0"/>
            <a:t>QUI SE RAPPORTE À LA RATE</a:t>
          </a:r>
          <a:br>
            <a:rPr lang="fr-CA" b="1" dirty="0"/>
          </a:br>
          <a:br>
            <a:rPr lang="fr-CA" b="1" dirty="0"/>
          </a:br>
          <a:r>
            <a:rPr lang="fr-CA" b="1" dirty="0"/>
            <a:t>EX.: SPLÉNECTOMIE</a:t>
          </a:r>
        </a:p>
      </dgm:t>
    </dgm:pt>
    <dgm:pt modelId="{CC4C9FD1-88DE-40CC-8FB7-B2BAB15F819E}" type="parTrans" cxnId="{990F2B4D-53C3-4F85-9F35-836FB0267BD7}">
      <dgm:prSet/>
      <dgm:spPr/>
      <dgm:t>
        <a:bodyPr/>
        <a:lstStyle/>
        <a:p>
          <a:endParaRPr lang="fr-CA"/>
        </a:p>
      </dgm:t>
    </dgm:pt>
    <dgm:pt modelId="{788D43E1-6072-4F8B-AE63-A17956FED975}" type="sibTrans" cxnId="{990F2B4D-53C3-4F85-9F35-836FB0267BD7}">
      <dgm:prSet/>
      <dgm:spPr/>
      <dgm:t>
        <a:bodyPr/>
        <a:lstStyle/>
        <a:p>
          <a:endParaRPr lang="fr-CA"/>
        </a:p>
      </dgm:t>
    </dgm:pt>
    <dgm:pt modelId="{E7D49E57-79BD-4C9F-ADEE-A470577B6C3C}" type="pres">
      <dgm:prSet presAssocID="{6866D6FC-9C5A-4CE3-8FDF-7CFD64D1CDE6}" presName="linear" presStyleCnt="0">
        <dgm:presLayoutVars>
          <dgm:animLvl val="lvl"/>
          <dgm:resizeHandles val="exact"/>
        </dgm:presLayoutVars>
      </dgm:prSet>
      <dgm:spPr/>
    </dgm:pt>
    <dgm:pt modelId="{D81D16DE-67D9-43FD-9D0A-E9129F05C646}" type="pres">
      <dgm:prSet presAssocID="{C6726F73-4A3D-437F-8834-ABBAB62D64C9}" presName="parentText" presStyleLbl="node1" presStyleIdx="0" presStyleCnt="1">
        <dgm:presLayoutVars>
          <dgm:chMax val="0"/>
          <dgm:bulletEnabled val="1"/>
        </dgm:presLayoutVars>
      </dgm:prSet>
      <dgm:spPr/>
    </dgm:pt>
  </dgm:ptLst>
  <dgm:cxnLst>
    <dgm:cxn modelId="{990F2B4D-53C3-4F85-9F35-836FB0267BD7}" srcId="{6866D6FC-9C5A-4CE3-8FDF-7CFD64D1CDE6}" destId="{C6726F73-4A3D-437F-8834-ABBAB62D64C9}" srcOrd="0" destOrd="0" parTransId="{CC4C9FD1-88DE-40CC-8FB7-B2BAB15F819E}" sibTransId="{788D43E1-6072-4F8B-AE63-A17956FED975}"/>
    <dgm:cxn modelId="{97EB1254-ADE3-4363-B939-9CED052189F6}" type="presOf" srcId="{C6726F73-4A3D-437F-8834-ABBAB62D64C9}" destId="{D81D16DE-67D9-43FD-9D0A-E9129F05C646}" srcOrd="0" destOrd="0" presId="urn:microsoft.com/office/officeart/2005/8/layout/vList2"/>
    <dgm:cxn modelId="{6C253DFE-690E-41BB-91EA-13F01F323FC4}" type="presOf" srcId="{6866D6FC-9C5A-4CE3-8FDF-7CFD64D1CDE6}" destId="{E7D49E57-79BD-4C9F-ADEE-A470577B6C3C}" srcOrd="0" destOrd="0" presId="urn:microsoft.com/office/officeart/2005/8/layout/vList2"/>
    <dgm:cxn modelId="{DB24BFF9-7277-43C6-A6E0-0D0DC80E7D35}" type="presParOf" srcId="{E7D49E57-79BD-4C9F-ADEE-A470577B6C3C}" destId="{D81D16DE-67D9-43FD-9D0A-E9129F05C64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0A225E-2C7D-456D-8691-FF575A26FC42}"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fr-CA"/>
        </a:p>
      </dgm:t>
    </dgm:pt>
    <dgm:pt modelId="{17B1B82E-A849-4248-BD82-AE4631AE2958}">
      <dgm:prSet/>
      <dgm:spPr/>
      <dgm:t>
        <a:bodyPr/>
        <a:lstStyle/>
        <a:p>
          <a:pPr algn="ctr" rtl="0"/>
          <a:r>
            <a:rPr lang="fr-CA" b="1" dirty="0"/>
            <a:t>MACROPHAGES FONT LA PHAGOCYTOSE</a:t>
          </a:r>
        </a:p>
      </dgm:t>
    </dgm:pt>
    <dgm:pt modelId="{2D771526-FB7B-4883-8421-4A2342E7FEBD}" type="parTrans" cxnId="{93E7C49A-8764-4A88-B0F5-BBE43BA46DD7}">
      <dgm:prSet/>
      <dgm:spPr/>
      <dgm:t>
        <a:bodyPr/>
        <a:lstStyle/>
        <a:p>
          <a:endParaRPr lang="fr-CA"/>
        </a:p>
      </dgm:t>
    </dgm:pt>
    <dgm:pt modelId="{3AB89230-19AF-44B1-9619-29862B5E951E}" type="sibTrans" cxnId="{93E7C49A-8764-4A88-B0F5-BBE43BA46DD7}">
      <dgm:prSet/>
      <dgm:spPr/>
      <dgm:t>
        <a:bodyPr/>
        <a:lstStyle/>
        <a:p>
          <a:endParaRPr lang="fr-CA"/>
        </a:p>
      </dgm:t>
    </dgm:pt>
    <dgm:pt modelId="{4CDC09CD-ECC4-41AA-A494-CDD0D11792D4}" type="pres">
      <dgm:prSet presAssocID="{EF0A225E-2C7D-456D-8691-FF575A26FC42}" presName="linear" presStyleCnt="0">
        <dgm:presLayoutVars>
          <dgm:animLvl val="lvl"/>
          <dgm:resizeHandles val="exact"/>
        </dgm:presLayoutVars>
      </dgm:prSet>
      <dgm:spPr/>
    </dgm:pt>
    <dgm:pt modelId="{4B39E6B3-3A52-452C-9BF6-5020091F7690}" type="pres">
      <dgm:prSet presAssocID="{17B1B82E-A849-4248-BD82-AE4631AE2958}" presName="parentText" presStyleLbl="node1" presStyleIdx="0" presStyleCnt="1">
        <dgm:presLayoutVars>
          <dgm:chMax val="0"/>
          <dgm:bulletEnabled val="1"/>
        </dgm:presLayoutVars>
      </dgm:prSet>
      <dgm:spPr/>
    </dgm:pt>
  </dgm:ptLst>
  <dgm:cxnLst>
    <dgm:cxn modelId="{F9165A6A-C39E-4909-82D7-FA6D24330F13}" type="presOf" srcId="{EF0A225E-2C7D-456D-8691-FF575A26FC42}" destId="{4CDC09CD-ECC4-41AA-A494-CDD0D11792D4}" srcOrd="0" destOrd="0" presId="urn:microsoft.com/office/officeart/2005/8/layout/vList2"/>
    <dgm:cxn modelId="{2E20554C-4AF2-485E-B904-AC1FF087C531}" type="presOf" srcId="{17B1B82E-A849-4248-BD82-AE4631AE2958}" destId="{4B39E6B3-3A52-452C-9BF6-5020091F7690}" srcOrd="0" destOrd="0" presId="urn:microsoft.com/office/officeart/2005/8/layout/vList2"/>
    <dgm:cxn modelId="{93E7C49A-8764-4A88-B0F5-BBE43BA46DD7}" srcId="{EF0A225E-2C7D-456D-8691-FF575A26FC42}" destId="{17B1B82E-A849-4248-BD82-AE4631AE2958}" srcOrd="0" destOrd="0" parTransId="{2D771526-FB7B-4883-8421-4A2342E7FEBD}" sibTransId="{3AB89230-19AF-44B1-9619-29862B5E951E}"/>
    <dgm:cxn modelId="{08F09EC9-8DBB-4728-8F5C-65DE19C3752C}" type="presParOf" srcId="{4CDC09CD-ECC4-41AA-A494-CDD0D11792D4}" destId="{4B39E6B3-3A52-452C-9BF6-5020091F769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D16DE-67D9-43FD-9D0A-E9129F05C646}">
      <dsp:nvSpPr>
        <dsp:cNvPr id="0" name=""/>
        <dsp:cNvSpPr/>
      </dsp:nvSpPr>
      <dsp:spPr>
        <a:xfrm>
          <a:off x="0" y="12729"/>
          <a:ext cx="7210396" cy="33696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rtl="0">
            <a:lnSpc>
              <a:spcPct val="90000"/>
            </a:lnSpc>
            <a:spcBef>
              <a:spcPct val="0"/>
            </a:spcBef>
            <a:spcAft>
              <a:spcPct val="35000"/>
            </a:spcAft>
            <a:buNone/>
          </a:pPr>
          <a:r>
            <a:rPr lang="fr-CA" sz="4000" b="1" kern="1200" dirty="0"/>
            <a:t>SPLÉNIQUE = </a:t>
          </a:r>
          <a:br>
            <a:rPr lang="fr-CA" sz="4000" b="1" kern="1200" dirty="0"/>
          </a:br>
          <a:r>
            <a:rPr lang="fr-CA" sz="4000" b="1" kern="1200" dirty="0"/>
            <a:t>QUI SE RAPPORTE À LA RATE</a:t>
          </a:r>
          <a:br>
            <a:rPr lang="fr-CA" sz="4000" b="1" kern="1200" dirty="0"/>
          </a:br>
          <a:br>
            <a:rPr lang="fr-CA" sz="4000" b="1" kern="1200" dirty="0"/>
          </a:br>
          <a:r>
            <a:rPr lang="fr-CA" sz="4000" b="1" kern="1200" dirty="0"/>
            <a:t>EX.: SPLÉNECTOMIE</a:t>
          </a:r>
        </a:p>
      </dsp:txBody>
      <dsp:txXfrm>
        <a:off x="164490" y="177219"/>
        <a:ext cx="6881416" cy="3040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9E6B3-3A52-452C-9BF6-5020091F7690}">
      <dsp:nvSpPr>
        <dsp:cNvPr id="0" name=""/>
        <dsp:cNvSpPr/>
      </dsp:nvSpPr>
      <dsp:spPr>
        <a:xfrm>
          <a:off x="0" y="854724"/>
          <a:ext cx="6965245" cy="34222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rtl="0">
            <a:lnSpc>
              <a:spcPct val="90000"/>
            </a:lnSpc>
            <a:spcBef>
              <a:spcPct val="0"/>
            </a:spcBef>
            <a:spcAft>
              <a:spcPct val="35000"/>
            </a:spcAft>
            <a:buNone/>
          </a:pPr>
          <a:r>
            <a:rPr lang="fr-CA" sz="6500" b="1" kern="1200" dirty="0"/>
            <a:t>MACROPHAGES FONT LA PHAGOCYTOSE</a:t>
          </a:r>
        </a:p>
      </dsp:txBody>
      <dsp:txXfrm>
        <a:off x="167060" y="1021784"/>
        <a:ext cx="6631125" cy="30881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fr-FR"/>
              <a:t>Modifiez le style du titre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21E67F3C-A792-4DD4-A7E5-F63F8F45C4E9}" type="datetimeFigureOut">
              <a:rPr lang="fr-CA" smtClean="0"/>
              <a:t>2024-03-04</a:t>
            </a:fld>
            <a:endParaRPr lang="fr-CA"/>
          </a:p>
        </p:txBody>
      </p:sp>
      <p:sp>
        <p:nvSpPr>
          <p:cNvPr id="5" name="Footer Placeholder 4"/>
          <p:cNvSpPr>
            <a:spLocks noGrp="1"/>
          </p:cNvSpPr>
          <p:nvPr>
            <p:ph type="ftr" sz="quarter" idx="11"/>
          </p:nvPr>
        </p:nvSpPr>
        <p:spPr>
          <a:xfrm>
            <a:off x="533401" y="5936189"/>
            <a:ext cx="4021666" cy="365125"/>
          </a:xfrm>
        </p:spPr>
        <p:txBody>
          <a:bodyPr/>
          <a:lstStyle/>
          <a:p>
            <a:endParaRPr lang="fr-CA"/>
          </a:p>
        </p:txBody>
      </p:sp>
      <p:sp>
        <p:nvSpPr>
          <p:cNvPr id="6" name="Slide Number Placeholder 5"/>
          <p:cNvSpPr>
            <a:spLocks noGrp="1"/>
          </p:cNvSpPr>
          <p:nvPr>
            <p:ph type="sldNum" sz="quarter" idx="12"/>
          </p:nvPr>
        </p:nvSpPr>
        <p:spPr>
          <a:xfrm>
            <a:off x="7010399" y="2750337"/>
            <a:ext cx="1370293" cy="1356442"/>
          </a:xfrm>
        </p:spPr>
        <p:txBody>
          <a:bodyPr/>
          <a:lstStyle/>
          <a:p>
            <a:fld id="{797A28C1-CF30-4044-890D-B6CAF41ABF10}" type="slidenum">
              <a:rPr lang="fr-CA" smtClean="0"/>
              <a:t>‹N°›</a:t>
            </a:fld>
            <a:endParaRPr lang="fr-CA"/>
          </a:p>
        </p:txBody>
      </p:sp>
    </p:spTree>
    <p:extLst>
      <p:ext uri="{BB962C8B-B14F-4D97-AF65-F5344CB8AC3E}">
        <p14:creationId xmlns:p14="http://schemas.microsoft.com/office/powerpoint/2010/main" val="2186435499"/>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1E67F3C-A792-4DD4-A7E5-F63F8F45C4E9}" type="datetimeFigureOut">
              <a:rPr lang="fr-CA" smtClean="0"/>
              <a:t>2024-03-04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7856438" y="4711310"/>
            <a:ext cx="1149836" cy="1090789"/>
          </a:xfrm>
        </p:spPr>
        <p:txBody>
          <a:bodyPr/>
          <a:lstStyle/>
          <a:p>
            <a:fld id="{797A28C1-CF30-4044-890D-B6CAF41ABF10}" type="slidenum">
              <a:rPr lang="fr-CA" smtClean="0"/>
              <a:t>‹N°›</a:t>
            </a:fld>
            <a:endParaRPr lang="fr-CA"/>
          </a:p>
        </p:txBody>
      </p:sp>
    </p:spTree>
    <p:extLst>
      <p:ext uri="{BB962C8B-B14F-4D97-AF65-F5344CB8AC3E}">
        <p14:creationId xmlns:p14="http://schemas.microsoft.com/office/powerpoint/2010/main" val="3719831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1E67F3C-A792-4DD4-A7E5-F63F8F45C4E9}" type="datetimeFigureOut">
              <a:rPr lang="fr-CA" smtClean="0"/>
              <a:t>2024-03-04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7856438" y="4711616"/>
            <a:ext cx="1149836" cy="1090789"/>
          </a:xfrm>
        </p:spPr>
        <p:txBody>
          <a:bodyPr/>
          <a:lstStyle/>
          <a:p>
            <a:fld id="{797A28C1-CF30-4044-890D-B6CAF41ABF10}" type="slidenum">
              <a:rPr lang="fr-CA" smtClean="0"/>
              <a:t>‹N°›</a:t>
            </a:fld>
            <a:endParaRPr lang="fr-CA"/>
          </a:p>
        </p:txBody>
      </p:sp>
    </p:spTree>
    <p:extLst>
      <p:ext uri="{BB962C8B-B14F-4D97-AF65-F5344CB8AC3E}">
        <p14:creationId xmlns:p14="http://schemas.microsoft.com/office/powerpoint/2010/main" val="3974407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1E67F3C-A792-4DD4-A7E5-F63F8F45C4E9}" type="datetimeFigureOut">
              <a:rPr lang="fr-CA" smtClean="0"/>
              <a:t>2024-03-04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7856438" y="4709926"/>
            <a:ext cx="1149836" cy="1090789"/>
          </a:xfrm>
        </p:spPr>
        <p:txBody>
          <a:bodyPr/>
          <a:lstStyle/>
          <a:p>
            <a:fld id="{797A28C1-CF30-4044-890D-B6CAF41ABF10}" type="slidenum">
              <a:rPr lang="fr-CA" smtClean="0"/>
              <a:t>‹N°›</a:t>
            </a:fld>
            <a:endParaRPr lang="fr-CA"/>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235572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1E67F3C-A792-4DD4-A7E5-F63F8F45C4E9}" type="datetimeFigureOut">
              <a:rPr lang="fr-CA" smtClean="0"/>
              <a:t>2024-03-04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7856438" y="4709926"/>
            <a:ext cx="1149836" cy="1090789"/>
          </a:xfrm>
        </p:spPr>
        <p:txBody>
          <a:bodyPr/>
          <a:lstStyle/>
          <a:p>
            <a:fld id="{797A28C1-CF30-4044-890D-B6CAF41ABF10}" type="slidenum">
              <a:rPr lang="fr-CA" smtClean="0"/>
              <a:t>‹N°›</a:t>
            </a:fld>
            <a:endParaRPr lang="fr-CA"/>
          </a:p>
        </p:txBody>
      </p:sp>
    </p:spTree>
    <p:extLst>
      <p:ext uri="{BB962C8B-B14F-4D97-AF65-F5344CB8AC3E}">
        <p14:creationId xmlns:p14="http://schemas.microsoft.com/office/powerpoint/2010/main" val="3181583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fr-FR"/>
              <a:t>Modifiez le style du titre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21E67F3C-A792-4DD4-A7E5-F63F8F45C4E9}" type="datetimeFigureOut">
              <a:rPr lang="fr-CA" smtClean="0"/>
              <a:t>2024-03-04</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797A28C1-CF30-4044-890D-B6CAF41ABF10}" type="slidenum">
              <a:rPr lang="fr-CA" smtClean="0"/>
              <a:t>‹N°›</a:t>
            </a:fld>
            <a:endParaRPr lang="fr-CA"/>
          </a:p>
        </p:txBody>
      </p:sp>
    </p:spTree>
    <p:extLst>
      <p:ext uri="{BB962C8B-B14F-4D97-AF65-F5344CB8AC3E}">
        <p14:creationId xmlns:p14="http://schemas.microsoft.com/office/powerpoint/2010/main" val="1184423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fr-FR"/>
              <a:t>Modifiez le style du titre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21E67F3C-A792-4DD4-A7E5-F63F8F45C4E9}" type="datetimeFigureOut">
              <a:rPr lang="fr-CA" smtClean="0"/>
              <a:t>2024-03-04</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797A28C1-CF30-4044-890D-B6CAF41ABF10}" type="slidenum">
              <a:rPr lang="fr-CA" smtClean="0"/>
              <a:t>‹N°›</a:t>
            </a:fld>
            <a:endParaRPr lang="fr-CA"/>
          </a:p>
        </p:txBody>
      </p:sp>
    </p:spTree>
    <p:extLst>
      <p:ext uri="{BB962C8B-B14F-4D97-AF65-F5344CB8AC3E}">
        <p14:creationId xmlns:p14="http://schemas.microsoft.com/office/powerpoint/2010/main" val="1441414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1E67F3C-A792-4DD4-A7E5-F63F8F45C4E9}" type="datetimeFigureOut">
              <a:rPr lang="fr-CA" smtClean="0"/>
              <a:t>2024-03-04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97A28C1-CF30-4044-890D-B6CAF41ABF10}" type="slidenum">
              <a:rPr lang="fr-CA" smtClean="0"/>
              <a:t>‹N°›</a:t>
            </a:fld>
            <a:endParaRPr lang="fr-CA"/>
          </a:p>
        </p:txBody>
      </p:sp>
    </p:spTree>
    <p:extLst>
      <p:ext uri="{BB962C8B-B14F-4D97-AF65-F5344CB8AC3E}">
        <p14:creationId xmlns:p14="http://schemas.microsoft.com/office/powerpoint/2010/main" val="205251687"/>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21E67F3C-A792-4DD4-A7E5-F63F8F45C4E9}" type="datetimeFigureOut">
              <a:rPr lang="fr-CA" smtClean="0"/>
              <a:t>2024-03-04</a:t>
            </a:fld>
            <a:endParaRPr lang="fr-CA"/>
          </a:p>
        </p:txBody>
      </p:sp>
      <p:sp>
        <p:nvSpPr>
          <p:cNvPr id="5" name="Footer Placeholder 4"/>
          <p:cNvSpPr>
            <a:spLocks noGrp="1"/>
          </p:cNvSpPr>
          <p:nvPr>
            <p:ph type="ftr" sz="quarter" idx="11"/>
          </p:nvPr>
        </p:nvSpPr>
        <p:spPr>
          <a:xfrm>
            <a:off x="510241" y="5936189"/>
            <a:ext cx="4518959" cy="365125"/>
          </a:xfrm>
        </p:spPr>
        <p:txBody>
          <a:bodyPr/>
          <a:lstStyle/>
          <a:p>
            <a:endParaRPr lang="fr-CA"/>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797A28C1-CF30-4044-890D-B6CAF41ABF10}" type="slidenum">
              <a:rPr lang="fr-CA" smtClean="0"/>
              <a:t>‹N°›</a:t>
            </a:fld>
            <a:endParaRPr lang="fr-CA"/>
          </a:p>
        </p:txBody>
      </p:sp>
    </p:spTree>
    <p:extLst>
      <p:ext uri="{BB962C8B-B14F-4D97-AF65-F5344CB8AC3E}">
        <p14:creationId xmlns:p14="http://schemas.microsoft.com/office/powerpoint/2010/main" val="1314896527"/>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5" name="Date Placeholder 4"/>
          <p:cNvSpPr>
            <a:spLocks noGrp="1"/>
          </p:cNvSpPr>
          <p:nvPr>
            <p:ph type="dt" sz="half" idx="10"/>
          </p:nvPr>
        </p:nvSpPr>
        <p:spPr/>
        <p:txBody>
          <a:bodyPr/>
          <a:lstStyle/>
          <a:p>
            <a:fld id="{21E67F3C-A792-4DD4-A7E5-F63F8F45C4E9}" type="datetimeFigureOut">
              <a:rPr lang="fr-CA" smtClean="0"/>
              <a:t>2024-03-04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797A28C1-CF30-4044-890D-B6CAF41ABF10}" type="slidenum">
              <a:rPr lang="fr-CA" smtClean="0"/>
              <a:t>‹N°›</a:t>
            </a:fld>
            <a:endParaRPr lang="fr-CA"/>
          </a:p>
        </p:txBody>
      </p:sp>
      <p:sp>
        <p:nvSpPr>
          <p:cNvPr id="9" name="Content Placeholder 8"/>
          <p:cNvSpPr>
            <a:spLocks noGrp="1"/>
          </p:cNvSpPr>
          <p:nvPr>
            <p:ph sz="quarter" idx="13"/>
          </p:nvPr>
        </p:nvSpPr>
        <p:spPr>
          <a:xfrm>
            <a:off x="1298448" y="2121407"/>
            <a:ext cx="3200400" cy="360273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1428076640"/>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1_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7" name="Date Placeholder 6"/>
          <p:cNvSpPr>
            <a:spLocks noGrp="1"/>
          </p:cNvSpPr>
          <p:nvPr>
            <p:ph type="dt" sz="half" idx="10"/>
          </p:nvPr>
        </p:nvSpPr>
        <p:spPr/>
        <p:txBody>
          <a:bodyPr/>
          <a:lstStyle/>
          <a:p>
            <a:fld id="{21E67F3C-A792-4DD4-A7E5-F63F8F45C4E9}" type="datetimeFigureOut">
              <a:rPr lang="fr-CA" smtClean="0"/>
              <a:t>2024-03-04</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797A28C1-CF30-4044-890D-B6CAF41ABF10}" type="slidenum">
              <a:rPr lang="fr-CA" smtClean="0"/>
              <a:t>‹N°›</a:t>
            </a:fld>
            <a:endParaRPr lang="fr-CA"/>
          </a:p>
        </p:txBody>
      </p:sp>
      <p:sp>
        <p:nvSpPr>
          <p:cNvPr id="11" name="Content Placeholder 10"/>
          <p:cNvSpPr>
            <a:spLocks noGrp="1"/>
          </p:cNvSpPr>
          <p:nvPr>
            <p:ph sz="quarter" idx="13"/>
          </p:nvPr>
        </p:nvSpPr>
        <p:spPr>
          <a:xfrm>
            <a:off x="1298448" y="2944368"/>
            <a:ext cx="3227832" cy="277977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965930156"/>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1E67F3C-A792-4DD4-A7E5-F63F8F45C4E9}" type="datetimeFigureOut">
              <a:rPr lang="fr-CA" smtClean="0"/>
              <a:t>2024-03-04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97A28C1-CF30-4044-890D-B6CAF41ABF10}" type="slidenum">
              <a:rPr lang="fr-CA" smtClean="0"/>
              <a:t>‹N°›</a:t>
            </a:fld>
            <a:endParaRPr lang="fr-CA"/>
          </a:p>
        </p:txBody>
      </p:sp>
    </p:spTree>
    <p:extLst>
      <p:ext uri="{BB962C8B-B14F-4D97-AF65-F5344CB8AC3E}">
        <p14:creationId xmlns:p14="http://schemas.microsoft.com/office/powerpoint/2010/main" val="3789162143"/>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fr-FR"/>
              <a:t>Modifiez le style du titre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5365810" y="5936188"/>
            <a:ext cx="2057400" cy="365125"/>
          </a:xfrm>
        </p:spPr>
        <p:txBody>
          <a:bodyPr/>
          <a:lstStyle/>
          <a:p>
            <a:fld id="{21E67F3C-A792-4DD4-A7E5-F63F8F45C4E9}" type="datetimeFigureOut">
              <a:rPr lang="fr-CA" smtClean="0"/>
              <a:t>2024-03-04</a:t>
            </a:fld>
            <a:endParaRPr lang="fr-CA"/>
          </a:p>
        </p:txBody>
      </p:sp>
      <p:sp>
        <p:nvSpPr>
          <p:cNvPr id="5" name="Footer Placeholder 4"/>
          <p:cNvSpPr>
            <a:spLocks noGrp="1"/>
          </p:cNvSpPr>
          <p:nvPr>
            <p:ph type="ftr" sz="quarter" idx="11"/>
          </p:nvPr>
        </p:nvSpPr>
        <p:spPr>
          <a:xfrm>
            <a:off x="533400" y="5936189"/>
            <a:ext cx="4834673" cy="365125"/>
          </a:xfrm>
        </p:spPr>
        <p:txBody>
          <a:bodyPr/>
          <a:lstStyle/>
          <a:p>
            <a:endParaRPr lang="fr-CA"/>
          </a:p>
        </p:txBody>
      </p:sp>
      <p:sp>
        <p:nvSpPr>
          <p:cNvPr id="6" name="Slide Number Placeholder 5"/>
          <p:cNvSpPr>
            <a:spLocks noGrp="1"/>
          </p:cNvSpPr>
          <p:nvPr>
            <p:ph type="sldNum" sz="quarter" idx="12"/>
          </p:nvPr>
        </p:nvSpPr>
        <p:spPr>
          <a:xfrm>
            <a:off x="7856438" y="2869896"/>
            <a:ext cx="1149836" cy="1090789"/>
          </a:xfrm>
        </p:spPr>
        <p:txBody>
          <a:bodyPr/>
          <a:lstStyle/>
          <a:p>
            <a:fld id="{797A28C1-CF30-4044-890D-B6CAF41ABF10}" type="slidenum">
              <a:rPr lang="fr-CA" smtClean="0"/>
              <a:t>‹N°›</a:t>
            </a:fld>
            <a:endParaRPr lang="fr-CA"/>
          </a:p>
        </p:txBody>
      </p:sp>
    </p:spTree>
    <p:extLst>
      <p:ext uri="{BB962C8B-B14F-4D97-AF65-F5344CB8AC3E}">
        <p14:creationId xmlns:p14="http://schemas.microsoft.com/office/powerpoint/2010/main" val="2740670534"/>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fr-FR"/>
              <a:t>Modifiez le style du titre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1E67F3C-A792-4DD4-A7E5-F63F8F45C4E9}" type="datetimeFigureOut">
              <a:rPr lang="fr-CA" smtClean="0"/>
              <a:t>2024-03-04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797A28C1-CF30-4044-890D-B6CAF41ABF10}" type="slidenum">
              <a:rPr lang="fr-CA" smtClean="0"/>
              <a:t>‹N°›</a:t>
            </a:fld>
            <a:endParaRPr lang="fr-CA"/>
          </a:p>
        </p:txBody>
      </p:sp>
    </p:spTree>
    <p:extLst>
      <p:ext uri="{BB962C8B-B14F-4D97-AF65-F5344CB8AC3E}">
        <p14:creationId xmlns:p14="http://schemas.microsoft.com/office/powerpoint/2010/main" val="754466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fr-FR"/>
              <a:t>Modifiez le style du titre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531638" y="3030009"/>
            <a:ext cx="3367045"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061129" y="3030009"/>
            <a:ext cx="3367044"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1E67F3C-A792-4DD4-A7E5-F63F8F45C4E9}" type="datetimeFigureOut">
              <a:rPr lang="fr-CA" smtClean="0"/>
              <a:t>2024-03-04</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797A28C1-CF30-4044-890D-B6CAF41ABF10}" type="slidenum">
              <a:rPr lang="fr-CA" smtClean="0"/>
              <a:t>‹N°›</a:t>
            </a:fld>
            <a:endParaRPr lang="fr-CA"/>
          </a:p>
        </p:txBody>
      </p:sp>
    </p:spTree>
    <p:extLst>
      <p:ext uri="{BB962C8B-B14F-4D97-AF65-F5344CB8AC3E}">
        <p14:creationId xmlns:p14="http://schemas.microsoft.com/office/powerpoint/2010/main" val="1605747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1E67F3C-A792-4DD4-A7E5-F63F8F45C4E9}" type="datetimeFigureOut">
              <a:rPr lang="fr-CA" smtClean="0"/>
              <a:t>2024-03-04</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797A28C1-CF30-4044-890D-B6CAF41ABF10}" type="slidenum">
              <a:rPr lang="fr-CA" smtClean="0"/>
              <a:t>‹N°›</a:t>
            </a:fld>
            <a:endParaRPr lang="fr-CA"/>
          </a:p>
        </p:txBody>
      </p:sp>
    </p:spTree>
    <p:extLst>
      <p:ext uri="{BB962C8B-B14F-4D97-AF65-F5344CB8AC3E}">
        <p14:creationId xmlns:p14="http://schemas.microsoft.com/office/powerpoint/2010/main" val="634267869"/>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21E67F3C-A792-4DD4-A7E5-F63F8F45C4E9}" type="datetimeFigureOut">
              <a:rPr lang="fr-CA" smtClean="0"/>
              <a:t>2024-03-04</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797A28C1-CF30-4044-890D-B6CAF41ABF10}" type="slidenum">
              <a:rPr lang="fr-CA" smtClean="0"/>
              <a:t>‹N°›</a:t>
            </a:fld>
            <a:endParaRPr lang="fr-CA"/>
          </a:p>
        </p:txBody>
      </p:sp>
    </p:spTree>
    <p:extLst>
      <p:ext uri="{BB962C8B-B14F-4D97-AF65-F5344CB8AC3E}">
        <p14:creationId xmlns:p14="http://schemas.microsoft.com/office/powerpoint/2010/main" val="415892394"/>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1E67F3C-A792-4DD4-A7E5-F63F8F45C4E9}" type="datetimeFigureOut">
              <a:rPr lang="fr-CA" smtClean="0"/>
              <a:t>2024-03-04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797A28C1-CF30-4044-890D-B6CAF41ABF10}" type="slidenum">
              <a:rPr lang="fr-CA" smtClean="0"/>
              <a:t>‹N°›</a:t>
            </a:fld>
            <a:endParaRPr lang="fr-CA"/>
          </a:p>
        </p:txBody>
      </p:sp>
    </p:spTree>
    <p:extLst>
      <p:ext uri="{BB962C8B-B14F-4D97-AF65-F5344CB8AC3E}">
        <p14:creationId xmlns:p14="http://schemas.microsoft.com/office/powerpoint/2010/main" val="2384412178"/>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1E67F3C-A792-4DD4-A7E5-F63F8F45C4E9}" type="datetimeFigureOut">
              <a:rPr lang="fr-CA" smtClean="0"/>
              <a:t>2024-03-04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797A28C1-CF30-4044-890D-B6CAF41ABF10}" type="slidenum">
              <a:rPr lang="fr-CA" smtClean="0"/>
              <a:t>‹N°›</a:t>
            </a:fld>
            <a:endParaRPr lang="fr-CA"/>
          </a:p>
        </p:txBody>
      </p:sp>
    </p:spTree>
    <p:extLst>
      <p:ext uri="{BB962C8B-B14F-4D97-AF65-F5344CB8AC3E}">
        <p14:creationId xmlns:p14="http://schemas.microsoft.com/office/powerpoint/2010/main" val="4285529662"/>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21">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1E67F3C-A792-4DD4-A7E5-F63F8F45C4E9}" type="datetimeFigureOut">
              <a:rPr lang="fr-CA" smtClean="0"/>
              <a:t>2024-03-04</a:t>
            </a:fld>
            <a:endParaRPr lang="fr-CA"/>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797A28C1-CF30-4044-890D-B6CAF41ABF10}" type="slidenum">
              <a:rPr lang="fr-CA" smtClean="0"/>
              <a:t>‹N°›</a:t>
            </a:fld>
            <a:endParaRPr lang="fr-CA"/>
          </a:p>
        </p:txBody>
      </p:sp>
    </p:spTree>
    <p:extLst>
      <p:ext uri="{BB962C8B-B14F-4D97-AF65-F5344CB8AC3E}">
        <p14:creationId xmlns:p14="http://schemas.microsoft.com/office/powerpoint/2010/main" val="3735969242"/>
      </p:ext>
    </p:extLst>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850" r:id="rId19"/>
  </p:sldLayoutIdLst>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upload.wikimedia.org/wikipedia/commons/3/3a/Stomach_colon_rectum_diagram_fr.svg" TargetMode="Externa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8.xml"/><Relationship Id="rId5" Type="http://schemas.openxmlformats.org/officeDocument/2006/relationships/image" Target="../media/image19.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8.xml"/><Relationship Id="rId5" Type="http://schemas.openxmlformats.org/officeDocument/2006/relationships/image" Target="../media/image20.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40.jpe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8.xml"/><Relationship Id="rId5" Type="http://schemas.openxmlformats.org/officeDocument/2006/relationships/image" Target="../media/image16.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8.xml"/><Relationship Id="rId5" Type="http://schemas.openxmlformats.org/officeDocument/2006/relationships/image" Target="../media/image11.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8.xml"/><Relationship Id="rId5" Type="http://schemas.openxmlformats.org/officeDocument/2006/relationships/image" Target="../media/image11.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31" name="Picture 1030">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33" name="Picture 1032">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242851"/>
            <a:ext cx="6726063" cy="275942"/>
          </a:xfrm>
          <a:prstGeom prst="rect">
            <a:avLst/>
          </a:prstGeom>
        </p:spPr>
      </p:pic>
      <p:pic>
        <p:nvPicPr>
          <p:cNvPr id="1035" name="Picture 1034">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1037" name="Rectangle 1036">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6726063"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9" name="Rectangle 1038">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3786"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41" name="Rectangle 1040">
            <a:extLst>
              <a:ext uri="{FF2B5EF4-FFF2-40B4-BE49-F238E27FC236}">
                <a16:creationId xmlns:a16="http://schemas.microsoft.com/office/drawing/2014/main" id="{2F84762E-7FCC-4EAF-B9E7-CE7214491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3" name="Picture 1042">
            <a:extLst>
              <a:ext uri="{FF2B5EF4-FFF2-40B4-BE49-F238E27FC236}">
                <a16:creationId xmlns:a16="http://schemas.microsoft.com/office/drawing/2014/main" id="{927A1389-2A5D-4886-AD82-F213767E67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8207"/>
            <a:ext cx="9144000" cy="6858000"/>
          </a:xfrm>
          <a:prstGeom prst="rect">
            <a:avLst/>
          </a:prstGeom>
        </p:spPr>
      </p:pic>
      <p:sp>
        <p:nvSpPr>
          <p:cNvPr id="1045" name="Rectangle 1044">
            <a:extLst>
              <a:ext uri="{FF2B5EF4-FFF2-40B4-BE49-F238E27FC236}">
                <a16:creationId xmlns:a16="http://schemas.microsoft.com/office/drawing/2014/main" id="{A1038667-0C3F-4764-A24D-DA9D9B474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7" name="Picture 1046">
            <a:extLst>
              <a:ext uri="{FF2B5EF4-FFF2-40B4-BE49-F238E27FC236}">
                <a16:creationId xmlns:a16="http://schemas.microsoft.com/office/drawing/2014/main" id="{6AC2195B-895A-4535-8ECD-9F5B669C5C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0" y="5006045"/>
            <a:ext cx="3723894" cy="144049"/>
          </a:xfrm>
          <a:prstGeom prst="rect">
            <a:avLst/>
          </a:prstGeom>
        </p:spPr>
      </p:pic>
      <p:sp>
        <p:nvSpPr>
          <p:cNvPr id="1049" name="Rectangle 1048">
            <a:extLst>
              <a:ext uri="{FF2B5EF4-FFF2-40B4-BE49-F238E27FC236}">
                <a16:creationId xmlns:a16="http://schemas.microsoft.com/office/drawing/2014/main" id="{571EEFCA-9235-4BC2-85C3-A4EC6EE57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1" y="2063262"/>
            <a:ext cx="2804459" cy="2661138"/>
          </a:xfrm>
        </p:spPr>
        <p:txBody>
          <a:bodyPr vert="horz" lIns="91440" tIns="45720" rIns="91440" bIns="45720" rtlCol="0" anchor="ctr">
            <a:normAutofit/>
          </a:bodyPr>
          <a:lstStyle/>
          <a:p>
            <a:pPr algn="r"/>
            <a:r>
              <a:rPr lang="en-US" sz="5400"/>
              <a:t>COURS #2</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963454" y="1670371"/>
            <a:ext cx="4695722" cy="3517258"/>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3408165"/>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normAutofit/>
          </a:bodyPr>
          <a:lstStyle/>
          <a:p>
            <a:pPr>
              <a:lnSpc>
                <a:spcPct val="90000"/>
              </a:lnSpc>
            </a:pPr>
            <a:r>
              <a:rPr lang="fr-CA" sz="3700" b="1"/>
              <a:t>APPENDICE VERMICULAIRE</a:t>
            </a:r>
          </a:p>
        </p:txBody>
      </p:sp>
      <p:sp>
        <p:nvSpPr>
          <p:cNvPr id="3" name="Espace réservé du contenu 2"/>
          <p:cNvSpPr>
            <a:spLocks noGrp="1"/>
          </p:cNvSpPr>
          <p:nvPr>
            <p:ph sz="quarter" idx="13"/>
          </p:nvPr>
        </p:nvSpPr>
        <p:spPr/>
        <p:txBody>
          <a:bodyPr anchor="t">
            <a:normAutofit/>
          </a:bodyPr>
          <a:lstStyle/>
          <a:p>
            <a:endParaRPr lang="fr-CA" dirty="0"/>
          </a:p>
          <a:p>
            <a:endParaRPr lang="fr-CA" dirty="0"/>
          </a:p>
          <a:p>
            <a:endParaRPr lang="fr-CA" dirty="0"/>
          </a:p>
          <a:p>
            <a:r>
              <a:rPr lang="fr-CA" dirty="0"/>
              <a:t>Se trouve au niveau du </a:t>
            </a:r>
            <a:r>
              <a:rPr lang="fr-CA" dirty="0" err="1"/>
              <a:t>caecum</a:t>
            </a:r>
            <a:endParaRPr lang="fr-CA" dirty="0"/>
          </a:p>
        </p:txBody>
      </p:sp>
      <p:pic>
        <p:nvPicPr>
          <p:cNvPr id="4" name="Picture 2" descr="Fichier:Stomach colon rectum diagram fr.svg">
            <a:hlinkClick r:id="rId2"/>
            <a:extLst>
              <a:ext uri="{FF2B5EF4-FFF2-40B4-BE49-F238E27FC236}">
                <a16:creationId xmlns:a16="http://schemas.microsoft.com/office/drawing/2014/main" id="{98A72928-9E1A-0E80-AB9D-615C74B1D7A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63440" y="2251869"/>
            <a:ext cx="3200400" cy="3340100"/>
          </a:xfrm>
          <a:prstGeom prst="rect">
            <a:avLst/>
          </a:prstGeom>
          <a:solidFill>
            <a:srgbClr val="FFFFFF"/>
          </a:solidFill>
        </p:spPr>
      </p:pic>
      <p:sp>
        <p:nvSpPr>
          <p:cNvPr id="5" name="Flèche droite 2">
            <a:extLst>
              <a:ext uri="{FF2B5EF4-FFF2-40B4-BE49-F238E27FC236}">
                <a16:creationId xmlns:a16="http://schemas.microsoft.com/office/drawing/2014/main" id="{0BC12A68-D58B-5FB0-054C-B7E485938168}"/>
              </a:ext>
            </a:extLst>
          </p:cNvPr>
          <p:cNvSpPr/>
          <p:nvPr/>
        </p:nvSpPr>
        <p:spPr>
          <a:xfrm rot="12444384">
            <a:off x="5924775" y="4779112"/>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292256745"/>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63040" y="1124744"/>
            <a:ext cx="6196405" cy="4598325"/>
          </a:xfrm>
        </p:spPr>
        <p:txBody>
          <a:bodyPr/>
          <a:lstStyle/>
          <a:p>
            <a:pPr marL="0" indent="0">
              <a:buNone/>
            </a:pPr>
            <a:r>
              <a:rPr lang="en-CA" dirty="0"/>
              <a:t> </a:t>
            </a:r>
            <a:r>
              <a:rPr lang="en-CA" dirty="0">
                <a:latin typeface="Wide Latin" pitchFamily="18" charset="0"/>
              </a:rPr>
              <a:t>POURQUOI CROYER-VOUS QUE LES GANGLIONS AUGMENTENT DE VOLUME QUAND IL Y A INFECTION </a:t>
            </a:r>
            <a:r>
              <a:rPr lang="en-CA" dirty="0"/>
              <a:t>? </a:t>
            </a:r>
          </a:p>
          <a:p>
            <a:pPr marL="0" indent="0">
              <a:buNone/>
            </a:pPr>
            <a:r>
              <a:rPr lang="en-CA" dirty="0"/>
              <a:t> </a:t>
            </a:r>
            <a:endParaRPr lang="fr-CA" dirty="0"/>
          </a:p>
        </p:txBody>
      </p:sp>
      <p:pic>
        <p:nvPicPr>
          <p:cNvPr id="1026" name="Picture 2" descr="C:\Users\Danyelle\Document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645024"/>
            <a:ext cx="1800200"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481513"/>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10240" y="753228"/>
            <a:ext cx="7210396" cy="1080938"/>
          </a:xfrm>
        </p:spPr>
        <p:txBody>
          <a:bodyPr>
            <a:normAutofit/>
          </a:bodyPr>
          <a:lstStyle/>
          <a:p>
            <a:r>
              <a:rPr lang="en-CA" b="1" dirty="0"/>
              <a:t>RÉPONSE !!!</a:t>
            </a:r>
            <a:endParaRPr lang="fr-CA" b="1" dirty="0"/>
          </a:p>
        </p:txBody>
      </p:sp>
      <p:sp>
        <p:nvSpPr>
          <p:cNvPr id="3" name="Espace réservé du contenu 2"/>
          <p:cNvSpPr>
            <a:spLocks noGrp="1"/>
          </p:cNvSpPr>
          <p:nvPr>
            <p:ph idx="1"/>
          </p:nvPr>
        </p:nvSpPr>
        <p:spPr>
          <a:xfrm>
            <a:off x="2833254" y="2336873"/>
            <a:ext cx="4887381" cy="3599316"/>
          </a:xfrm>
        </p:spPr>
        <p:txBody>
          <a:bodyPr>
            <a:normAutofit/>
          </a:bodyPr>
          <a:lstStyle/>
          <a:p>
            <a:pPr marL="0" indent="0">
              <a:buNone/>
            </a:pPr>
            <a:r>
              <a:rPr lang="en-CA" dirty="0"/>
              <a:t>  </a:t>
            </a:r>
            <a:r>
              <a:rPr lang="en-CA" i="1"/>
              <a:t>Les leucocytes </a:t>
            </a:r>
            <a:r>
              <a:rPr lang="en-CA" i="1" err="1"/>
              <a:t>augmentent</a:t>
            </a:r>
            <a:r>
              <a:rPr lang="en-CA" i="1"/>
              <a:t> en </a:t>
            </a:r>
            <a:r>
              <a:rPr lang="en-CA" i="1" err="1"/>
              <a:t>nombre</a:t>
            </a:r>
            <a:r>
              <a:rPr lang="en-CA" i="1"/>
              <a:t> </a:t>
            </a:r>
            <a:r>
              <a:rPr lang="en-CA" i="1" err="1"/>
              <a:t>afin</a:t>
            </a:r>
            <a:r>
              <a:rPr lang="en-CA" i="1"/>
              <a:t> de </a:t>
            </a:r>
            <a:r>
              <a:rPr lang="en-CA" i="1" err="1"/>
              <a:t>défendre</a:t>
            </a:r>
            <a:r>
              <a:rPr lang="en-CA" i="1"/>
              <a:t> </a:t>
            </a:r>
            <a:r>
              <a:rPr lang="en-CA" i="1" err="1"/>
              <a:t>l’organisme</a:t>
            </a:r>
            <a:r>
              <a:rPr lang="en-CA" i="1"/>
              <a:t>, </a:t>
            </a:r>
            <a:r>
              <a:rPr lang="en-CA" i="1" err="1"/>
              <a:t>donc</a:t>
            </a:r>
            <a:r>
              <a:rPr lang="en-CA" i="1"/>
              <a:t> </a:t>
            </a:r>
            <a:r>
              <a:rPr lang="en-CA" i="1" err="1"/>
              <a:t>créer</a:t>
            </a:r>
            <a:r>
              <a:rPr lang="en-CA" i="1"/>
              <a:t> </a:t>
            </a:r>
            <a:r>
              <a:rPr lang="en-CA" i="1" err="1"/>
              <a:t>une</a:t>
            </a:r>
            <a:r>
              <a:rPr lang="en-CA" i="1"/>
              <a:t> augmentation de volume ! </a:t>
            </a:r>
          </a:p>
          <a:p>
            <a:pPr marL="0" indent="0">
              <a:buNone/>
            </a:pPr>
            <a:endParaRPr lang="fr-CA"/>
          </a:p>
        </p:txBody>
      </p:sp>
      <p:pic>
        <p:nvPicPr>
          <p:cNvPr id="2050" name="Picture 2" descr="C:\Users\Danyelle\Documents\images sourire.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5743" y="3126426"/>
            <a:ext cx="2019681" cy="2019681"/>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36453"/>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242851"/>
            <a:ext cx="6726063" cy="275942"/>
          </a:xfrm>
          <a:prstGeom prst="rect">
            <a:avLst/>
          </a:prstGeom>
        </p:spPr>
      </p:pic>
      <p:pic>
        <p:nvPicPr>
          <p:cNvPr id="15" name="Picture 14">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17" name="Rectangle 16">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6726063"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3786"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Espace réservé du contenu 5" descr="Crayons">
            <a:extLst>
              <a:ext uri="{FF2B5EF4-FFF2-40B4-BE49-F238E27FC236}">
                <a16:creationId xmlns:a16="http://schemas.microsoft.com/office/drawing/2014/main" id="{D43E7CE4-E3DC-D5F8-E8E1-807F6A5F34EB}"/>
              </a:ext>
            </a:extLst>
          </p:cNvPr>
          <p:cNvPicPr>
            <a:picLocks noGrp="1" noChangeAspect="1"/>
          </p:cNvPicPr>
          <p:nvPr>
            <p:ph sz="quarter" idx="14"/>
          </p:nvPr>
        </p:nvPicPr>
        <p:blipFill rotWithShape="1">
          <a:blip r:embed="rId5" cstate="print">
            <a:extLst>
              <a:ext uri="{28A0092B-C50C-407E-A947-70E740481C1C}">
                <a14:useLocalDpi xmlns:a14="http://schemas.microsoft.com/office/drawing/2010/main" val="0"/>
              </a:ext>
            </a:extLst>
          </a:blip>
          <a:srcRect l="13030" t="9091"/>
          <a:stretch/>
        </p:blipFill>
        <p:spPr>
          <a:xfrm>
            <a:off x="-2382" y="10"/>
            <a:ext cx="9144000" cy="6857991"/>
          </a:xfrm>
          <a:prstGeom prst="rect">
            <a:avLst/>
          </a:prstGeom>
        </p:spPr>
      </p:pic>
      <p:sp>
        <p:nvSpPr>
          <p:cNvPr id="21" name="Rectangle 20">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6726063"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08D565DF-BB98-87C0-F5FD-AED73CCD36DB}"/>
              </a:ext>
            </a:extLst>
          </p:cNvPr>
          <p:cNvSpPr>
            <a:spLocks noGrp="1"/>
          </p:cNvSpPr>
          <p:nvPr>
            <p:ph type="title"/>
          </p:nvPr>
        </p:nvSpPr>
        <p:spPr>
          <a:xfrm>
            <a:off x="510241" y="4402667"/>
            <a:ext cx="6100109" cy="940240"/>
          </a:xfrm>
        </p:spPr>
        <p:txBody>
          <a:bodyPr vert="horz" lIns="91440" tIns="45720" rIns="91440" bIns="45720" rtlCol="0" anchor="b">
            <a:normAutofit/>
          </a:bodyPr>
          <a:lstStyle/>
          <a:p>
            <a:pPr algn="r"/>
            <a:r>
              <a:rPr lang="en-US" sz="4200"/>
              <a:t>EXERCICE </a:t>
            </a:r>
          </a:p>
        </p:txBody>
      </p:sp>
      <p:sp>
        <p:nvSpPr>
          <p:cNvPr id="3" name="Espace réservé du contenu 2">
            <a:extLst>
              <a:ext uri="{FF2B5EF4-FFF2-40B4-BE49-F238E27FC236}">
                <a16:creationId xmlns:a16="http://schemas.microsoft.com/office/drawing/2014/main" id="{AECB7B3C-4F9D-6A11-5357-CA234F546E08}"/>
              </a:ext>
            </a:extLst>
          </p:cNvPr>
          <p:cNvSpPr>
            <a:spLocks noGrp="1"/>
          </p:cNvSpPr>
          <p:nvPr>
            <p:ph sz="quarter" idx="13"/>
          </p:nvPr>
        </p:nvSpPr>
        <p:spPr>
          <a:xfrm>
            <a:off x="510241" y="5342302"/>
            <a:ext cx="6100109" cy="406566"/>
          </a:xfrm>
        </p:spPr>
        <p:txBody>
          <a:bodyPr vert="horz" lIns="91440" tIns="45720" rIns="91440" bIns="45720" rtlCol="0">
            <a:normAutofit/>
          </a:bodyPr>
          <a:lstStyle/>
          <a:p>
            <a:pPr marL="0" indent="0" algn="r">
              <a:buNone/>
            </a:pPr>
            <a:r>
              <a:rPr lang="en-US" sz="1600"/>
              <a:t>Vous devez compléter le test QUI-SUIS-JE? dans le Moodle </a:t>
            </a:r>
          </a:p>
        </p:txBody>
      </p:sp>
      <p:sp>
        <p:nvSpPr>
          <p:cNvPr id="23" name="Rectangle 22">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3786" y="4249541"/>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6726063"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3786" y="5902314"/>
            <a:ext cx="2310214"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965470"/>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C56FCE19-3103-4473-A92E-E38D00FCD0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15" name="Picture 14">
            <a:extLst>
              <a:ext uri="{FF2B5EF4-FFF2-40B4-BE49-F238E27FC236}">
                <a16:creationId xmlns:a16="http://schemas.microsoft.com/office/drawing/2014/main" id="{E909C556-FC01-4870-ABC0-8D5C17BD0F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17" name="Rectangle 16">
            <a:extLst>
              <a:ext uri="{FF2B5EF4-FFF2-40B4-BE49-F238E27FC236}">
                <a16:creationId xmlns:a16="http://schemas.microsoft.com/office/drawing/2014/main" id="{C6DB8A24-0DF2-4AB3-9191-C02AB6937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6924F406-F250-4FCF-A28E-52F364A5A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1" name="Group 20">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8" name="Rectangle 21">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3" name="Espace réservé du contenu 2">
            <a:extLst>
              <a:ext uri="{FF2B5EF4-FFF2-40B4-BE49-F238E27FC236}">
                <a16:creationId xmlns:a16="http://schemas.microsoft.com/office/drawing/2014/main" id="{A45041D2-BCE2-FCEF-F7C4-4C586FD62329}"/>
              </a:ext>
            </a:extLst>
          </p:cNvPr>
          <p:cNvSpPr>
            <a:spLocks noGrp="1"/>
          </p:cNvSpPr>
          <p:nvPr>
            <p:ph sz="quarter" idx="13"/>
          </p:nvPr>
        </p:nvSpPr>
        <p:spPr>
          <a:xfrm>
            <a:off x="510241" y="2336873"/>
            <a:ext cx="3781221" cy="3599316"/>
          </a:xfrm>
        </p:spPr>
        <p:txBody>
          <a:bodyPr vert="horz" lIns="91440" tIns="45720" rIns="91440" bIns="45720" rtlCol="0">
            <a:normAutofit/>
          </a:bodyPr>
          <a:lstStyle/>
          <a:p>
            <a:endParaRPr lang="en-US" sz="1700"/>
          </a:p>
          <a:p>
            <a:endParaRPr lang="en-US" sz="1700"/>
          </a:p>
          <a:p>
            <a:r>
              <a:rPr lang="en-US" sz="1700"/>
              <a:t>Consultez, dans la section document C2.3 du Moodle au cours 2</a:t>
            </a:r>
          </a:p>
        </p:txBody>
      </p:sp>
      <p:pic>
        <p:nvPicPr>
          <p:cNvPr id="6" name="Espace réservé du contenu 5" descr="Illustration d’un boîtier à documents">
            <a:extLst>
              <a:ext uri="{FF2B5EF4-FFF2-40B4-BE49-F238E27FC236}">
                <a16:creationId xmlns:a16="http://schemas.microsoft.com/office/drawing/2014/main" id="{C70DE137-A648-E0D7-8DE1-158C05576887}"/>
              </a:ext>
            </a:extLst>
          </p:cNvPr>
          <p:cNvPicPr>
            <a:picLocks noGrp="1" noChangeAspect="1"/>
          </p:cNvPicPr>
          <p:nvPr>
            <p:ph sz="quarter" idx="14"/>
          </p:nvPr>
        </p:nvPicPr>
        <p:blipFill rotWithShape="1">
          <a:blip r:embed="rId5" cstate="print">
            <a:extLst>
              <a:ext uri="{28A0092B-C50C-407E-A947-70E740481C1C}">
                <a14:useLocalDpi xmlns:a14="http://schemas.microsoft.com/office/drawing/2010/main" val="0"/>
              </a:ext>
            </a:extLst>
          </a:blip>
          <a:srcRect l="28356" r="27989"/>
          <a:stretch/>
        </p:blipFill>
        <p:spPr>
          <a:xfrm>
            <a:off x="4572000" y="10"/>
            <a:ext cx="4569617" cy="6856310"/>
          </a:xfrm>
          <a:prstGeom prst="rect">
            <a:avLst/>
          </a:prstGeom>
          <a:ln>
            <a:noFill/>
          </a:ln>
          <a:effectLst/>
        </p:spPr>
      </p:pic>
      <p:sp>
        <p:nvSpPr>
          <p:cNvPr id="25" name="Rectangle 24">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487481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E5848CE0-633A-9263-1FE2-5FCD60318D27}"/>
              </a:ext>
            </a:extLst>
          </p:cNvPr>
          <p:cNvSpPr>
            <a:spLocks noGrp="1"/>
          </p:cNvSpPr>
          <p:nvPr>
            <p:ph type="title"/>
          </p:nvPr>
        </p:nvSpPr>
        <p:spPr>
          <a:xfrm>
            <a:off x="510240" y="753228"/>
            <a:ext cx="3781222" cy="1080938"/>
          </a:xfrm>
        </p:spPr>
        <p:txBody>
          <a:bodyPr vert="horz" lIns="91440" tIns="45720" rIns="91440" bIns="45720" rtlCol="0" anchor="ctr">
            <a:normAutofit/>
          </a:bodyPr>
          <a:lstStyle/>
          <a:p>
            <a:r>
              <a:rPr lang="en-US" sz="2300" b="1"/>
              <a:t>MÉCANISMES DE DÉFENSE SPÉCIFIQUE ET NON-SPÉCIFIQUE</a:t>
            </a:r>
            <a:endParaRPr lang="en-US" sz="2300"/>
          </a:p>
        </p:txBody>
      </p:sp>
      <p:pic>
        <p:nvPicPr>
          <p:cNvPr id="27" name="Picture 26">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4869180" cy="261714"/>
          </a:xfrm>
          <a:prstGeom prst="rect">
            <a:avLst/>
          </a:prstGeom>
        </p:spPr>
      </p:pic>
    </p:spTree>
    <p:extLst>
      <p:ext uri="{BB962C8B-B14F-4D97-AF65-F5344CB8AC3E}">
        <p14:creationId xmlns:p14="http://schemas.microsoft.com/office/powerpoint/2010/main" val="3836179992"/>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C56FCE19-3103-4473-A92E-E38D00FCD0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15" name="Picture 14">
            <a:extLst>
              <a:ext uri="{FF2B5EF4-FFF2-40B4-BE49-F238E27FC236}">
                <a16:creationId xmlns:a16="http://schemas.microsoft.com/office/drawing/2014/main" id="{E909C556-FC01-4870-ABC0-8D5C17BD0F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17" name="Rectangle 16">
            <a:extLst>
              <a:ext uri="{FF2B5EF4-FFF2-40B4-BE49-F238E27FC236}">
                <a16:creationId xmlns:a16="http://schemas.microsoft.com/office/drawing/2014/main" id="{C6DB8A24-0DF2-4AB3-9191-C02AB6937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6924F406-F250-4FCF-A28E-52F364A5A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1" name="Group 20">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22" name="Rectangle 21">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3" name="Espace réservé du contenu 2">
            <a:extLst>
              <a:ext uri="{FF2B5EF4-FFF2-40B4-BE49-F238E27FC236}">
                <a16:creationId xmlns:a16="http://schemas.microsoft.com/office/drawing/2014/main" id="{93BD3C52-68BD-0395-5DF0-494509987577}"/>
              </a:ext>
            </a:extLst>
          </p:cNvPr>
          <p:cNvSpPr>
            <a:spLocks noGrp="1"/>
          </p:cNvSpPr>
          <p:nvPr>
            <p:ph sz="quarter" idx="13"/>
          </p:nvPr>
        </p:nvSpPr>
        <p:spPr>
          <a:xfrm>
            <a:off x="510241" y="2336873"/>
            <a:ext cx="3781221" cy="3599316"/>
          </a:xfrm>
        </p:spPr>
        <p:txBody>
          <a:bodyPr vert="horz" lIns="91440" tIns="45720" rIns="91440" bIns="45720" rtlCol="0">
            <a:normAutofit/>
          </a:bodyPr>
          <a:lstStyle/>
          <a:p>
            <a:pPr marL="0"/>
            <a:r>
              <a:rPr lang="en-US" sz="1700"/>
              <a:t>Les mots suivants seront utilisés tout au long de cette compétence. </a:t>
            </a:r>
          </a:p>
          <a:p>
            <a:pPr marL="0"/>
            <a:endParaRPr lang="en-US" sz="1700"/>
          </a:p>
          <a:p>
            <a:pPr marL="0"/>
            <a:r>
              <a:rPr lang="en-US" sz="1700"/>
              <a:t>Vous devez en maitriser la signification </a:t>
            </a:r>
          </a:p>
        </p:txBody>
      </p:sp>
      <p:pic>
        <p:nvPicPr>
          <p:cNvPr id="6" name="Espace réservé du contenu 5" descr="Flowers blooming out of head">
            <a:extLst>
              <a:ext uri="{FF2B5EF4-FFF2-40B4-BE49-F238E27FC236}">
                <a16:creationId xmlns:a16="http://schemas.microsoft.com/office/drawing/2014/main" id="{42476372-ACE7-1580-DBE6-183588FCB420}"/>
              </a:ext>
            </a:extLst>
          </p:cNvPr>
          <p:cNvPicPr>
            <a:picLocks noGrp="1" noChangeAspect="1"/>
          </p:cNvPicPr>
          <p:nvPr>
            <p:ph sz="quarter" idx="14"/>
          </p:nvPr>
        </p:nvPicPr>
        <p:blipFill rotWithShape="1">
          <a:blip r:embed="rId5" cstate="print">
            <a:extLst>
              <a:ext uri="{28A0092B-C50C-407E-A947-70E740481C1C}">
                <a14:useLocalDpi xmlns:a14="http://schemas.microsoft.com/office/drawing/2010/main" val="0"/>
              </a:ext>
            </a:extLst>
          </a:blip>
          <a:srcRect l="21730" r="25285" b="1"/>
          <a:stretch/>
        </p:blipFill>
        <p:spPr>
          <a:xfrm>
            <a:off x="4572000" y="10"/>
            <a:ext cx="4569617" cy="6856310"/>
          </a:xfrm>
          <a:prstGeom prst="rect">
            <a:avLst/>
          </a:prstGeom>
          <a:noFill/>
          <a:ln>
            <a:noFill/>
          </a:ln>
          <a:effectLst/>
        </p:spPr>
      </p:pic>
      <p:sp>
        <p:nvSpPr>
          <p:cNvPr id="25" name="Rectangle 24">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487481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2F73B7D7-A834-FD52-BB32-8652482652E5}"/>
              </a:ext>
            </a:extLst>
          </p:cNvPr>
          <p:cNvSpPr>
            <a:spLocks noGrp="1"/>
          </p:cNvSpPr>
          <p:nvPr>
            <p:ph type="title"/>
          </p:nvPr>
        </p:nvSpPr>
        <p:spPr>
          <a:xfrm>
            <a:off x="510240" y="753228"/>
            <a:ext cx="3781222" cy="1080938"/>
          </a:xfrm>
        </p:spPr>
        <p:txBody>
          <a:bodyPr vert="horz" lIns="91440" tIns="45720" rIns="91440" bIns="45720" rtlCol="0" anchor="ctr">
            <a:normAutofit/>
          </a:bodyPr>
          <a:lstStyle/>
          <a:p>
            <a:r>
              <a:rPr lang="en-US" dirty="0"/>
              <a:t>TERMINOLOGIE</a:t>
            </a:r>
          </a:p>
        </p:txBody>
      </p:sp>
      <p:pic>
        <p:nvPicPr>
          <p:cNvPr id="27" name="Picture 26">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4869180" cy="261714"/>
          </a:xfrm>
          <a:prstGeom prst="rect">
            <a:avLst/>
          </a:prstGeom>
        </p:spPr>
      </p:pic>
    </p:spTree>
    <p:extLst>
      <p:ext uri="{BB962C8B-B14F-4D97-AF65-F5344CB8AC3E}">
        <p14:creationId xmlns:p14="http://schemas.microsoft.com/office/powerpoint/2010/main" val="148700664"/>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10240" y="753228"/>
            <a:ext cx="5315664" cy="1080938"/>
          </a:xfrm>
        </p:spPr>
        <p:txBody>
          <a:bodyPr>
            <a:normAutofit/>
          </a:bodyPr>
          <a:lstStyle/>
          <a:p>
            <a:r>
              <a:rPr lang="fr-CA" b="1" dirty="0"/>
              <a:t>TERMINOLOGIE</a:t>
            </a:r>
          </a:p>
        </p:txBody>
      </p:sp>
      <p:sp>
        <p:nvSpPr>
          <p:cNvPr id="3" name="Espace réservé du contenu 2"/>
          <p:cNvSpPr>
            <a:spLocks noGrp="1"/>
          </p:cNvSpPr>
          <p:nvPr>
            <p:ph idx="1"/>
          </p:nvPr>
        </p:nvSpPr>
        <p:spPr>
          <a:xfrm>
            <a:off x="510240" y="2336873"/>
            <a:ext cx="4817409" cy="3599316"/>
          </a:xfrm>
        </p:spPr>
        <p:txBody>
          <a:bodyPr>
            <a:normAutofit/>
          </a:bodyPr>
          <a:lstStyle/>
          <a:p>
            <a:r>
              <a:rPr lang="fr-CA" sz="1700" b="1" u="sng"/>
              <a:t>Phagocytose</a:t>
            </a:r>
          </a:p>
          <a:p>
            <a:pPr marL="0" indent="0">
              <a:buNone/>
            </a:pPr>
            <a:endParaRPr lang="fr-CA" sz="1700" b="1" u="sng"/>
          </a:p>
          <a:p>
            <a:pPr lvl="1">
              <a:buFont typeface="Wingdings" pitchFamily="2" charset="2"/>
              <a:buChar char="Ø"/>
            </a:pPr>
            <a:r>
              <a:rPr lang="fr-CA" sz="1700"/>
              <a:t>C’est le procédé par lequel les microbes sont détruits par certains globules blancs ou leucocytes (phagocytes)</a:t>
            </a:r>
          </a:p>
          <a:p>
            <a:pPr marL="0" indent="0">
              <a:buNone/>
            </a:pPr>
            <a:endParaRPr lang="fr-CA" sz="1700" b="1" u="sng"/>
          </a:p>
          <a:p>
            <a:r>
              <a:rPr lang="fr-CA" sz="1700" b="1" u="sng"/>
              <a:t>Macrophages </a:t>
            </a:r>
          </a:p>
          <a:p>
            <a:pPr marL="0" indent="0">
              <a:buNone/>
            </a:pPr>
            <a:endParaRPr lang="fr-CA" sz="1700" b="1" u="sng"/>
          </a:p>
          <a:p>
            <a:pPr lvl="1">
              <a:buFont typeface="Wingdings" pitchFamily="2" charset="2"/>
              <a:buChar char="Ø"/>
            </a:pPr>
            <a:r>
              <a:rPr lang="fr-CA" sz="1700"/>
              <a:t>Sont des phagocytes (cellules capables de phagocytose). </a:t>
            </a:r>
          </a:p>
          <a:p>
            <a:endParaRPr lang="fr-CA" sz="1700" b="1" u="sng"/>
          </a:p>
          <a:p>
            <a:endParaRPr lang="fr-CA" sz="1700" b="1" u="sng"/>
          </a:p>
          <a:p>
            <a:endParaRPr lang="fr-CA" sz="1700" b="1" u="sng"/>
          </a:p>
        </p:txBody>
      </p:sp>
      <p:pic>
        <p:nvPicPr>
          <p:cNvPr id="4" name="Image 3">
            <a:extLst>
              <a:ext uri="{FF2B5EF4-FFF2-40B4-BE49-F238E27FC236}">
                <a16:creationId xmlns:a16="http://schemas.microsoft.com/office/drawing/2014/main" id="{C9EE0002-53FB-44B8-B2BD-46D3D0D2B730}"/>
              </a:ext>
            </a:extLst>
          </p:cNvPr>
          <p:cNvPicPr>
            <a:picLocks noChangeAspect="1"/>
          </p:cNvPicPr>
          <p:nvPr/>
        </p:nvPicPr>
        <p:blipFill>
          <a:blip r:embed="rId2"/>
          <a:stretch>
            <a:fillRect/>
          </a:stretch>
        </p:blipFill>
        <p:spPr>
          <a:xfrm>
            <a:off x="6140318" y="2117742"/>
            <a:ext cx="2518858" cy="2622515"/>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991355096"/>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10240" y="753228"/>
            <a:ext cx="5315664" cy="1080938"/>
          </a:xfrm>
        </p:spPr>
        <p:txBody>
          <a:bodyPr>
            <a:normAutofit/>
          </a:bodyPr>
          <a:lstStyle/>
          <a:p>
            <a:r>
              <a:rPr lang="fr-CA" dirty="0"/>
              <a:t>.</a:t>
            </a:r>
          </a:p>
        </p:txBody>
      </p:sp>
      <p:sp>
        <p:nvSpPr>
          <p:cNvPr id="3" name="Espace réservé du contenu 2"/>
          <p:cNvSpPr>
            <a:spLocks noGrp="1"/>
          </p:cNvSpPr>
          <p:nvPr>
            <p:ph idx="1"/>
          </p:nvPr>
        </p:nvSpPr>
        <p:spPr>
          <a:xfrm>
            <a:off x="510240" y="2336873"/>
            <a:ext cx="4817409" cy="3599316"/>
          </a:xfrm>
        </p:spPr>
        <p:txBody>
          <a:bodyPr>
            <a:normAutofit/>
          </a:bodyPr>
          <a:lstStyle/>
          <a:p>
            <a:r>
              <a:rPr lang="fr-CA" sz="1700" b="1" u="sng"/>
              <a:t>Résistance</a:t>
            </a:r>
          </a:p>
          <a:p>
            <a:pPr marL="0" indent="0">
              <a:buNone/>
            </a:pPr>
            <a:endParaRPr lang="fr-CA" sz="1700" b="1" u="sng"/>
          </a:p>
          <a:p>
            <a:pPr lvl="1">
              <a:buFont typeface="Wingdings" pitchFamily="2" charset="2"/>
              <a:buChar char="Ø"/>
            </a:pPr>
            <a:r>
              <a:rPr lang="fr-CA" sz="1700"/>
              <a:t>C’est la capacité de l’organisme à ne pas être malade</a:t>
            </a:r>
          </a:p>
          <a:p>
            <a:pPr lvl="1">
              <a:buFont typeface="Wingdings" pitchFamily="2" charset="2"/>
              <a:buChar char="Ø"/>
            </a:pPr>
            <a:endParaRPr lang="fr-CA" sz="1700"/>
          </a:p>
          <a:p>
            <a:pPr lvl="1">
              <a:buFont typeface="Wingdings" pitchFamily="2" charset="2"/>
              <a:buChar char="Ø"/>
            </a:pPr>
            <a:r>
              <a:rPr lang="fr-CA" sz="1700"/>
              <a:t>En l’absence de résistance à la maladie on parle de </a:t>
            </a:r>
            <a:r>
              <a:rPr lang="fr-CA" sz="1700" b="1"/>
              <a:t>susceptibilité </a:t>
            </a:r>
            <a:r>
              <a:rPr lang="fr-CA" sz="1700"/>
              <a:t>ou de </a:t>
            </a:r>
            <a:r>
              <a:rPr lang="fr-CA" sz="1700" b="1"/>
              <a:t>vulnérabilité</a:t>
            </a:r>
            <a:endParaRPr lang="fr-CA" sz="1700"/>
          </a:p>
          <a:p>
            <a:endParaRPr lang="fr-CA" sz="1700" b="1" u="sng"/>
          </a:p>
          <a:p>
            <a:endParaRPr lang="fr-CA" sz="1700" b="1" u="sng"/>
          </a:p>
          <a:p>
            <a:endParaRPr lang="fr-CA" sz="1700" b="1" u="sng"/>
          </a:p>
          <a:p>
            <a:endParaRPr lang="fr-CA" sz="1700" b="1" u="sng"/>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40318" y="2118049"/>
            <a:ext cx="2518858" cy="2621901"/>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 6">
            <a:extLst>
              <a:ext uri="{FF2B5EF4-FFF2-40B4-BE49-F238E27FC236}">
                <a16:creationId xmlns:a16="http://schemas.microsoft.com/office/drawing/2014/main" id="{1B7E6BA0-955C-E185-5806-D9A42AE90EC2}"/>
              </a:ext>
            </a:extLst>
          </p:cNvPr>
          <p:cNvPicPr>
            <a:picLocks noChangeAspect="1"/>
          </p:cNvPicPr>
          <p:nvPr/>
        </p:nvPicPr>
        <p:blipFill>
          <a:blip r:embed="rId3"/>
          <a:stretch>
            <a:fillRect/>
          </a:stretch>
        </p:blipFill>
        <p:spPr>
          <a:xfrm>
            <a:off x="251520" y="902847"/>
            <a:ext cx="3609145" cy="963251"/>
          </a:xfrm>
          <a:prstGeom prst="rect">
            <a:avLst/>
          </a:prstGeom>
        </p:spPr>
      </p:pic>
    </p:spTree>
    <p:extLst>
      <p:ext uri="{BB962C8B-B14F-4D97-AF65-F5344CB8AC3E}">
        <p14:creationId xmlns:p14="http://schemas.microsoft.com/office/powerpoint/2010/main" val="613928074"/>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10240" y="753228"/>
            <a:ext cx="5315664" cy="1080938"/>
          </a:xfrm>
        </p:spPr>
        <p:txBody>
          <a:bodyPr>
            <a:normAutofit/>
          </a:bodyPr>
          <a:lstStyle/>
          <a:p>
            <a:r>
              <a:rPr lang="fr-CA" dirty="0"/>
              <a:t>.</a:t>
            </a:r>
          </a:p>
        </p:txBody>
      </p:sp>
      <p:sp>
        <p:nvSpPr>
          <p:cNvPr id="3" name="Espace réservé du contenu 2"/>
          <p:cNvSpPr>
            <a:spLocks noGrp="1"/>
          </p:cNvSpPr>
          <p:nvPr>
            <p:ph idx="1"/>
          </p:nvPr>
        </p:nvSpPr>
        <p:spPr>
          <a:xfrm>
            <a:off x="510240" y="2336873"/>
            <a:ext cx="4817409" cy="3599316"/>
          </a:xfrm>
        </p:spPr>
        <p:txBody>
          <a:bodyPr>
            <a:normAutofit/>
          </a:bodyPr>
          <a:lstStyle/>
          <a:p>
            <a:r>
              <a:rPr lang="fr-CA" sz="1700" b="1" u="sng"/>
              <a:t>Immunité</a:t>
            </a:r>
          </a:p>
          <a:p>
            <a:pPr marL="0" indent="0">
              <a:buNone/>
            </a:pPr>
            <a:endParaRPr lang="fr-CA" sz="1700" b="1" u="sng"/>
          </a:p>
          <a:p>
            <a:pPr lvl="1">
              <a:buClr>
                <a:srgbClr val="F3A447"/>
              </a:buClr>
              <a:buFont typeface="Wingdings" pitchFamily="2" charset="2"/>
              <a:buChar char="Ø"/>
            </a:pPr>
            <a:r>
              <a:rPr lang="fr-CA" sz="1700"/>
              <a:t>C’est le fait que l’organisme de résister à l’agresseur</a:t>
            </a:r>
          </a:p>
          <a:p>
            <a:pPr marL="0" indent="0">
              <a:buNone/>
            </a:pPr>
            <a:endParaRPr lang="fr-CA" sz="1700" b="1" u="sng"/>
          </a:p>
          <a:p>
            <a:r>
              <a:rPr lang="fr-CA" sz="1700" b="1" u="sng"/>
              <a:t>Immunité active</a:t>
            </a:r>
          </a:p>
          <a:p>
            <a:endParaRPr lang="fr-CA" sz="1700" b="1" u="sng"/>
          </a:p>
          <a:p>
            <a:pPr lvl="1">
              <a:buFont typeface="Wingdings" pitchFamily="2" charset="2"/>
              <a:buChar char="Ø"/>
            </a:pPr>
            <a:r>
              <a:rPr lang="fr-CA" sz="1700"/>
              <a:t>Stimuler la production d’anticorps</a:t>
            </a:r>
          </a:p>
          <a:p>
            <a:endParaRPr lang="fr-CA" sz="1700" b="1" u="sng"/>
          </a:p>
          <a:p>
            <a:pPr lvl="1">
              <a:buFont typeface="Wingdings" pitchFamily="2" charset="2"/>
              <a:buChar char="Ø"/>
            </a:pPr>
            <a:endParaRPr lang="fr-CA" sz="1700"/>
          </a:p>
          <a:p>
            <a:pPr lvl="1">
              <a:buFont typeface="Wingdings" pitchFamily="2" charset="2"/>
              <a:buChar char="Ø"/>
            </a:pPr>
            <a:endParaRPr lang="fr-CA" sz="170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40318" y="2118049"/>
            <a:ext cx="2518858" cy="2621901"/>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 5">
            <a:extLst>
              <a:ext uri="{FF2B5EF4-FFF2-40B4-BE49-F238E27FC236}">
                <a16:creationId xmlns:a16="http://schemas.microsoft.com/office/drawing/2014/main" id="{2B78682F-4F9B-979A-E7E6-B17E16613B8A}"/>
              </a:ext>
            </a:extLst>
          </p:cNvPr>
          <p:cNvPicPr>
            <a:picLocks noChangeAspect="1"/>
          </p:cNvPicPr>
          <p:nvPr/>
        </p:nvPicPr>
        <p:blipFill>
          <a:blip r:embed="rId3"/>
          <a:stretch>
            <a:fillRect/>
          </a:stretch>
        </p:blipFill>
        <p:spPr>
          <a:xfrm>
            <a:off x="251520" y="870915"/>
            <a:ext cx="3609145" cy="963251"/>
          </a:xfrm>
          <a:prstGeom prst="rect">
            <a:avLst/>
          </a:prstGeom>
        </p:spPr>
      </p:pic>
    </p:spTree>
    <p:extLst>
      <p:ext uri="{BB962C8B-B14F-4D97-AF65-F5344CB8AC3E}">
        <p14:creationId xmlns:p14="http://schemas.microsoft.com/office/powerpoint/2010/main" val="3582349725"/>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CA" b="1" dirty="0"/>
              <a:t>LES MÉCANISMES DE DÉFENSE DE L’ORGANISME</a:t>
            </a:r>
            <a:endParaRPr lang="fr-CA" b="1" dirty="0"/>
          </a:p>
        </p:txBody>
      </p:sp>
      <p:sp>
        <p:nvSpPr>
          <p:cNvPr id="3" name="Espace réservé du texte 2"/>
          <p:cNvSpPr>
            <a:spLocks noGrp="1"/>
          </p:cNvSpPr>
          <p:nvPr>
            <p:ph type="body" idx="1"/>
          </p:nvPr>
        </p:nvSpPr>
        <p:spPr>
          <a:xfrm>
            <a:off x="531639" y="2122312"/>
            <a:ext cx="3965751" cy="1522712"/>
          </a:xfrm>
        </p:spPr>
        <p:txBody>
          <a:bodyPr>
            <a:normAutofit/>
          </a:bodyPr>
          <a:lstStyle/>
          <a:p>
            <a:r>
              <a:rPr lang="en-CA" sz="3000" dirty="0" err="1">
                <a:solidFill>
                  <a:schemeClr val="tx1"/>
                </a:solidFill>
              </a:rPr>
              <a:t>Mécanismes</a:t>
            </a:r>
            <a:r>
              <a:rPr lang="en-CA" sz="3000" dirty="0">
                <a:solidFill>
                  <a:schemeClr val="tx1"/>
                </a:solidFill>
              </a:rPr>
              <a:t> de </a:t>
            </a:r>
            <a:r>
              <a:rPr lang="en-CA" sz="3000" dirty="0" err="1">
                <a:solidFill>
                  <a:schemeClr val="tx1"/>
                </a:solidFill>
              </a:rPr>
              <a:t>défense</a:t>
            </a:r>
            <a:r>
              <a:rPr lang="en-CA" sz="3000" dirty="0">
                <a:solidFill>
                  <a:schemeClr val="tx1"/>
                </a:solidFill>
              </a:rPr>
              <a:t> non-</a:t>
            </a:r>
            <a:r>
              <a:rPr lang="en-CA" sz="3000" dirty="0" err="1">
                <a:solidFill>
                  <a:schemeClr val="tx1"/>
                </a:solidFill>
              </a:rPr>
              <a:t>spécifiques</a:t>
            </a:r>
            <a:endParaRPr lang="en-CA" sz="3000" dirty="0">
              <a:solidFill>
                <a:schemeClr val="tx1"/>
              </a:solidFill>
            </a:endParaRPr>
          </a:p>
        </p:txBody>
      </p:sp>
      <p:sp>
        <p:nvSpPr>
          <p:cNvPr id="4" name="Espace réservé du texte 3"/>
          <p:cNvSpPr>
            <a:spLocks noGrp="1"/>
          </p:cNvSpPr>
          <p:nvPr>
            <p:ph type="body" sz="quarter" idx="3"/>
          </p:nvPr>
        </p:nvSpPr>
        <p:spPr>
          <a:xfrm>
            <a:off x="4408221" y="2014242"/>
            <a:ext cx="3701692" cy="1594721"/>
          </a:xfrm>
        </p:spPr>
        <p:txBody>
          <a:bodyPr>
            <a:normAutofit/>
          </a:bodyPr>
          <a:lstStyle/>
          <a:p>
            <a:r>
              <a:rPr lang="en-CA" sz="3000" dirty="0" err="1">
                <a:solidFill>
                  <a:schemeClr val="tx1"/>
                </a:solidFill>
              </a:rPr>
              <a:t>Mécanismes</a:t>
            </a:r>
            <a:r>
              <a:rPr lang="en-CA" sz="3000" dirty="0">
                <a:solidFill>
                  <a:schemeClr val="tx1"/>
                </a:solidFill>
              </a:rPr>
              <a:t> de </a:t>
            </a:r>
            <a:r>
              <a:rPr lang="en-CA" sz="3000" dirty="0" err="1">
                <a:solidFill>
                  <a:schemeClr val="tx1"/>
                </a:solidFill>
              </a:rPr>
              <a:t>défense</a:t>
            </a:r>
            <a:r>
              <a:rPr lang="en-CA" sz="3000" dirty="0">
                <a:solidFill>
                  <a:schemeClr val="tx1"/>
                </a:solidFill>
              </a:rPr>
              <a:t> </a:t>
            </a:r>
            <a:r>
              <a:rPr lang="en-CA" sz="3000" dirty="0" err="1">
                <a:solidFill>
                  <a:schemeClr val="tx1"/>
                </a:solidFill>
              </a:rPr>
              <a:t>spécifiques</a:t>
            </a:r>
            <a:endParaRPr lang="en-CA" sz="3000" dirty="0">
              <a:solidFill>
                <a:schemeClr val="tx1"/>
              </a:solidFill>
            </a:endParaRPr>
          </a:p>
        </p:txBody>
      </p:sp>
      <p:sp>
        <p:nvSpPr>
          <p:cNvPr id="5" name="Espace réservé du contenu 4"/>
          <p:cNvSpPr>
            <a:spLocks noGrp="1"/>
          </p:cNvSpPr>
          <p:nvPr>
            <p:ph sz="quarter" idx="13"/>
          </p:nvPr>
        </p:nvSpPr>
        <p:spPr>
          <a:xfrm>
            <a:off x="1298448" y="3933056"/>
            <a:ext cx="3227832" cy="1791088"/>
          </a:xfrm>
        </p:spPr>
        <p:txBody>
          <a:bodyPr>
            <a:normAutofit fontScale="85000" lnSpcReduction="10000"/>
          </a:bodyPr>
          <a:lstStyle/>
          <a:p>
            <a:pPr>
              <a:buFont typeface="Wingdings" pitchFamily="2" charset="2"/>
              <a:buChar char="ü"/>
            </a:pPr>
            <a:endParaRPr lang="fr-CA" dirty="0"/>
          </a:p>
          <a:p>
            <a:pPr>
              <a:buFont typeface="Wingdings" pitchFamily="2" charset="2"/>
              <a:buChar char="ü"/>
            </a:pPr>
            <a:r>
              <a:rPr lang="fr-CA" dirty="0"/>
              <a:t>Barrières superficielles</a:t>
            </a:r>
          </a:p>
          <a:p>
            <a:pPr>
              <a:buFont typeface="Wingdings" pitchFamily="2" charset="2"/>
              <a:buChar char="ü"/>
            </a:pPr>
            <a:endParaRPr lang="fr-CA" dirty="0"/>
          </a:p>
          <a:p>
            <a:pPr>
              <a:buFont typeface="Wingdings" pitchFamily="2" charset="2"/>
              <a:buChar char="ü"/>
            </a:pPr>
            <a:r>
              <a:rPr lang="fr-CA" dirty="0"/>
              <a:t>Moyens de défense internes</a:t>
            </a:r>
          </a:p>
        </p:txBody>
      </p:sp>
      <p:sp>
        <p:nvSpPr>
          <p:cNvPr id="6" name="Espace réservé du contenu 5"/>
          <p:cNvSpPr>
            <a:spLocks noGrp="1"/>
          </p:cNvSpPr>
          <p:nvPr>
            <p:ph sz="quarter" idx="14"/>
          </p:nvPr>
        </p:nvSpPr>
        <p:spPr>
          <a:xfrm>
            <a:off x="4645151" y="3861047"/>
            <a:ext cx="3227832" cy="2232249"/>
          </a:xfrm>
        </p:spPr>
        <p:txBody>
          <a:bodyPr>
            <a:normAutofit fontScale="92500" lnSpcReduction="20000"/>
          </a:bodyPr>
          <a:lstStyle/>
          <a:p>
            <a:endParaRPr lang="fr-CA" dirty="0"/>
          </a:p>
          <a:p>
            <a:r>
              <a:rPr lang="fr-CA" dirty="0"/>
              <a:t>Immunité humorale</a:t>
            </a:r>
          </a:p>
          <a:p>
            <a:pPr marL="0" indent="0">
              <a:buNone/>
            </a:pPr>
            <a:r>
              <a:rPr lang="fr-CA" dirty="0"/>
              <a:t>	</a:t>
            </a:r>
            <a:r>
              <a:rPr lang="fr-CA" dirty="0" err="1"/>
              <a:t>Lympho</a:t>
            </a:r>
            <a:r>
              <a:rPr lang="fr-CA" dirty="0"/>
              <a:t> B</a:t>
            </a:r>
          </a:p>
          <a:p>
            <a:endParaRPr lang="fr-CA" dirty="0"/>
          </a:p>
          <a:p>
            <a:r>
              <a:rPr lang="fr-CA" dirty="0"/>
              <a:t>Immunité cellulaire</a:t>
            </a:r>
          </a:p>
          <a:p>
            <a:pPr lvl="1"/>
            <a:r>
              <a:rPr lang="fr-CA" dirty="0" err="1"/>
              <a:t>Lympho</a:t>
            </a:r>
            <a:r>
              <a:rPr lang="fr-CA" dirty="0"/>
              <a:t> T </a:t>
            </a:r>
          </a:p>
        </p:txBody>
      </p:sp>
    </p:spTree>
    <p:extLst>
      <p:ext uri="{BB962C8B-B14F-4D97-AF65-F5344CB8AC3E}">
        <p14:creationId xmlns:p14="http://schemas.microsoft.com/office/powerpoint/2010/main" val="4114259668"/>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7" name="Rectangle 10">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Rendu 3D de cellules">
            <a:extLst>
              <a:ext uri="{FF2B5EF4-FFF2-40B4-BE49-F238E27FC236}">
                <a16:creationId xmlns:a16="http://schemas.microsoft.com/office/drawing/2014/main" id="{8B5C573E-370C-FD58-AE8F-92420F34FDD4}"/>
              </a:ext>
            </a:extLst>
          </p:cNvPr>
          <p:cNvPicPr>
            <a:picLocks noChangeAspect="1"/>
          </p:cNvPicPr>
          <p:nvPr/>
        </p:nvPicPr>
        <p:blipFill rotWithShape="1">
          <a:blip r:embed="rId3"/>
          <a:srcRect l="33056" r="38386" b="-2"/>
          <a:stretch/>
        </p:blipFill>
        <p:spPr>
          <a:xfrm>
            <a:off x="5660857" y="10"/>
            <a:ext cx="3480760" cy="6856310"/>
          </a:xfrm>
          <a:prstGeom prst="rect">
            <a:avLst/>
          </a:prstGeom>
          <a:ln>
            <a:noFill/>
          </a:ln>
          <a:effectLst/>
        </p:spPr>
      </p:pic>
      <p:sp>
        <p:nvSpPr>
          <p:cNvPr id="14" name="Rectangle 13">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75286"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753228"/>
            <a:ext cx="5315664" cy="1080938"/>
          </a:xfrm>
        </p:spPr>
        <p:txBody>
          <a:bodyPr>
            <a:normAutofit/>
          </a:bodyPr>
          <a:lstStyle/>
          <a:p>
            <a:r>
              <a:rPr lang="fr-CA" sz="3300" b="1"/>
              <a:t>ORGANES ET FOLLICULES LYMPHATIQUES</a:t>
            </a:r>
          </a:p>
        </p:txBody>
      </p:sp>
      <p:pic>
        <p:nvPicPr>
          <p:cNvPr id="16" name="Picture 15">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3" name="Espace réservé du contenu 2"/>
          <p:cNvSpPr>
            <a:spLocks noGrp="1"/>
          </p:cNvSpPr>
          <p:nvPr>
            <p:ph idx="1"/>
          </p:nvPr>
        </p:nvSpPr>
        <p:spPr>
          <a:xfrm>
            <a:off x="510240" y="2336873"/>
            <a:ext cx="4817409" cy="3599316"/>
          </a:xfrm>
        </p:spPr>
        <p:txBody>
          <a:bodyPr>
            <a:normAutofit/>
          </a:bodyPr>
          <a:lstStyle/>
          <a:p>
            <a:r>
              <a:rPr lang="fr-CA" sz="1700"/>
              <a:t>Elles sont partout dans le corps</a:t>
            </a:r>
          </a:p>
          <a:p>
            <a:endParaRPr lang="fr-CA" sz="1700"/>
          </a:p>
          <a:p>
            <a:r>
              <a:rPr lang="fr-CA" sz="1700"/>
              <a:t>Elles contiennent les lymphocytes </a:t>
            </a:r>
          </a:p>
          <a:p>
            <a:endParaRPr lang="fr-CA" sz="1700"/>
          </a:p>
          <a:p>
            <a:r>
              <a:rPr lang="fr-CA" sz="1700"/>
              <a:t>Ont pour objectif de stopper la progression des agents pathogènes .</a:t>
            </a:r>
          </a:p>
        </p:txBody>
      </p:sp>
    </p:spTree>
    <p:extLst>
      <p:ext uri="{BB962C8B-B14F-4D97-AF65-F5344CB8AC3E}">
        <p14:creationId xmlns:p14="http://schemas.microsoft.com/office/powerpoint/2010/main" val="485714462"/>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5" name="Picture 4" descr="Motif créé par le delta d’une rivière vue du dessus">
            <a:extLst>
              <a:ext uri="{FF2B5EF4-FFF2-40B4-BE49-F238E27FC236}">
                <a16:creationId xmlns:a16="http://schemas.microsoft.com/office/drawing/2014/main" id="{042C18F4-C089-C8E1-696D-E404ABE2B954}"/>
              </a:ext>
            </a:extLst>
          </p:cNvPr>
          <p:cNvPicPr>
            <a:picLocks noChangeAspect="1"/>
          </p:cNvPicPr>
          <p:nvPr/>
        </p:nvPicPr>
        <p:blipFill rotWithShape="1">
          <a:blip r:embed="rId2"/>
          <a:srcRect l="28269" r="33655" b="-2"/>
          <a:stretch/>
        </p:blipFill>
        <p:spPr>
          <a:xfrm>
            <a:off x="5660857" y="10"/>
            <a:ext cx="3480760" cy="6856310"/>
          </a:xfrm>
          <a:prstGeom prst="rect">
            <a:avLst/>
          </a:prstGeom>
          <a:ln>
            <a:noFill/>
          </a:ln>
          <a:effectLst/>
        </p:spPr>
      </p:pic>
      <p:sp>
        <p:nvSpPr>
          <p:cNvPr id="2" name="Titre 1"/>
          <p:cNvSpPr>
            <a:spLocks noGrp="1"/>
          </p:cNvSpPr>
          <p:nvPr>
            <p:ph type="title"/>
          </p:nvPr>
        </p:nvSpPr>
        <p:spPr>
          <a:xfrm>
            <a:off x="510240" y="753228"/>
            <a:ext cx="5315664" cy="1080938"/>
          </a:xfrm>
        </p:spPr>
        <p:txBody>
          <a:bodyPr>
            <a:normAutofit/>
          </a:bodyPr>
          <a:lstStyle/>
          <a:p>
            <a:r>
              <a:rPr lang="en-CA" sz="3300" b="1"/>
              <a:t>LES MÉCANISMES DE DÉFENSE DE L’ORGANISME</a:t>
            </a:r>
            <a:endParaRPr lang="fr-CA" sz="3300"/>
          </a:p>
        </p:txBody>
      </p:sp>
      <p:sp>
        <p:nvSpPr>
          <p:cNvPr id="3" name="Espace réservé du contenu 2"/>
          <p:cNvSpPr>
            <a:spLocks noGrp="1"/>
          </p:cNvSpPr>
          <p:nvPr>
            <p:ph idx="1"/>
          </p:nvPr>
        </p:nvSpPr>
        <p:spPr>
          <a:xfrm>
            <a:off x="510240" y="2336873"/>
            <a:ext cx="4817409" cy="3599316"/>
          </a:xfrm>
        </p:spPr>
        <p:txBody>
          <a:bodyPr>
            <a:normAutofit/>
          </a:bodyPr>
          <a:lstStyle/>
          <a:p>
            <a:endParaRPr lang="fr-CA" sz="1700" u="sng" dirty="0"/>
          </a:p>
          <a:p>
            <a:r>
              <a:rPr lang="fr-CA" b="1" u="sng" dirty="0"/>
              <a:t>Barrières superficielles</a:t>
            </a:r>
          </a:p>
          <a:p>
            <a:endParaRPr lang="fr-CA" u="sng" dirty="0"/>
          </a:p>
          <a:p>
            <a:pPr lvl="1">
              <a:buFont typeface="Wingdings" pitchFamily="2" charset="2"/>
              <a:buChar char="Ø"/>
            </a:pPr>
            <a:r>
              <a:rPr lang="fr-CA" sz="2400" dirty="0"/>
              <a:t>Peau</a:t>
            </a:r>
          </a:p>
          <a:p>
            <a:pPr lvl="1">
              <a:buFont typeface="Wingdings" pitchFamily="2" charset="2"/>
              <a:buChar char="Ø"/>
            </a:pPr>
            <a:endParaRPr lang="fr-CA" sz="2400" dirty="0"/>
          </a:p>
          <a:p>
            <a:pPr lvl="1">
              <a:buFont typeface="Wingdings" pitchFamily="2" charset="2"/>
              <a:buChar char="Ø"/>
            </a:pPr>
            <a:r>
              <a:rPr lang="fr-CA" sz="2400" dirty="0"/>
              <a:t>Muqueuses</a:t>
            </a:r>
          </a:p>
          <a:p>
            <a:pPr lvl="1">
              <a:buFont typeface="Wingdings" pitchFamily="2" charset="2"/>
              <a:buChar char="Ø"/>
            </a:pPr>
            <a:endParaRPr lang="fr-CA" sz="1700" dirty="0"/>
          </a:p>
          <a:p>
            <a:pPr marL="365760" lvl="1" indent="0">
              <a:buNone/>
            </a:pPr>
            <a:endParaRPr lang="fr-CA" sz="1700" dirty="0"/>
          </a:p>
        </p:txBody>
      </p:sp>
    </p:spTree>
    <p:extLst>
      <p:ext uri="{BB962C8B-B14F-4D97-AF65-F5344CB8AC3E}">
        <p14:creationId xmlns:p14="http://schemas.microsoft.com/office/powerpoint/2010/main" val="3381449149"/>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9" name="Picture 4" descr="Gros plan sur des boîtes de pilules non-ouvertes">
            <a:extLst>
              <a:ext uri="{FF2B5EF4-FFF2-40B4-BE49-F238E27FC236}">
                <a16:creationId xmlns:a16="http://schemas.microsoft.com/office/drawing/2014/main" id="{E3E8CDF1-6523-F5A1-7744-CB6A6BF90DBF}"/>
              </a:ext>
            </a:extLst>
          </p:cNvPr>
          <p:cNvPicPr>
            <a:picLocks noChangeAspect="1"/>
          </p:cNvPicPr>
          <p:nvPr/>
        </p:nvPicPr>
        <p:blipFill rotWithShape="1">
          <a:blip r:embed="rId2"/>
          <a:srcRect l="36336" r="30285" b="1"/>
          <a:stretch/>
        </p:blipFill>
        <p:spPr>
          <a:xfrm>
            <a:off x="5660857" y="10"/>
            <a:ext cx="3480760" cy="6856310"/>
          </a:xfrm>
          <a:prstGeom prst="rect">
            <a:avLst/>
          </a:prstGeom>
          <a:ln>
            <a:noFill/>
          </a:ln>
          <a:effectLst/>
        </p:spPr>
      </p:pic>
      <p:sp>
        <p:nvSpPr>
          <p:cNvPr id="2" name="Titre 1"/>
          <p:cNvSpPr>
            <a:spLocks noGrp="1"/>
          </p:cNvSpPr>
          <p:nvPr>
            <p:ph type="title"/>
          </p:nvPr>
        </p:nvSpPr>
        <p:spPr>
          <a:xfrm>
            <a:off x="510240" y="753228"/>
            <a:ext cx="5315664" cy="1080938"/>
          </a:xfrm>
        </p:spPr>
        <p:txBody>
          <a:bodyPr>
            <a:normAutofit/>
          </a:bodyPr>
          <a:lstStyle/>
          <a:p>
            <a:r>
              <a:rPr lang="fr-CA" sz="3100" b="1"/>
              <a:t>BARRIÈRES PHYSIQUES ET CHIMIQUES SUPERFICIELLES</a:t>
            </a:r>
            <a:endParaRPr lang="fr-CA" sz="3100"/>
          </a:p>
        </p:txBody>
      </p:sp>
      <p:sp>
        <p:nvSpPr>
          <p:cNvPr id="3" name="Espace réservé du contenu 2"/>
          <p:cNvSpPr>
            <a:spLocks noGrp="1"/>
          </p:cNvSpPr>
          <p:nvPr>
            <p:ph idx="1"/>
          </p:nvPr>
        </p:nvSpPr>
        <p:spPr>
          <a:xfrm>
            <a:off x="510240" y="2336873"/>
            <a:ext cx="4817409" cy="3599316"/>
          </a:xfrm>
        </p:spPr>
        <p:txBody>
          <a:bodyPr>
            <a:normAutofit/>
          </a:bodyPr>
          <a:lstStyle/>
          <a:p>
            <a:r>
              <a:rPr lang="fr-CA" sz="1700"/>
              <a:t>Outre le mucus, certaines sécrétions permettent de repousser l’invasion microbienne:</a:t>
            </a:r>
          </a:p>
          <a:p>
            <a:pPr lvl="1"/>
            <a:endParaRPr lang="fr-CA" sz="1700"/>
          </a:p>
          <a:p>
            <a:pPr lvl="1"/>
            <a:r>
              <a:rPr lang="fr-CA" sz="1700"/>
              <a:t>La salive</a:t>
            </a:r>
          </a:p>
          <a:p>
            <a:pPr lvl="1"/>
            <a:r>
              <a:rPr lang="fr-CA" sz="1700"/>
              <a:t>Les larmes</a:t>
            </a:r>
          </a:p>
          <a:p>
            <a:pPr lvl="1"/>
            <a:r>
              <a:rPr lang="fr-CA" sz="1700"/>
              <a:t>L’urine</a:t>
            </a:r>
          </a:p>
          <a:p>
            <a:pPr lvl="1"/>
            <a:r>
              <a:rPr lang="fr-CA" sz="1700"/>
              <a:t>Le suc gastrique</a:t>
            </a:r>
          </a:p>
          <a:p>
            <a:pPr lvl="1"/>
            <a:r>
              <a:rPr lang="fr-CA" sz="1700"/>
              <a:t>Les sécrétions vaginales</a:t>
            </a:r>
          </a:p>
          <a:p>
            <a:pPr marL="365760" lvl="1" indent="0">
              <a:buNone/>
            </a:pPr>
            <a:endParaRPr lang="fr-CA" sz="1700"/>
          </a:p>
          <a:p>
            <a:pPr marL="0" indent="0">
              <a:buNone/>
            </a:pPr>
            <a:r>
              <a:rPr lang="fr-CA" sz="1700"/>
              <a:t>par leur PH légèrement acide</a:t>
            </a:r>
          </a:p>
        </p:txBody>
      </p:sp>
    </p:spTree>
    <p:extLst>
      <p:ext uri="{BB962C8B-B14F-4D97-AF65-F5344CB8AC3E}">
        <p14:creationId xmlns:p14="http://schemas.microsoft.com/office/powerpoint/2010/main" val="1835875762"/>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5" name="Picture 4" descr="Vue microscopique de cellules">
            <a:extLst>
              <a:ext uri="{FF2B5EF4-FFF2-40B4-BE49-F238E27FC236}">
                <a16:creationId xmlns:a16="http://schemas.microsoft.com/office/drawing/2014/main" id="{5988CEEC-DA35-FE1E-1E07-D636031FC18A}"/>
              </a:ext>
            </a:extLst>
          </p:cNvPr>
          <p:cNvPicPr>
            <a:picLocks noChangeAspect="1"/>
          </p:cNvPicPr>
          <p:nvPr/>
        </p:nvPicPr>
        <p:blipFill rotWithShape="1">
          <a:blip r:embed="rId2"/>
          <a:srcRect l="38911" r="27202"/>
          <a:stretch/>
        </p:blipFill>
        <p:spPr>
          <a:xfrm>
            <a:off x="5660857" y="10"/>
            <a:ext cx="3480760" cy="6856310"/>
          </a:xfrm>
          <a:prstGeom prst="rect">
            <a:avLst/>
          </a:prstGeom>
          <a:ln>
            <a:noFill/>
          </a:ln>
          <a:effectLst/>
        </p:spPr>
      </p:pic>
      <p:sp>
        <p:nvSpPr>
          <p:cNvPr id="2" name="Titre 1"/>
          <p:cNvSpPr>
            <a:spLocks noGrp="1"/>
          </p:cNvSpPr>
          <p:nvPr>
            <p:ph type="title"/>
          </p:nvPr>
        </p:nvSpPr>
        <p:spPr>
          <a:xfrm>
            <a:off x="510240" y="753228"/>
            <a:ext cx="5315664" cy="1080938"/>
          </a:xfrm>
        </p:spPr>
        <p:txBody>
          <a:bodyPr>
            <a:normAutofit/>
          </a:bodyPr>
          <a:lstStyle/>
          <a:p>
            <a:r>
              <a:rPr lang="fr-CA" sz="3100" b="1"/>
              <a:t>BARRIÈRES PHYSIQUES ET CHIMIQUES SUPERFICIELLES</a:t>
            </a:r>
          </a:p>
        </p:txBody>
      </p:sp>
      <p:sp>
        <p:nvSpPr>
          <p:cNvPr id="3" name="Espace réservé du contenu 2"/>
          <p:cNvSpPr>
            <a:spLocks noGrp="1"/>
          </p:cNvSpPr>
          <p:nvPr>
            <p:ph idx="1"/>
          </p:nvPr>
        </p:nvSpPr>
        <p:spPr>
          <a:xfrm>
            <a:off x="510240" y="2336873"/>
            <a:ext cx="4817409" cy="3599316"/>
          </a:xfrm>
        </p:spPr>
        <p:txBody>
          <a:bodyPr>
            <a:normAutofit/>
          </a:bodyPr>
          <a:lstStyle/>
          <a:p>
            <a:r>
              <a:rPr lang="fr-CA" sz="2000" b="1" u="sng" dirty="0"/>
              <a:t>Peau et muqueuses</a:t>
            </a:r>
          </a:p>
          <a:p>
            <a:pPr marL="0" indent="0">
              <a:buNone/>
            </a:pPr>
            <a:endParaRPr lang="fr-CA" sz="2000" dirty="0"/>
          </a:p>
          <a:p>
            <a:r>
              <a:rPr lang="fr-CA" sz="2000" dirty="0"/>
              <a:t>La sueur et le sébum rendent la peau légèrement acide (pH 5), ce qui limite la propagation des microorganismes sur la peau. Le mucus sécrété par les cellules des muqueuses emprisonne les envahisseurs, ce qui facilite leur </a:t>
            </a:r>
            <a:r>
              <a:rPr lang="fr-CA" sz="2000" b="1" dirty="0"/>
              <a:t>phagocytose</a:t>
            </a:r>
            <a:r>
              <a:rPr lang="fr-CA" sz="2000" dirty="0"/>
              <a:t> par les </a:t>
            </a:r>
            <a:r>
              <a:rPr lang="fr-CA" sz="2000" b="1" dirty="0"/>
              <a:t>macrophages.</a:t>
            </a:r>
          </a:p>
          <a:p>
            <a:endParaRPr lang="fr-CA" sz="1700" dirty="0"/>
          </a:p>
        </p:txBody>
      </p:sp>
    </p:spTree>
    <p:extLst>
      <p:ext uri="{BB962C8B-B14F-4D97-AF65-F5344CB8AC3E}">
        <p14:creationId xmlns:p14="http://schemas.microsoft.com/office/powerpoint/2010/main" val="1195737245"/>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5" name="Picture 4" descr="Motif créé par le delta d’une rivière vue du dessus">
            <a:extLst>
              <a:ext uri="{FF2B5EF4-FFF2-40B4-BE49-F238E27FC236}">
                <a16:creationId xmlns:a16="http://schemas.microsoft.com/office/drawing/2014/main" id="{1B770CDF-2941-33AF-7466-1AE2DC61ADA2}"/>
              </a:ext>
            </a:extLst>
          </p:cNvPr>
          <p:cNvPicPr>
            <a:picLocks noChangeAspect="1"/>
          </p:cNvPicPr>
          <p:nvPr/>
        </p:nvPicPr>
        <p:blipFill rotWithShape="1">
          <a:blip r:embed="rId2"/>
          <a:srcRect l="28269" r="33655" b="-2"/>
          <a:stretch/>
        </p:blipFill>
        <p:spPr>
          <a:xfrm>
            <a:off x="5660857" y="10"/>
            <a:ext cx="3480760" cy="6856310"/>
          </a:xfrm>
          <a:prstGeom prst="rect">
            <a:avLst/>
          </a:prstGeom>
          <a:ln>
            <a:noFill/>
          </a:ln>
          <a:effectLst/>
        </p:spPr>
      </p:pic>
      <p:sp>
        <p:nvSpPr>
          <p:cNvPr id="2" name="Titre 1"/>
          <p:cNvSpPr>
            <a:spLocks noGrp="1"/>
          </p:cNvSpPr>
          <p:nvPr>
            <p:ph type="title"/>
          </p:nvPr>
        </p:nvSpPr>
        <p:spPr>
          <a:xfrm>
            <a:off x="510240" y="753228"/>
            <a:ext cx="5315664" cy="1080938"/>
          </a:xfrm>
        </p:spPr>
        <p:txBody>
          <a:bodyPr>
            <a:normAutofit/>
          </a:bodyPr>
          <a:lstStyle/>
          <a:p>
            <a:r>
              <a:rPr lang="fr-CA" sz="3100" b="1"/>
              <a:t>BARRIÈRES PHYSIQUES ET CHIMIQUES SUPERFICIELLES</a:t>
            </a:r>
            <a:endParaRPr lang="fr-CA" sz="3100"/>
          </a:p>
        </p:txBody>
      </p:sp>
      <p:sp>
        <p:nvSpPr>
          <p:cNvPr id="3" name="Espace réservé du contenu 2"/>
          <p:cNvSpPr>
            <a:spLocks noGrp="1"/>
          </p:cNvSpPr>
          <p:nvPr>
            <p:ph idx="1"/>
          </p:nvPr>
        </p:nvSpPr>
        <p:spPr>
          <a:xfrm>
            <a:off x="510240" y="2336873"/>
            <a:ext cx="4817409" cy="3599316"/>
          </a:xfrm>
        </p:spPr>
        <p:txBody>
          <a:bodyPr>
            <a:normAutofit/>
          </a:bodyPr>
          <a:lstStyle/>
          <a:p>
            <a:r>
              <a:rPr lang="fr-CA" sz="1700" b="1" u="sng"/>
              <a:t>Poils </a:t>
            </a:r>
          </a:p>
          <a:p>
            <a:endParaRPr lang="fr-CA" sz="1700" b="1" u="sng"/>
          </a:p>
          <a:p>
            <a:pPr lvl="1">
              <a:buFont typeface="Wingdings" pitchFamily="2" charset="2"/>
              <a:buChar char="Ø"/>
            </a:pPr>
            <a:r>
              <a:rPr lang="fr-CA" sz="1700"/>
              <a:t>Servent à filtrer les microorganismes</a:t>
            </a:r>
          </a:p>
          <a:p>
            <a:pPr marL="0" indent="0">
              <a:buNone/>
            </a:pPr>
            <a:endParaRPr lang="fr-CA" sz="1700" b="1" u="sng"/>
          </a:p>
          <a:p>
            <a:r>
              <a:rPr lang="fr-CA" sz="1700" b="1" u="sng"/>
              <a:t>Salive </a:t>
            </a:r>
          </a:p>
          <a:p>
            <a:endParaRPr lang="fr-CA" sz="1700" b="1" u="sng"/>
          </a:p>
          <a:p>
            <a:pPr lvl="1">
              <a:buFont typeface="Wingdings" pitchFamily="2" charset="2"/>
              <a:buChar char="Ø"/>
            </a:pPr>
            <a:r>
              <a:rPr lang="fr-CA" sz="1700"/>
              <a:t>Sert à nettoyer et détruire les microorganismes au niveau d’une muqueuse</a:t>
            </a:r>
          </a:p>
        </p:txBody>
      </p:sp>
    </p:spTree>
    <p:extLst>
      <p:ext uri="{BB962C8B-B14F-4D97-AF65-F5344CB8AC3E}">
        <p14:creationId xmlns:p14="http://schemas.microsoft.com/office/powerpoint/2010/main" val="2398015074"/>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1" name="Rectangle 10">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Rangée d'échantillons pour les tests médicaux">
            <a:extLst>
              <a:ext uri="{FF2B5EF4-FFF2-40B4-BE49-F238E27FC236}">
                <a16:creationId xmlns:a16="http://schemas.microsoft.com/office/drawing/2014/main" id="{41E035E4-3477-32E6-D69E-974080D36CBC}"/>
              </a:ext>
            </a:extLst>
          </p:cNvPr>
          <p:cNvPicPr>
            <a:picLocks noChangeAspect="1"/>
          </p:cNvPicPr>
          <p:nvPr/>
        </p:nvPicPr>
        <p:blipFill rotWithShape="1">
          <a:blip r:embed="rId3"/>
          <a:srcRect l="54420" r="7504" b="-2"/>
          <a:stretch/>
        </p:blipFill>
        <p:spPr>
          <a:xfrm>
            <a:off x="5660857" y="10"/>
            <a:ext cx="3480760" cy="6856310"/>
          </a:xfrm>
          <a:prstGeom prst="rect">
            <a:avLst/>
          </a:prstGeom>
          <a:ln>
            <a:noFill/>
          </a:ln>
          <a:effectLst/>
        </p:spPr>
      </p:pic>
      <p:sp>
        <p:nvSpPr>
          <p:cNvPr id="14" name="Rectangle 13">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75286"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753228"/>
            <a:ext cx="5315664" cy="1080938"/>
          </a:xfrm>
        </p:spPr>
        <p:txBody>
          <a:bodyPr>
            <a:normAutofit/>
          </a:bodyPr>
          <a:lstStyle/>
          <a:p>
            <a:r>
              <a:rPr lang="fr-CA" sz="3100" b="1"/>
              <a:t>BARRIÈRES PHYSIQUES ET CHIMIQUES SUPERFICIELLES</a:t>
            </a:r>
            <a:endParaRPr lang="fr-CA" sz="3100"/>
          </a:p>
        </p:txBody>
      </p:sp>
      <p:pic>
        <p:nvPicPr>
          <p:cNvPr id="16" name="Picture 15">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3" name="Espace réservé du contenu 2"/>
          <p:cNvSpPr>
            <a:spLocks noGrp="1"/>
          </p:cNvSpPr>
          <p:nvPr>
            <p:ph idx="1"/>
          </p:nvPr>
        </p:nvSpPr>
        <p:spPr>
          <a:xfrm>
            <a:off x="510240" y="2336873"/>
            <a:ext cx="4817409" cy="3599316"/>
          </a:xfrm>
        </p:spPr>
        <p:txBody>
          <a:bodyPr>
            <a:normAutofit/>
          </a:bodyPr>
          <a:lstStyle/>
          <a:p>
            <a:r>
              <a:rPr lang="fr-CA" sz="1700"/>
              <a:t>Le </a:t>
            </a:r>
            <a:r>
              <a:rPr lang="fr-CA" sz="1700" b="1"/>
              <a:t>lysozyme, </a:t>
            </a:r>
            <a:r>
              <a:rPr lang="fr-CA" sz="1700"/>
              <a:t>une enzyme que l’on retrouve dans les sécrétions  a la capacité de détruire les bactéries.</a:t>
            </a:r>
          </a:p>
          <a:p>
            <a:endParaRPr lang="fr-CA" sz="1700"/>
          </a:p>
          <a:p>
            <a:pPr marL="0" indent="0">
              <a:buNone/>
            </a:pPr>
            <a:r>
              <a:rPr lang="fr-CA" sz="1700"/>
              <a:t>Exemple : larmes, salive, lait maternel, mucus  </a:t>
            </a:r>
          </a:p>
          <a:p>
            <a:pPr marL="0" indent="0">
              <a:buNone/>
            </a:pPr>
            <a:r>
              <a:rPr lang="fr-CA" sz="1700"/>
              <a:t>                 et dans le blanc d'œuf</a:t>
            </a:r>
          </a:p>
          <a:p>
            <a:pPr>
              <a:buFont typeface="Wingdings" pitchFamily="2" charset="2"/>
              <a:buChar char="v"/>
            </a:pPr>
            <a:endParaRPr lang="fr-CA" sz="1700"/>
          </a:p>
        </p:txBody>
      </p:sp>
    </p:spTree>
    <p:extLst>
      <p:ext uri="{BB962C8B-B14F-4D97-AF65-F5344CB8AC3E}">
        <p14:creationId xmlns:p14="http://schemas.microsoft.com/office/powerpoint/2010/main" val="2494795002"/>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10240" y="753228"/>
            <a:ext cx="3781222" cy="1080938"/>
          </a:xfrm>
        </p:spPr>
        <p:txBody>
          <a:bodyPr>
            <a:normAutofit/>
          </a:bodyPr>
          <a:lstStyle/>
          <a:p>
            <a:r>
              <a:rPr lang="en-CA" sz="2300" b="1"/>
              <a:t>LES MÉCANISMES DE DÉFENSE DE L’ORGANISME</a:t>
            </a:r>
            <a:endParaRPr lang="fr-CA" sz="2300"/>
          </a:p>
        </p:txBody>
      </p:sp>
      <p:sp>
        <p:nvSpPr>
          <p:cNvPr id="3" name="Espace réservé du contenu 2"/>
          <p:cNvSpPr>
            <a:spLocks noGrp="1"/>
          </p:cNvSpPr>
          <p:nvPr>
            <p:ph idx="1"/>
          </p:nvPr>
        </p:nvSpPr>
        <p:spPr>
          <a:xfrm>
            <a:off x="510241" y="2336873"/>
            <a:ext cx="3781221" cy="3599316"/>
          </a:xfrm>
        </p:spPr>
        <p:txBody>
          <a:bodyPr>
            <a:normAutofit/>
          </a:bodyPr>
          <a:lstStyle/>
          <a:p>
            <a:endParaRPr lang="fr-CA" sz="1700" u="sng"/>
          </a:p>
          <a:p>
            <a:r>
              <a:rPr lang="fr-CA" sz="1700" b="1" u="sng"/>
              <a:t>Moyens de défense internes</a:t>
            </a:r>
          </a:p>
          <a:p>
            <a:endParaRPr lang="fr-CA" sz="1700" u="sng"/>
          </a:p>
          <a:p>
            <a:r>
              <a:rPr lang="fr-CA" sz="1700"/>
              <a:t>Phagocytes</a:t>
            </a:r>
          </a:p>
          <a:p>
            <a:r>
              <a:rPr lang="fr-CA" sz="1700"/>
              <a:t>Cellules tueuses naturelles</a:t>
            </a:r>
          </a:p>
          <a:p>
            <a:r>
              <a:rPr lang="fr-CA" sz="1700"/>
              <a:t>Protéines antimicrobiennes</a:t>
            </a:r>
          </a:p>
          <a:p>
            <a:r>
              <a:rPr lang="fr-CA" sz="1700"/>
              <a:t>Inflammation</a:t>
            </a:r>
          </a:p>
          <a:p>
            <a:r>
              <a:rPr lang="fr-CA" sz="1700"/>
              <a:t>Fièvre </a:t>
            </a:r>
          </a:p>
        </p:txBody>
      </p:sp>
      <p:pic>
        <p:nvPicPr>
          <p:cNvPr id="5" name="Picture 4" descr="Vue microscopique de cellules">
            <a:extLst>
              <a:ext uri="{FF2B5EF4-FFF2-40B4-BE49-F238E27FC236}">
                <a16:creationId xmlns:a16="http://schemas.microsoft.com/office/drawing/2014/main" id="{69003A98-837C-6507-6F72-DFF69A8B1584}"/>
              </a:ext>
            </a:extLst>
          </p:cNvPr>
          <p:cNvPicPr>
            <a:picLocks noChangeAspect="1"/>
          </p:cNvPicPr>
          <p:nvPr/>
        </p:nvPicPr>
        <p:blipFill rotWithShape="1">
          <a:blip r:embed="rId2"/>
          <a:srcRect l="33610" r="21902"/>
          <a:stretch/>
        </p:blipFill>
        <p:spPr>
          <a:xfrm>
            <a:off x="4572000" y="10"/>
            <a:ext cx="4569617" cy="6856310"/>
          </a:xfrm>
          <a:prstGeom prst="rect">
            <a:avLst/>
          </a:prstGeom>
          <a:ln>
            <a:noFill/>
          </a:ln>
          <a:effectLst/>
        </p:spPr>
      </p:pic>
    </p:spTree>
    <p:extLst>
      <p:ext uri="{BB962C8B-B14F-4D97-AF65-F5344CB8AC3E}">
        <p14:creationId xmlns:p14="http://schemas.microsoft.com/office/powerpoint/2010/main" val="3497082921"/>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0" name="Rectangle 9">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Grand groupe de parachutistes en vol">
            <a:extLst>
              <a:ext uri="{FF2B5EF4-FFF2-40B4-BE49-F238E27FC236}">
                <a16:creationId xmlns:a16="http://schemas.microsoft.com/office/drawing/2014/main" id="{ED95D3E5-6B72-A588-AC68-72AE1664B933}"/>
              </a:ext>
            </a:extLst>
          </p:cNvPr>
          <p:cNvPicPr>
            <a:picLocks noChangeAspect="1"/>
          </p:cNvPicPr>
          <p:nvPr/>
        </p:nvPicPr>
        <p:blipFill rotWithShape="1">
          <a:blip r:embed="rId3"/>
          <a:srcRect l="33703" r="32537" b="2"/>
          <a:stretch/>
        </p:blipFill>
        <p:spPr>
          <a:xfrm>
            <a:off x="5660857" y="10"/>
            <a:ext cx="3480760" cy="6856310"/>
          </a:xfrm>
          <a:prstGeom prst="rect">
            <a:avLst/>
          </a:prstGeom>
          <a:ln>
            <a:noFill/>
          </a:ln>
          <a:effectLst/>
        </p:spPr>
      </p:pic>
      <p:sp>
        <p:nvSpPr>
          <p:cNvPr id="13" name="Rectangle 12">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75286"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753228"/>
            <a:ext cx="5315664" cy="1080938"/>
          </a:xfrm>
        </p:spPr>
        <p:txBody>
          <a:bodyPr>
            <a:normAutofit/>
          </a:bodyPr>
          <a:lstStyle/>
          <a:p>
            <a:r>
              <a:rPr lang="fr-CA" b="1"/>
              <a:t>LES MOYENS DE DÉFENSE INTERNES </a:t>
            </a:r>
            <a:endParaRPr lang="fr-CA"/>
          </a:p>
        </p:txBody>
      </p:sp>
      <p:pic>
        <p:nvPicPr>
          <p:cNvPr id="15" name="Picture 14">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3" name="Espace réservé du contenu 2"/>
          <p:cNvSpPr>
            <a:spLocks noGrp="1"/>
          </p:cNvSpPr>
          <p:nvPr>
            <p:ph idx="1"/>
          </p:nvPr>
        </p:nvSpPr>
        <p:spPr>
          <a:xfrm>
            <a:off x="510240" y="2336873"/>
            <a:ext cx="4817409" cy="3599316"/>
          </a:xfrm>
        </p:spPr>
        <p:txBody>
          <a:bodyPr>
            <a:normAutofit/>
          </a:bodyPr>
          <a:lstStyle/>
          <a:p>
            <a:r>
              <a:rPr lang="fr-CA" sz="1700" b="1" u="sng" dirty="0"/>
              <a:t>Étapes de la phagocytose</a:t>
            </a:r>
          </a:p>
          <a:p>
            <a:endParaRPr lang="fr-CA" sz="1700" dirty="0"/>
          </a:p>
          <a:p>
            <a:pPr lvl="1">
              <a:buFont typeface="Wingdings" pitchFamily="2" charset="2"/>
              <a:buChar char="Ø"/>
            </a:pPr>
            <a:r>
              <a:rPr lang="fr-CA" sz="1700" dirty="0"/>
              <a:t>Le macrophage forme une vésicule phagocytaire autour du microorganisme afin de l’ingérer</a:t>
            </a:r>
          </a:p>
          <a:p>
            <a:pPr marL="365760" lvl="1" indent="0">
              <a:buNone/>
            </a:pPr>
            <a:endParaRPr lang="fr-CA" sz="1700" dirty="0"/>
          </a:p>
          <a:p>
            <a:pPr lvl="1">
              <a:buFont typeface="Wingdings" pitchFamily="2" charset="2"/>
              <a:buChar char="Ø"/>
            </a:pPr>
            <a:r>
              <a:rPr lang="fr-CA" sz="1700" dirty="0"/>
              <a:t>Le microorganisme est dirigé par le lysosome contenu dans le macrophage. Le lysosome, qui prend la forme d’un sac membraneux, contient:</a:t>
            </a:r>
          </a:p>
          <a:p>
            <a:pPr marL="365760" lvl="1" indent="0">
              <a:buNone/>
            </a:pPr>
            <a:r>
              <a:rPr lang="fr-CA" sz="1700" dirty="0"/>
              <a:t>     le lysosome, qui détruit les parois des  </a:t>
            </a:r>
          </a:p>
          <a:p>
            <a:pPr marL="365760" lvl="1" indent="0">
              <a:buNone/>
            </a:pPr>
            <a:r>
              <a:rPr lang="fr-CA" sz="1700" dirty="0"/>
              <a:t>     microorganismes</a:t>
            </a:r>
          </a:p>
          <a:p>
            <a:pPr lvl="1">
              <a:buFont typeface="Wingdings" pitchFamily="2" charset="2"/>
              <a:buChar char="Ø"/>
            </a:pPr>
            <a:endParaRPr lang="fr-CA" sz="1700" dirty="0"/>
          </a:p>
        </p:txBody>
      </p:sp>
    </p:spTree>
    <p:extLst>
      <p:ext uri="{BB962C8B-B14F-4D97-AF65-F5344CB8AC3E}">
        <p14:creationId xmlns:p14="http://schemas.microsoft.com/office/powerpoint/2010/main" val="2155955613"/>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0" name="Rectangle 9">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Échec et mat dans une partie d'échecs">
            <a:extLst>
              <a:ext uri="{FF2B5EF4-FFF2-40B4-BE49-F238E27FC236}">
                <a16:creationId xmlns:a16="http://schemas.microsoft.com/office/drawing/2014/main" id="{81290B8E-E3AE-DA45-C9A2-59AB7AC978C2}"/>
              </a:ext>
            </a:extLst>
          </p:cNvPr>
          <p:cNvPicPr>
            <a:picLocks noChangeAspect="1"/>
          </p:cNvPicPr>
          <p:nvPr/>
        </p:nvPicPr>
        <p:blipFill rotWithShape="1">
          <a:blip r:embed="rId3"/>
          <a:srcRect l="29516" r="32027"/>
          <a:stretch/>
        </p:blipFill>
        <p:spPr>
          <a:xfrm>
            <a:off x="5660857" y="10"/>
            <a:ext cx="3480760" cy="6856310"/>
          </a:xfrm>
          <a:prstGeom prst="rect">
            <a:avLst/>
          </a:prstGeom>
          <a:ln>
            <a:noFill/>
          </a:ln>
          <a:effectLst/>
        </p:spPr>
      </p:pic>
      <p:sp>
        <p:nvSpPr>
          <p:cNvPr id="13" name="Rectangle 12">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75286"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753228"/>
            <a:ext cx="5315664" cy="1080938"/>
          </a:xfrm>
        </p:spPr>
        <p:txBody>
          <a:bodyPr>
            <a:normAutofit/>
          </a:bodyPr>
          <a:lstStyle/>
          <a:p>
            <a:r>
              <a:rPr lang="fr-CA" b="1"/>
              <a:t>LES MOYENS DE DÉFENSE INTERNES </a:t>
            </a:r>
            <a:endParaRPr lang="fr-CA"/>
          </a:p>
        </p:txBody>
      </p:sp>
      <p:pic>
        <p:nvPicPr>
          <p:cNvPr id="15" name="Picture 14">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3" name="Espace réservé du contenu 2"/>
          <p:cNvSpPr>
            <a:spLocks noGrp="1"/>
          </p:cNvSpPr>
          <p:nvPr>
            <p:ph idx="1"/>
          </p:nvPr>
        </p:nvSpPr>
        <p:spPr>
          <a:xfrm>
            <a:off x="510240" y="2336873"/>
            <a:ext cx="4817409" cy="3599316"/>
          </a:xfrm>
        </p:spPr>
        <p:txBody>
          <a:bodyPr>
            <a:normAutofit/>
          </a:bodyPr>
          <a:lstStyle/>
          <a:p>
            <a:r>
              <a:rPr lang="fr-CA" sz="1700" b="1" u="sng"/>
              <a:t>Suite</a:t>
            </a:r>
            <a:r>
              <a:rPr lang="fr-CA" sz="1700" b="1"/>
              <a:t>…</a:t>
            </a:r>
          </a:p>
          <a:p>
            <a:endParaRPr lang="fr-CA" sz="1700" b="1"/>
          </a:p>
          <a:p>
            <a:pPr lvl="1">
              <a:buFont typeface="Wingdings" pitchFamily="2" charset="2"/>
              <a:buChar char="Ø"/>
            </a:pPr>
            <a:r>
              <a:rPr lang="fr-CA" sz="1700"/>
              <a:t>Le microorganisme est détruit . Les corps résiduels, inoffensifs, sont expulsés.</a:t>
            </a:r>
          </a:p>
          <a:p>
            <a:pPr lvl="1">
              <a:buFont typeface="Wingdings" pitchFamily="2" charset="2"/>
              <a:buChar char="Ø"/>
            </a:pPr>
            <a:endParaRPr lang="fr-CA" sz="1700"/>
          </a:p>
        </p:txBody>
      </p:sp>
    </p:spTree>
    <p:extLst>
      <p:ext uri="{BB962C8B-B14F-4D97-AF65-F5344CB8AC3E}">
        <p14:creationId xmlns:p14="http://schemas.microsoft.com/office/powerpoint/2010/main" val="3512962863"/>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10240" y="753228"/>
            <a:ext cx="5596383" cy="1080938"/>
          </a:xfrm>
        </p:spPr>
        <p:txBody>
          <a:bodyPr>
            <a:normAutofit/>
          </a:bodyPr>
          <a:lstStyle/>
          <a:p>
            <a:r>
              <a:rPr lang="fr-CA" b="1">
                <a:solidFill>
                  <a:srgbClr val="FFFFFF"/>
                </a:solidFill>
              </a:rPr>
              <a:t>LES MOYENS DE DÉFENSE INTERNES </a:t>
            </a:r>
            <a:endParaRPr lang="fr-CA">
              <a:solidFill>
                <a:srgbClr val="FFFFFF"/>
              </a:solidFill>
            </a:endParaRPr>
          </a:p>
        </p:txBody>
      </p:sp>
      <p:sp>
        <p:nvSpPr>
          <p:cNvPr id="3" name="Espace réservé du contenu 2"/>
          <p:cNvSpPr>
            <a:spLocks noGrp="1"/>
          </p:cNvSpPr>
          <p:nvPr>
            <p:ph idx="1"/>
          </p:nvPr>
        </p:nvSpPr>
        <p:spPr>
          <a:xfrm>
            <a:off x="510240" y="2336873"/>
            <a:ext cx="5596383" cy="3142077"/>
          </a:xfrm>
        </p:spPr>
        <p:txBody>
          <a:bodyPr>
            <a:normAutofit/>
          </a:bodyPr>
          <a:lstStyle/>
          <a:p>
            <a:r>
              <a:rPr lang="fr-CA" sz="1600" b="1" u="sng"/>
              <a:t>Les macrophages</a:t>
            </a:r>
          </a:p>
          <a:p>
            <a:pPr marL="0" indent="0">
              <a:buNone/>
            </a:pPr>
            <a:endParaRPr lang="fr-CA" sz="1600" b="1" u="sng"/>
          </a:p>
          <a:p>
            <a:pPr marL="0" indent="0">
              <a:buNone/>
            </a:pPr>
            <a:r>
              <a:rPr lang="fr-CA" sz="1600"/>
              <a:t>	- L’ingestion des microorganismes et  </a:t>
            </a:r>
          </a:p>
          <a:p>
            <a:pPr marL="0" indent="0">
              <a:buNone/>
            </a:pPr>
            <a:r>
              <a:rPr lang="fr-CA" sz="1600"/>
              <a:t>              d’autres particules étrangères, </a:t>
            </a:r>
          </a:p>
          <a:p>
            <a:pPr marL="0" indent="0">
              <a:buNone/>
            </a:pPr>
            <a:r>
              <a:rPr lang="fr-CA" sz="1600"/>
              <a:t>              appelée </a:t>
            </a:r>
            <a:r>
              <a:rPr lang="fr-CA" sz="1600" b="1"/>
              <a:t>phagocytose</a:t>
            </a:r>
            <a:r>
              <a:rPr lang="fr-CA" sz="1600"/>
              <a:t>, est assurée par </a:t>
            </a:r>
          </a:p>
          <a:p>
            <a:pPr marL="0" indent="0">
              <a:buNone/>
            </a:pPr>
            <a:r>
              <a:rPr lang="fr-CA" sz="1600"/>
              <a:t>              les </a:t>
            </a:r>
            <a:r>
              <a:rPr lang="fr-CA" sz="1600" b="1"/>
              <a:t>macrophages</a:t>
            </a:r>
            <a:r>
              <a:rPr lang="fr-CA" sz="1600"/>
              <a:t>. La phagocytose se </a:t>
            </a:r>
          </a:p>
          <a:p>
            <a:pPr marL="0" indent="0">
              <a:buNone/>
            </a:pPr>
            <a:r>
              <a:rPr lang="fr-CA" sz="1600"/>
              <a:t>              déroules-en plusieurs étapes:</a:t>
            </a:r>
          </a:p>
        </p:txBody>
      </p:sp>
    </p:spTree>
    <p:extLst>
      <p:ext uri="{BB962C8B-B14F-4D97-AF65-F5344CB8AC3E}">
        <p14:creationId xmlns:p14="http://schemas.microsoft.com/office/powerpoint/2010/main" val="3988695807"/>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aphicFrame>
        <p:nvGraphicFramePr>
          <p:cNvPr id="3" name="Diagramme 2"/>
          <p:cNvGraphicFramePr/>
          <p:nvPr>
            <p:extLst>
              <p:ext uri="{D42A27DB-BD31-4B8C-83A1-F6EECF244321}">
                <p14:modId xmlns:p14="http://schemas.microsoft.com/office/powerpoint/2010/main" val="1791447087"/>
              </p:ext>
            </p:extLst>
          </p:nvPr>
        </p:nvGraphicFramePr>
        <p:xfrm>
          <a:off x="1095023" y="817582"/>
          <a:ext cx="6965245" cy="5131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5325528"/>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a:extLst>
              <a:ext uri="{FF2B5EF4-FFF2-40B4-BE49-F238E27FC236}">
                <a16:creationId xmlns:a16="http://schemas.microsoft.com/office/drawing/2014/main" id="{C56FCE19-3103-4473-A92E-E38D00FCD0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13" name="Picture 12">
            <a:extLst>
              <a:ext uri="{FF2B5EF4-FFF2-40B4-BE49-F238E27FC236}">
                <a16:creationId xmlns:a16="http://schemas.microsoft.com/office/drawing/2014/main" id="{E909C556-FC01-4870-ABC0-8D5C17BD0F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15" name="Rectangle 14">
            <a:extLst>
              <a:ext uri="{FF2B5EF4-FFF2-40B4-BE49-F238E27FC236}">
                <a16:creationId xmlns:a16="http://schemas.microsoft.com/office/drawing/2014/main" id="{C6DB8A24-0DF2-4AB3-9191-C02AB6937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6924F406-F250-4FCF-A28E-52F364A5A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9" name="Group 18">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20" name="Rectangle 19">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3" name="Espace réservé du contenu 2"/>
          <p:cNvSpPr>
            <a:spLocks noGrp="1"/>
          </p:cNvSpPr>
          <p:nvPr>
            <p:ph sz="quarter" idx="13"/>
          </p:nvPr>
        </p:nvSpPr>
        <p:spPr>
          <a:xfrm>
            <a:off x="510241" y="2336873"/>
            <a:ext cx="3781221" cy="3599316"/>
          </a:xfrm>
        </p:spPr>
        <p:txBody>
          <a:bodyPr vert="horz" lIns="91440" tIns="45720" rIns="91440" bIns="45720" rtlCol="0">
            <a:normAutofit/>
          </a:bodyPr>
          <a:lstStyle/>
          <a:p>
            <a:endParaRPr lang="en-US" sz="1700"/>
          </a:p>
          <a:p>
            <a:endParaRPr lang="en-US" sz="1700"/>
          </a:p>
          <a:p>
            <a:endParaRPr lang="en-US" sz="1700"/>
          </a:p>
          <a:p>
            <a:r>
              <a:rPr lang="en-US" sz="1700"/>
              <a:t>Se trouvent au niveau de la gorge</a:t>
            </a:r>
          </a:p>
          <a:p>
            <a:pPr marL="0"/>
            <a:endParaRPr lang="en-US" sz="1700"/>
          </a:p>
        </p:txBody>
      </p:sp>
      <p:pic>
        <p:nvPicPr>
          <p:cNvPr id="4" name="Image 3">
            <a:extLst>
              <a:ext uri="{FF2B5EF4-FFF2-40B4-BE49-F238E27FC236}">
                <a16:creationId xmlns:a16="http://schemas.microsoft.com/office/drawing/2014/main" id="{BB70DA5B-25D6-65C0-0B5C-2F1FABB3F340}"/>
              </a:ext>
            </a:extLst>
          </p:cNvPr>
          <p:cNvPicPr>
            <a:picLocks noChangeAspect="1"/>
          </p:cNvPicPr>
          <p:nvPr/>
        </p:nvPicPr>
        <p:blipFill rotWithShape="1">
          <a:blip r:embed="rId5"/>
          <a:srcRect l="13930" r="12017" b="1"/>
          <a:stretch/>
        </p:blipFill>
        <p:spPr>
          <a:xfrm>
            <a:off x="4572000" y="10"/>
            <a:ext cx="4569617" cy="6856310"/>
          </a:xfrm>
          <a:prstGeom prst="rect">
            <a:avLst/>
          </a:prstGeom>
          <a:noFill/>
          <a:ln>
            <a:noFill/>
          </a:ln>
          <a:effectLst/>
        </p:spPr>
      </p:pic>
      <p:sp>
        <p:nvSpPr>
          <p:cNvPr id="23" name="Rectangle 22">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487481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753228"/>
            <a:ext cx="3781222" cy="1080938"/>
          </a:xfrm>
        </p:spPr>
        <p:txBody>
          <a:bodyPr vert="horz" lIns="91440" tIns="45720" rIns="91440" bIns="45720" rtlCol="0" anchor="ctr">
            <a:normAutofit/>
          </a:bodyPr>
          <a:lstStyle/>
          <a:p>
            <a:r>
              <a:rPr lang="en-US" b="1"/>
              <a:t>AMYGDALES</a:t>
            </a:r>
          </a:p>
        </p:txBody>
      </p:sp>
      <p:pic>
        <p:nvPicPr>
          <p:cNvPr id="25" name="Picture 24">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4869180" cy="261714"/>
          </a:xfrm>
          <a:prstGeom prst="rect">
            <a:avLst/>
          </a:prstGeom>
        </p:spPr>
      </p:pic>
    </p:spTree>
    <p:extLst>
      <p:ext uri="{BB962C8B-B14F-4D97-AF65-F5344CB8AC3E}">
        <p14:creationId xmlns:p14="http://schemas.microsoft.com/office/powerpoint/2010/main" val="771834516"/>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5" descr="macrophageAttacksM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932040" y="908720"/>
            <a:ext cx="3383608" cy="3514189"/>
          </a:xfrm>
          <a:prstGeom prst="rect">
            <a:avLst/>
          </a:prstGeom>
        </p:spPr>
      </p:pic>
      <p:pic>
        <p:nvPicPr>
          <p:cNvPr id="3" name="Espace réservé du contenu 4" descr="PacMan_by_BizzaroSafe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973696" y="2665814"/>
            <a:ext cx="3452192" cy="3452192"/>
          </a:xfrm>
          <a:prstGeom prst="rect">
            <a:avLst/>
          </a:prstGeom>
        </p:spPr>
      </p:pic>
      <p:sp>
        <p:nvSpPr>
          <p:cNvPr id="4" name="Rectangle : coins arrondis 3">
            <a:extLst>
              <a:ext uri="{FF2B5EF4-FFF2-40B4-BE49-F238E27FC236}">
                <a16:creationId xmlns:a16="http://schemas.microsoft.com/office/drawing/2014/main" id="{7706D98C-3A37-D06F-E938-3866CC62B418}"/>
              </a:ext>
            </a:extLst>
          </p:cNvPr>
          <p:cNvSpPr/>
          <p:nvPr/>
        </p:nvSpPr>
        <p:spPr>
          <a:xfrm>
            <a:off x="683568" y="908720"/>
            <a:ext cx="4032448" cy="129614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CA" sz="2800" b="1" dirty="0"/>
              <a:t>VOIR IMAGE DANS LE GUIDE CÉMEQ p. 19</a:t>
            </a:r>
          </a:p>
        </p:txBody>
      </p:sp>
    </p:spTree>
    <p:extLst>
      <p:ext uri="{BB962C8B-B14F-4D97-AF65-F5344CB8AC3E}">
        <p14:creationId xmlns:p14="http://schemas.microsoft.com/office/powerpoint/2010/main" val="1405711952"/>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023" y="817582"/>
            <a:ext cx="6965245" cy="5059690"/>
          </a:xfrm>
        </p:spPr>
        <p:txBody>
          <a:bodyPr>
            <a:normAutofit/>
          </a:bodyPr>
          <a:lstStyle/>
          <a:p>
            <a:r>
              <a:rPr lang="fr-CA" sz="800" dirty="0"/>
              <a:t>.</a:t>
            </a:r>
          </a:p>
        </p:txBody>
      </p:sp>
      <p:sp>
        <p:nvSpPr>
          <p:cNvPr id="3" name="Ellipse 2"/>
          <p:cNvSpPr/>
          <p:nvPr/>
        </p:nvSpPr>
        <p:spPr>
          <a:xfrm>
            <a:off x="611560" y="811559"/>
            <a:ext cx="2930624" cy="1453155"/>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fr-CA" sz="2800" b="1" dirty="0"/>
              <a:t>INFECTION</a:t>
            </a:r>
          </a:p>
        </p:txBody>
      </p:sp>
      <p:sp>
        <p:nvSpPr>
          <p:cNvPr id="4" name="Ellipse 3"/>
          <p:cNvSpPr/>
          <p:nvPr/>
        </p:nvSpPr>
        <p:spPr>
          <a:xfrm>
            <a:off x="4860032" y="1124744"/>
            <a:ext cx="3329337" cy="1670484"/>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CA" sz="2400" b="1" dirty="0"/>
              <a:t>PHAGOCYTES</a:t>
            </a:r>
          </a:p>
          <a:p>
            <a:pPr algn="ctr"/>
            <a:r>
              <a:rPr lang="fr-CA" sz="2400" b="1" dirty="0"/>
              <a:t>MACROPHAGES</a:t>
            </a:r>
          </a:p>
        </p:txBody>
      </p:sp>
      <p:sp>
        <p:nvSpPr>
          <p:cNvPr id="5" name="Ellipse 4"/>
          <p:cNvSpPr/>
          <p:nvPr/>
        </p:nvSpPr>
        <p:spPr>
          <a:xfrm>
            <a:off x="4850870" y="4365104"/>
            <a:ext cx="3567844" cy="185657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sz="2500" b="1" dirty="0"/>
              <a:t>PHAGOCYTOSES</a:t>
            </a:r>
          </a:p>
        </p:txBody>
      </p:sp>
      <p:sp>
        <p:nvSpPr>
          <p:cNvPr id="6" name="Ellipse 5"/>
          <p:cNvSpPr/>
          <p:nvPr/>
        </p:nvSpPr>
        <p:spPr>
          <a:xfrm>
            <a:off x="755576" y="4118037"/>
            <a:ext cx="3567844" cy="1922381"/>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CA" sz="2600" b="1" dirty="0"/>
              <a:t>LEUCOCYTES</a:t>
            </a:r>
          </a:p>
          <a:p>
            <a:pPr algn="ctr"/>
            <a:r>
              <a:rPr lang="fr-CA" sz="2600" b="1" dirty="0"/>
              <a:t>NEUTROPHILES</a:t>
            </a:r>
          </a:p>
        </p:txBody>
      </p:sp>
      <p:sp>
        <p:nvSpPr>
          <p:cNvPr id="7" name="Flèche vers le bas 6"/>
          <p:cNvSpPr/>
          <p:nvPr/>
        </p:nvSpPr>
        <p:spPr>
          <a:xfrm>
            <a:off x="2153166" y="2551457"/>
            <a:ext cx="484632" cy="97840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CA"/>
          </a:p>
        </p:txBody>
      </p:sp>
      <p:sp>
        <p:nvSpPr>
          <p:cNvPr id="8" name="Flèche droite 7"/>
          <p:cNvSpPr/>
          <p:nvPr/>
        </p:nvSpPr>
        <p:spPr>
          <a:xfrm rot="19185028">
            <a:off x="3737772" y="3075299"/>
            <a:ext cx="1578446" cy="60435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CA"/>
          </a:p>
        </p:txBody>
      </p:sp>
      <p:sp>
        <p:nvSpPr>
          <p:cNvPr id="9" name="Flèche vers le bas 8"/>
          <p:cNvSpPr/>
          <p:nvPr/>
        </p:nvSpPr>
        <p:spPr>
          <a:xfrm>
            <a:off x="6542897" y="3139630"/>
            <a:ext cx="484632" cy="97840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808322637"/>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_Bg9gDJFu0a8/TNAk7ETxUFI/AAAAAAAADIk/4XBKSJ7AoPs/s1600/Phagocyto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3" y="1628800"/>
            <a:ext cx="7427943"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613914"/>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b="1" dirty="0"/>
              <a:t>LES MOYENS DE DÉFENSE INTERNES </a:t>
            </a:r>
          </a:p>
        </p:txBody>
      </p:sp>
      <p:sp>
        <p:nvSpPr>
          <p:cNvPr id="3" name="Espace réservé du contenu 2"/>
          <p:cNvSpPr>
            <a:spLocks noGrp="1"/>
          </p:cNvSpPr>
          <p:nvPr>
            <p:ph idx="1"/>
          </p:nvPr>
        </p:nvSpPr>
        <p:spPr/>
        <p:txBody>
          <a:bodyPr>
            <a:normAutofit fontScale="55000" lnSpcReduction="20000"/>
          </a:bodyPr>
          <a:lstStyle/>
          <a:p>
            <a:r>
              <a:rPr lang="fr-CA" sz="3400" b="1" u="sng" dirty="0"/>
              <a:t>Protéines antimicrobiennes</a:t>
            </a:r>
            <a:r>
              <a:rPr lang="fr-CA" sz="3400" b="1" dirty="0"/>
              <a:t>  </a:t>
            </a:r>
            <a:r>
              <a:rPr lang="fr-CA" sz="3400" dirty="0"/>
              <a:t>(3 sortes)</a:t>
            </a:r>
          </a:p>
          <a:p>
            <a:pPr marL="0" indent="0">
              <a:buNone/>
            </a:pPr>
            <a:endParaRPr lang="fr-CA" sz="3400" dirty="0"/>
          </a:p>
          <a:p>
            <a:pPr marL="0" indent="0">
              <a:buNone/>
            </a:pPr>
            <a:r>
              <a:rPr lang="fr-CA" sz="3400" dirty="0"/>
              <a:t>	- </a:t>
            </a:r>
            <a:r>
              <a:rPr lang="fr-CA" sz="3400" u="sng" dirty="0"/>
              <a:t>L’interféron</a:t>
            </a:r>
            <a:r>
              <a:rPr lang="fr-CA" sz="3400" dirty="0"/>
              <a:t> (intervient en cas d’infection  </a:t>
            </a:r>
          </a:p>
          <a:p>
            <a:pPr marL="0" indent="0">
              <a:buNone/>
            </a:pPr>
            <a:r>
              <a:rPr lang="fr-CA" sz="3400" dirty="0"/>
              <a:t>               virale)</a:t>
            </a:r>
          </a:p>
          <a:p>
            <a:pPr marL="0" indent="0">
              <a:buNone/>
            </a:pPr>
            <a:endParaRPr lang="fr-CA" sz="3400" dirty="0"/>
          </a:p>
          <a:p>
            <a:pPr marL="0" indent="0">
              <a:buNone/>
            </a:pPr>
            <a:r>
              <a:rPr lang="fr-CA" sz="3400" dirty="0"/>
              <a:t>	- </a:t>
            </a:r>
            <a:r>
              <a:rPr lang="fr-CA" sz="3400" u="sng" dirty="0"/>
              <a:t>Le complément</a:t>
            </a:r>
            <a:r>
              <a:rPr lang="fr-CA" sz="3400" dirty="0"/>
              <a:t> (intervient dans les </a:t>
            </a:r>
          </a:p>
          <a:p>
            <a:pPr marL="0" indent="0">
              <a:buNone/>
            </a:pPr>
            <a:r>
              <a:rPr lang="fr-CA" sz="3400" dirty="0"/>
              <a:t>               réactions; inflammatoire, allergique et </a:t>
            </a:r>
          </a:p>
          <a:p>
            <a:pPr marL="0" indent="0">
              <a:buNone/>
            </a:pPr>
            <a:r>
              <a:rPr lang="fr-CA" sz="3400" dirty="0"/>
              <a:t>               maladies auto-immunes).</a:t>
            </a:r>
          </a:p>
          <a:p>
            <a:pPr marL="0" indent="0">
              <a:buNone/>
            </a:pPr>
            <a:endParaRPr lang="fr-CA" sz="3400" dirty="0"/>
          </a:p>
          <a:p>
            <a:pPr marL="0" indent="0">
              <a:buNone/>
            </a:pPr>
            <a:r>
              <a:rPr lang="fr-CA" sz="3400" dirty="0"/>
              <a:t>	- </a:t>
            </a:r>
            <a:r>
              <a:rPr lang="fr-CA" sz="3400" u="sng" dirty="0"/>
              <a:t>Les transferrines </a:t>
            </a:r>
          </a:p>
          <a:p>
            <a:pPr marL="0" indent="0">
              <a:buNone/>
            </a:pPr>
            <a:r>
              <a:rPr lang="fr-CA" sz="3400" dirty="0"/>
              <a:t>                (intervient en cas d’infection bactérienne).</a:t>
            </a:r>
          </a:p>
          <a:p>
            <a:endParaRPr lang="fr-CA" dirty="0"/>
          </a:p>
        </p:txBody>
      </p:sp>
    </p:spTree>
    <p:extLst>
      <p:ext uri="{BB962C8B-B14F-4D97-AF65-F5344CB8AC3E}">
        <p14:creationId xmlns:p14="http://schemas.microsoft.com/office/powerpoint/2010/main" val="2612466320"/>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032" name="Rectangle 1031">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3" name="Picture 1032">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1026" name="Picture 2" descr="G:\Compétences SASI\SASI Compétence 8\SASI C.08\NK.jpg"/>
          <p:cNvPicPr>
            <a:picLocks noChangeAspect="1" noChangeArrowheads="1"/>
          </p:cNvPicPr>
          <p:nvPr/>
        </p:nvPicPr>
        <p:blipFill rotWithShape="1">
          <a:blip r:embed="rId3">
            <a:extLst>
              <a:ext uri="{28A0092B-C50C-407E-A947-70E740481C1C}">
                <a14:useLocalDpi xmlns:a14="http://schemas.microsoft.com/office/drawing/2010/main" val="0"/>
              </a:ext>
            </a:extLst>
          </a:blip>
          <a:srcRect l="28473" r="33451" b="-2"/>
          <a:stretch/>
        </p:blipFill>
        <p:spPr bwMode="auto">
          <a:xfrm>
            <a:off x="5660857" y="10"/>
            <a:ext cx="3480760" cy="685631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1035" name="Rectangle 1034">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75286"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753228"/>
            <a:ext cx="5315664" cy="1080938"/>
          </a:xfrm>
        </p:spPr>
        <p:txBody>
          <a:bodyPr>
            <a:normAutofit/>
          </a:bodyPr>
          <a:lstStyle/>
          <a:p>
            <a:r>
              <a:rPr lang="fr-CA" b="1" dirty="0"/>
              <a:t>LES CELLULES TUEUSES  NATURELLES  (NK)</a:t>
            </a:r>
          </a:p>
        </p:txBody>
      </p:sp>
      <p:pic>
        <p:nvPicPr>
          <p:cNvPr id="1037" name="Picture 1036">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3" name="Espace réservé du contenu 2"/>
          <p:cNvSpPr>
            <a:spLocks noGrp="1"/>
          </p:cNvSpPr>
          <p:nvPr>
            <p:ph idx="1"/>
          </p:nvPr>
        </p:nvSpPr>
        <p:spPr>
          <a:xfrm>
            <a:off x="510240" y="2336873"/>
            <a:ext cx="4817409" cy="3599316"/>
          </a:xfrm>
        </p:spPr>
        <p:txBody>
          <a:bodyPr>
            <a:normAutofit/>
          </a:bodyPr>
          <a:lstStyle/>
          <a:p>
            <a:endParaRPr lang="fr-CA" sz="1700"/>
          </a:p>
          <a:p>
            <a:endParaRPr lang="fr-CA" sz="1700"/>
          </a:p>
          <a:p>
            <a:r>
              <a:rPr lang="fr-CA" sz="1700"/>
              <a:t>Sont des  lymphocytes qui se lient directement à l’agent agresseur pour en provoquer aussitôt la destruction et sont également capables de détruire les cellules cancéreuses. </a:t>
            </a:r>
          </a:p>
          <a:p>
            <a:pPr marL="0" indent="0">
              <a:buNone/>
            </a:pPr>
            <a:endParaRPr lang="fr-CA" sz="1700"/>
          </a:p>
        </p:txBody>
      </p:sp>
    </p:spTree>
    <p:extLst>
      <p:ext uri="{BB962C8B-B14F-4D97-AF65-F5344CB8AC3E}">
        <p14:creationId xmlns:p14="http://schemas.microsoft.com/office/powerpoint/2010/main" val="514583373"/>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1" name="Rectangle 10">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Rendu 3D de cellules">
            <a:extLst>
              <a:ext uri="{FF2B5EF4-FFF2-40B4-BE49-F238E27FC236}">
                <a16:creationId xmlns:a16="http://schemas.microsoft.com/office/drawing/2014/main" id="{A0BF93E1-DE15-C779-AC8D-4FBB78658317}"/>
              </a:ext>
            </a:extLst>
          </p:cNvPr>
          <p:cNvPicPr>
            <a:picLocks noChangeAspect="1"/>
          </p:cNvPicPr>
          <p:nvPr/>
        </p:nvPicPr>
        <p:blipFill rotWithShape="1">
          <a:blip r:embed="rId3"/>
          <a:srcRect l="33056" r="38386" b="-2"/>
          <a:stretch/>
        </p:blipFill>
        <p:spPr>
          <a:xfrm>
            <a:off x="5660857" y="10"/>
            <a:ext cx="3480760" cy="6856310"/>
          </a:xfrm>
          <a:prstGeom prst="rect">
            <a:avLst/>
          </a:prstGeom>
          <a:ln>
            <a:noFill/>
          </a:ln>
          <a:effectLst/>
        </p:spPr>
      </p:pic>
      <p:sp>
        <p:nvSpPr>
          <p:cNvPr id="14" name="Rectangle 13">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75286"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753228"/>
            <a:ext cx="5315664" cy="1080938"/>
          </a:xfrm>
        </p:spPr>
        <p:txBody>
          <a:bodyPr>
            <a:normAutofit/>
          </a:bodyPr>
          <a:lstStyle/>
          <a:p>
            <a:r>
              <a:rPr lang="fr-CA" b="1"/>
              <a:t>LES MOYENS DE DÉFENSE INTERNES </a:t>
            </a:r>
            <a:endParaRPr lang="fr-CA"/>
          </a:p>
        </p:txBody>
      </p:sp>
      <p:pic>
        <p:nvPicPr>
          <p:cNvPr id="16" name="Picture 15">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3" name="Espace réservé du contenu 2"/>
          <p:cNvSpPr>
            <a:spLocks noGrp="1"/>
          </p:cNvSpPr>
          <p:nvPr>
            <p:ph idx="1"/>
          </p:nvPr>
        </p:nvSpPr>
        <p:spPr>
          <a:xfrm>
            <a:off x="510240" y="2336873"/>
            <a:ext cx="4817409" cy="3599316"/>
          </a:xfrm>
        </p:spPr>
        <p:txBody>
          <a:bodyPr>
            <a:normAutofit/>
          </a:bodyPr>
          <a:lstStyle/>
          <a:p>
            <a:endParaRPr lang="fr-CA" sz="1700" b="1" u="sng"/>
          </a:p>
          <a:p>
            <a:r>
              <a:rPr lang="fr-CA" sz="1700" b="1" u="sng"/>
              <a:t>Protéines antimicrobiennes</a:t>
            </a:r>
            <a:r>
              <a:rPr lang="fr-CA" sz="1700" b="1"/>
              <a:t>  </a:t>
            </a:r>
            <a:endParaRPr lang="fr-CA" sz="1700"/>
          </a:p>
          <a:p>
            <a:pPr marL="0" indent="0">
              <a:buNone/>
            </a:pPr>
            <a:endParaRPr lang="fr-CA" sz="1700"/>
          </a:p>
          <a:p>
            <a:pPr marL="0" indent="0">
              <a:buNone/>
            </a:pPr>
            <a:endParaRPr lang="fr-CA" sz="1700"/>
          </a:p>
          <a:p>
            <a:pPr lvl="1">
              <a:buFont typeface="Wingdings" pitchFamily="2" charset="2"/>
              <a:buChar char="Ø"/>
            </a:pPr>
            <a:r>
              <a:rPr lang="fr-CA" sz="1700"/>
              <a:t>Protège les cellules de l’envahissement par les virus</a:t>
            </a:r>
          </a:p>
          <a:p>
            <a:endParaRPr lang="fr-CA" sz="1700"/>
          </a:p>
        </p:txBody>
      </p:sp>
    </p:spTree>
    <p:extLst>
      <p:ext uri="{BB962C8B-B14F-4D97-AF65-F5344CB8AC3E}">
        <p14:creationId xmlns:p14="http://schemas.microsoft.com/office/powerpoint/2010/main" val="506752296"/>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1" name="Rectangle 10">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Chercheur examinant la croissance dans une boîte de Petri">
            <a:extLst>
              <a:ext uri="{FF2B5EF4-FFF2-40B4-BE49-F238E27FC236}">
                <a16:creationId xmlns:a16="http://schemas.microsoft.com/office/drawing/2014/main" id="{6B673BA2-A757-2C26-3A62-45611C16B39A}"/>
              </a:ext>
            </a:extLst>
          </p:cNvPr>
          <p:cNvPicPr>
            <a:picLocks noChangeAspect="1"/>
          </p:cNvPicPr>
          <p:nvPr/>
        </p:nvPicPr>
        <p:blipFill rotWithShape="1">
          <a:blip r:embed="rId3"/>
          <a:srcRect l="32806" r="33307"/>
          <a:stretch/>
        </p:blipFill>
        <p:spPr>
          <a:xfrm>
            <a:off x="5660857" y="10"/>
            <a:ext cx="3480760" cy="6856310"/>
          </a:xfrm>
          <a:prstGeom prst="rect">
            <a:avLst/>
          </a:prstGeom>
          <a:ln>
            <a:noFill/>
          </a:ln>
          <a:effectLst/>
        </p:spPr>
      </p:pic>
      <p:sp>
        <p:nvSpPr>
          <p:cNvPr id="14" name="Rectangle 13">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75286"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753228"/>
            <a:ext cx="5315664" cy="1080938"/>
          </a:xfrm>
        </p:spPr>
        <p:txBody>
          <a:bodyPr>
            <a:normAutofit/>
          </a:bodyPr>
          <a:lstStyle/>
          <a:p>
            <a:r>
              <a:rPr lang="fr-CA" b="1" dirty="0"/>
              <a:t>LA FIÈVRE </a:t>
            </a:r>
          </a:p>
        </p:txBody>
      </p:sp>
      <p:pic>
        <p:nvPicPr>
          <p:cNvPr id="16" name="Picture 15">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3" name="Espace réservé du contenu 2"/>
          <p:cNvSpPr>
            <a:spLocks noGrp="1"/>
          </p:cNvSpPr>
          <p:nvPr>
            <p:ph idx="1"/>
          </p:nvPr>
        </p:nvSpPr>
        <p:spPr>
          <a:xfrm>
            <a:off x="510240" y="2336873"/>
            <a:ext cx="4817409" cy="3599316"/>
          </a:xfrm>
        </p:spPr>
        <p:txBody>
          <a:bodyPr>
            <a:normAutofit/>
          </a:bodyPr>
          <a:lstStyle/>
          <a:p>
            <a:r>
              <a:rPr lang="fr-CA" sz="1700"/>
              <a:t>C’est une élévation anormale de la température du corps, qui survient lors d’une infection  et d’une réaction inflammatoire. </a:t>
            </a:r>
          </a:p>
          <a:p>
            <a:endParaRPr lang="fr-CA" sz="1700"/>
          </a:p>
          <a:p>
            <a:r>
              <a:rPr lang="fr-CA" sz="1700"/>
              <a:t>On appelle hyperthermie cette élévation de température. La fièvre accélère le processus de guérison en stimulant la production de leucocytes</a:t>
            </a:r>
          </a:p>
        </p:txBody>
      </p:sp>
    </p:spTree>
    <p:extLst>
      <p:ext uri="{BB962C8B-B14F-4D97-AF65-F5344CB8AC3E}">
        <p14:creationId xmlns:p14="http://schemas.microsoft.com/office/powerpoint/2010/main" val="1092878329"/>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1" name="Rectangle 10">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a:extLst>
              <a:ext uri="{FF2B5EF4-FFF2-40B4-BE49-F238E27FC236}">
                <a16:creationId xmlns:a16="http://schemas.microsoft.com/office/drawing/2014/main" id="{494F1041-430D-5934-25C0-BEC214DB12FF}"/>
              </a:ext>
            </a:extLst>
          </p:cNvPr>
          <p:cNvPicPr>
            <a:picLocks noChangeAspect="1"/>
          </p:cNvPicPr>
          <p:nvPr/>
        </p:nvPicPr>
        <p:blipFill rotWithShape="1">
          <a:blip r:embed="rId3"/>
          <a:srcRect l="18518" r="52925" b="-2"/>
          <a:stretch/>
        </p:blipFill>
        <p:spPr>
          <a:xfrm>
            <a:off x="5660857" y="10"/>
            <a:ext cx="3480760" cy="6856310"/>
          </a:xfrm>
          <a:prstGeom prst="rect">
            <a:avLst/>
          </a:prstGeom>
          <a:ln>
            <a:noFill/>
          </a:ln>
          <a:effectLst/>
        </p:spPr>
      </p:pic>
      <p:sp>
        <p:nvSpPr>
          <p:cNvPr id="14" name="Rectangle 13">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75286"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753228"/>
            <a:ext cx="5315664" cy="1080938"/>
          </a:xfrm>
        </p:spPr>
        <p:txBody>
          <a:bodyPr>
            <a:normAutofit/>
          </a:bodyPr>
          <a:lstStyle/>
          <a:p>
            <a:r>
              <a:rPr lang="fr-CA" b="1" dirty="0"/>
              <a:t>LA FIÈVRE </a:t>
            </a:r>
            <a:endParaRPr lang="fr-CA" dirty="0"/>
          </a:p>
        </p:txBody>
      </p:sp>
      <p:pic>
        <p:nvPicPr>
          <p:cNvPr id="16" name="Picture 15">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3" name="Espace réservé du contenu 2"/>
          <p:cNvSpPr>
            <a:spLocks noGrp="1"/>
          </p:cNvSpPr>
          <p:nvPr>
            <p:ph idx="1"/>
          </p:nvPr>
        </p:nvSpPr>
        <p:spPr>
          <a:xfrm>
            <a:off x="510240" y="2336873"/>
            <a:ext cx="4817409" cy="3599316"/>
          </a:xfrm>
        </p:spPr>
        <p:txBody>
          <a:bodyPr>
            <a:normAutofit/>
          </a:bodyPr>
          <a:lstStyle/>
          <a:p>
            <a:r>
              <a:rPr lang="fr-CA" sz="1700" b="1" u="sng"/>
              <a:t>Valeurs normales</a:t>
            </a:r>
            <a:r>
              <a:rPr lang="fr-CA" sz="1700" b="1"/>
              <a:t> :</a:t>
            </a:r>
          </a:p>
          <a:p>
            <a:endParaRPr lang="fr-CA" sz="1700" b="1" u="sng"/>
          </a:p>
          <a:p>
            <a:pPr>
              <a:buFont typeface="Wingdings" pitchFamily="2" charset="2"/>
              <a:buChar char="ü"/>
            </a:pPr>
            <a:r>
              <a:rPr lang="fr-CA" sz="1700"/>
              <a:t>37.5  Rectale</a:t>
            </a:r>
          </a:p>
          <a:p>
            <a:pPr>
              <a:buFont typeface="Wingdings" pitchFamily="2" charset="2"/>
              <a:buChar char="ü"/>
            </a:pPr>
            <a:endParaRPr lang="fr-CA" sz="1700"/>
          </a:p>
          <a:p>
            <a:pPr>
              <a:buFont typeface="Wingdings" pitchFamily="2" charset="2"/>
              <a:buChar char="ü"/>
            </a:pPr>
            <a:r>
              <a:rPr lang="fr-CA" sz="1700"/>
              <a:t>37  Orale et tympanique</a:t>
            </a:r>
          </a:p>
          <a:p>
            <a:pPr>
              <a:buFont typeface="Wingdings" pitchFamily="2" charset="2"/>
              <a:buChar char="ü"/>
            </a:pPr>
            <a:endParaRPr lang="fr-CA" sz="1700"/>
          </a:p>
          <a:p>
            <a:pPr>
              <a:buFont typeface="Wingdings" pitchFamily="2" charset="2"/>
              <a:buChar char="ü"/>
            </a:pPr>
            <a:r>
              <a:rPr lang="fr-CA" sz="1700"/>
              <a:t>36.5  Axillaire</a:t>
            </a:r>
          </a:p>
        </p:txBody>
      </p:sp>
    </p:spTree>
    <p:extLst>
      <p:ext uri="{BB962C8B-B14F-4D97-AF65-F5344CB8AC3E}">
        <p14:creationId xmlns:p14="http://schemas.microsoft.com/office/powerpoint/2010/main" val="2144909023"/>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0" name="Rectangle 9">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3" name="Espace réservé du contenu 2"/>
          <p:cNvSpPr>
            <a:spLocks noGrp="1"/>
          </p:cNvSpPr>
          <p:nvPr>
            <p:ph idx="1"/>
          </p:nvPr>
        </p:nvSpPr>
        <p:spPr>
          <a:xfrm>
            <a:off x="510241" y="2336873"/>
            <a:ext cx="3781221" cy="3599316"/>
          </a:xfrm>
        </p:spPr>
        <p:txBody>
          <a:bodyPr>
            <a:normAutofit/>
          </a:bodyPr>
          <a:lstStyle/>
          <a:p>
            <a:endParaRPr lang="fr-CA" sz="1700"/>
          </a:p>
          <a:p>
            <a:endParaRPr lang="fr-CA" sz="1700"/>
          </a:p>
          <a:p>
            <a:r>
              <a:rPr lang="fr-CA" sz="1700"/>
              <a:t>L'entrée de microbes par une libération de facteurs de blessure provoque une réaction inflammatoire. Celle-ci est caractérisée par les étapes suivantes : </a:t>
            </a:r>
          </a:p>
          <a:p>
            <a:endParaRPr lang="fr-CA" sz="1700"/>
          </a:p>
          <a:p>
            <a:pPr marL="0" indent="0">
              <a:buNone/>
            </a:pPr>
            <a:r>
              <a:rPr lang="fr-CA" sz="1700"/>
              <a:t>		</a:t>
            </a:r>
          </a:p>
        </p:txBody>
      </p:sp>
      <p:pic>
        <p:nvPicPr>
          <p:cNvPr id="5" name="Picture 4" descr="Chercheur examinant la croissance dans une boîte de Petri">
            <a:extLst>
              <a:ext uri="{FF2B5EF4-FFF2-40B4-BE49-F238E27FC236}">
                <a16:creationId xmlns:a16="http://schemas.microsoft.com/office/drawing/2014/main" id="{04262C20-FA58-574A-214B-4C1F00DE4C6B}"/>
              </a:ext>
            </a:extLst>
          </p:cNvPr>
          <p:cNvPicPr>
            <a:picLocks noChangeAspect="1"/>
          </p:cNvPicPr>
          <p:nvPr/>
        </p:nvPicPr>
        <p:blipFill rotWithShape="1">
          <a:blip r:embed="rId3"/>
          <a:srcRect l="26986" r="28526"/>
          <a:stretch/>
        </p:blipFill>
        <p:spPr>
          <a:xfrm>
            <a:off x="4572000" y="10"/>
            <a:ext cx="4569617" cy="6856310"/>
          </a:xfrm>
          <a:prstGeom prst="rect">
            <a:avLst/>
          </a:prstGeom>
          <a:ln>
            <a:noFill/>
          </a:ln>
          <a:effectLst/>
        </p:spPr>
      </p:pic>
      <p:sp>
        <p:nvSpPr>
          <p:cNvPr id="13" name="Rectangle 12">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487481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753228"/>
            <a:ext cx="3781222" cy="1080938"/>
          </a:xfrm>
        </p:spPr>
        <p:txBody>
          <a:bodyPr>
            <a:normAutofit/>
          </a:bodyPr>
          <a:lstStyle/>
          <a:p>
            <a:r>
              <a:rPr lang="fr-CA" b="1"/>
              <a:t>LA RÉACTION INFLAMMATOIRE</a:t>
            </a:r>
          </a:p>
        </p:txBody>
      </p:sp>
      <p:pic>
        <p:nvPicPr>
          <p:cNvPr id="15" name="Picture 14">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4869180" cy="261714"/>
          </a:xfrm>
          <a:prstGeom prst="rect">
            <a:avLst/>
          </a:prstGeom>
        </p:spPr>
      </p:pic>
    </p:spTree>
    <p:extLst>
      <p:ext uri="{BB962C8B-B14F-4D97-AF65-F5344CB8AC3E}">
        <p14:creationId xmlns:p14="http://schemas.microsoft.com/office/powerpoint/2010/main" val="3701159441"/>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3FECAD23-900F-4F1B-A441-6A68749F8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0">
            <a:extLst>
              <a:ext uri="{FF2B5EF4-FFF2-40B4-BE49-F238E27FC236}">
                <a16:creationId xmlns:a16="http://schemas.microsoft.com/office/drawing/2014/main" id="{57943801-CAEC-4F98-9332-2A4D91284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 name="Rectangle 12">
            <a:extLst>
              <a:ext uri="{FF2B5EF4-FFF2-40B4-BE49-F238E27FC236}">
                <a16:creationId xmlns:a16="http://schemas.microsoft.com/office/drawing/2014/main" id="{8A233090-6C39-4F59-8A0F-86F011A7E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994" y="0"/>
            <a:ext cx="3477006"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4">
            <a:extLst>
              <a:ext uri="{FF2B5EF4-FFF2-40B4-BE49-F238E27FC236}">
                <a16:creationId xmlns:a16="http://schemas.microsoft.com/office/drawing/2014/main" id="{484DCAA0-4BF1-4FB9-97BA-D6BA63041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0702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753228"/>
            <a:ext cx="5315664" cy="1080938"/>
          </a:xfrm>
        </p:spPr>
        <p:txBody>
          <a:bodyPr>
            <a:normAutofit/>
          </a:bodyPr>
          <a:lstStyle/>
          <a:p>
            <a:r>
              <a:rPr lang="fr-CA" b="1"/>
              <a:t>LA RÉACTION INFLAMMATOIRE</a:t>
            </a:r>
            <a:endParaRPr lang="fr-CA" b="1" dirty="0"/>
          </a:p>
        </p:txBody>
      </p:sp>
      <p:pic>
        <p:nvPicPr>
          <p:cNvPr id="17" name="Picture 16">
            <a:extLst>
              <a:ext uri="{FF2B5EF4-FFF2-40B4-BE49-F238E27FC236}">
                <a16:creationId xmlns:a16="http://schemas.microsoft.com/office/drawing/2014/main" id="{9BC2FEA5-B399-458A-8393-E06CE40DB8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3" name="Espace réservé du contenu 2"/>
          <p:cNvSpPr>
            <a:spLocks noGrp="1"/>
          </p:cNvSpPr>
          <p:nvPr>
            <p:ph idx="1"/>
          </p:nvPr>
        </p:nvSpPr>
        <p:spPr>
          <a:xfrm>
            <a:off x="510240" y="2336873"/>
            <a:ext cx="4817409" cy="3599316"/>
          </a:xfrm>
        </p:spPr>
        <p:txBody>
          <a:bodyPr>
            <a:normAutofit/>
          </a:bodyPr>
          <a:lstStyle/>
          <a:p>
            <a:pPr marL="457200" indent="-457200">
              <a:buFont typeface="+mj-lt"/>
              <a:buAutoNum type="arabicPeriod"/>
            </a:pPr>
            <a:r>
              <a:rPr lang="fr-CA" sz="1700"/>
              <a:t>Vasodilatation et augmentation de la perméabilité des capillaires</a:t>
            </a:r>
          </a:p>
          <a:p>
            <a:pPr marL="457200" indent="-457200">
              <a:buFont typeface="+mj-lt"/>
              <a:buAutoNum type="arabicPeriod"/>
            </a:pPr>
            <a:endParaRPr lang="fr-CA" sz="1700"/>
          </a:p>
          <a:p>
            <a:pPr marL="457200" indent="-457200">
              <a:buFont typeface="+mj-lt"/>
              <a:buAutoNum type="arabicPeriod"/>
            </a:pPr>
            <a:r>
              <a:rPr lang="fr-CA" sz="1700"/>
              <a:t>Migration et agglutination des leucocytes</a:t>
            </a:r>
          </a:p>
          <a:p>
            <a:pPr marL="457200" indent="-457200">
              <a:buFont typeface="+mj-lt"/>
              <a:buAutoNum type="arabicPeriod"/>
            </a:pPr>
            <a:endParaRPr lang="fr-CA" sz="1700"/>
          </a:p>
          <a:p>
            <a:pPr marL="457200" indent="-457200">
              <a:buFont typeface="+mj-lt"/>
              <a:buAutoNum type="arabicPeriod"/>
            </a:pPr>
            <a:r>
              <a:rPr lang="fr-CA" sz="1700"/>
              <a:t>Réparation tissulaire</a:t>
            </a:r>
          </a:p>
          <a:p>
            <a:endParaRPr lang="fr-CA" sz="1700"/>
          </a:p>
        </p:txBody>
      </p:sp>
      <p:pic>
        <p:nvPicPr>
          <p:cNvPr id="4" name="Picture 9" descr="MCHH01631_0000[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140318" y="2176434"/>
            <a:ext cx="2518858" cy="2505131"/>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1726822"/>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normAutofit/>
          </a:bodyPr>
          <a:lstStyle/>
          <a:p>
            <a:r>
              <a:rPr lang="fr-CA" b="1" dirty="0"/>
              <a:t>THYMUS</a:t>
            </a:r>
          </a:p>
        </p:txBody>
      </p:sp>
      <p:sp>
        <p:nvSpPr>
          <p:cNvPr id="3" name="Espace réservé du contenu 2"/>
          <p:cNvSpPr>
            <a:spLocks noGrp="1"/>
          </p:cNvSpPr>
          <p:nvPr>
            <p:ph sz="quarter" idx="13"/>
          </p:nvPr>
        </p:nvSpPr>
        <p:spPr/>
        <p:txBody>
          <a:bodyPr anchor="t">
            <a:normAutofit lnSpcReduction="10000"/>
          </a:bodyPr>
          <a:lstStyle/>
          <a:p>
            <a:pPr>
              <a:lnSpc>
                <a:spcPct val="90000"/>
              </a:lnSpc>
            </a:pPr>
            <a:r>
              <a:rPr lang="en-CA" sz="1700" err="1"/>
              <a:t>Situé</a:t>
            </a:r>
            <a:r>
              <a:rPr lang="en-CA" sz="1700"/>
              <a:t> </a:t>
            </a:r>
            <a:r>
              <a:rPr lang="en-CA" sz="1700" err="1"/>
              <a:t>dans</a:t>
            </a:r>
            <a:r>
              <a:rPr lang="en-CA" sz="1700"/>
              <a:t> le </a:t>
            </a:r>
            <a:r>
              <a:rPr lang="en-CA" sz="1700" err="1"/>
              <a:t>médiastin</a:t>
            </a:r>
            <a:r>
              <a:rPr lang="en-CA" sz="1700"/>
              <a:t>, derrière le sternum</a:t>
            </a:r>
          </a:p>
          <a:p>
            <a:pPr marL="0" indent="0">
              <a:lnSpc>
                <a:spcPct val="90000"/>
              </a:lnSpc>
              <a:buNone/>
            </a:pPr>
            <a:endParaRPr lang="en-CA" sz="1700"/>
          </a:p>
          <a:p>
            <a:pPr>
              <a:lnSpc>
                <a:spcPct val="90000"/>
              </a:lnSpc>
            </a:pPr>
            <a:r>
              <a:rPr lang="en-CA" sz="1700" err="1"/>
              <a:t>Constitué</a:t>
            </a:r>
            <a:r>
              <a:rPr lang="en-CA" sz="1700"/>
              <a:t> de lymphocytes et de phagocytes. </a:t>
            </a:r>
            <a:r>
              <a:rPr lang="en-CA" sz="1700" err="1"/>
              <a:t>sécrète</a:t>
            </a:r>
            <a:r>
              <a:rPr lang="en-CA" sz="1700"/>
              <a:t> des hormones </a:t>
            </a:r>
            <a:r>
              <a:rPr lang="en-CA" sz="1700" err="1"/>
              <a:t>thymiques</a:t>
            </a:r>
            <a:r>
              <a:rPr lang="en-CA" sz="1700"/>
              <a:t> qui </a:t>
            </a:r>
            <a:r>
              <a:rPr lang="en-CA" sz="1700" err="1"/>
              <a:t>participent</a:t>
            </a:r>
            <a:r>
              <a:rPr lang="en-CA" sz="1700"/>
              <a:t> à la maturation des lymphocytes T pour les </a:t>
            </a:r>
            <a:r>
              <a:rPr lang="en-CA" sz="1700" err="1"/>
              <a:t>rendre</a:t>
            </a:r>
            <a:r>
              <a:rPr lang="en-CA" sz="1700"/>
              <a:t> </a:t>
            </a:r>
            <a:r>
              <a:rPr lang="en-CA" sz="1700" err="1"/>
              <a:t>compétents</a:t>
            </a:r>
            <a:r>
              <a:rPr lang="en-CA" sz="1700"/>
              <a:t> et </a:t>
            </a:r>
            <a:r>
              <a:rPr lang="en-CA" sz="1700" err="1"/>
              <a:t>capables</a:t>
            </a:r>
            <a:r>
              <a:rPr lang="en-CA" sz="1700"/>
              <a:t> de </a:t>
            </a:r>
            <a:r>
              <a:rPr lang="en-CA" sz="1700" err="1"/>
              <a:t>réagir</a:t>
            </a:r>
            <a:r>
              <a:rPr lang="en-CA" sz="1700"/>
              <a:t> </a:t>
            </a:r>
            <a:r>
              <a:rPr lang="en-CA" sz="1700" err="1"/>
              <a:t>contre</a:t>
            </a:r>
            <a:r>
              <a:rPr lang="en-CA" sz="1700"/>
              <a:t> les agents </a:t>
            </a:r>
            <a:r>
              <a:rPr lang="en-CA" sz="1700" err="1"/>
              <a:t>pathogènes</a:t>
            </a:r>
            <a:endParaRPr lang="en-CA" sz="1700"/>
          </a:p>
          <a:p>
            <a:pPr marL="0" indent="0">
              <a:lnSpc>
                <a:spcPct val="90000"/>
              </a:lnSpc>
              <a:buNone/>
            </a:pPr>
            <a:endParaRPr lang="en-CA" sz="1700"/>
          </a:p>
          <a:p>
            <a:pPr>
              <a:lnSpc>
                <a:spcPct val="90000"/>
              </a:lnSpc>
            </a:pPr>
            <a:r>
              <a:rPr lang="en-CA" sz="1700" err="1"/>
              <a:t>S’atrophie</a:t>
            </a:r>
            <a:r>
              <a:rPr lang="en-CA" sz="1700"/>
              <a:t> avec </a:t>
            </a:r>
            <a:r>
              <a:rPr lang="en-CA" sz="1700" err="1"/>
              <a:t>l’âge</a:t>
            </a:r>
            <a:endParaRPr lang="en-CA" sz="1700"/>
          </a:p>
          <a:p>
            <a:pPr>
              <a:lnSpc>
                <a:spcPct val="90000"/>
              </a:lnSpc>
            </a:pPr>
            <a:endParaRPr lang="fr-CA" sz="1700"/>
          </a:p>
        </p:txBody>
      </p:sp>
      <p:pic>
        <p:nvPicPr>
          <p:cNvPr id="1026" name="Picture 2" descr="Système Endocrinien, Endocrine, Anatomie">
            <a:extLst>
              <a:ext uri="{FF2B5EF4-FFF2-40B4-BE49-F238E27FC236}">
                <a16:creationId xmlns:a16="http://schemas.microsoft.com/office/drawing/2014/main" id="{B8F7D205-6A4E-7DD5-FB87-6A68F7BD17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663440" y="2321719"/>
            <a:ext cx="3200400" cy="3200400"/>
          </a:xfrm>
          <a:prstGeom prst="rect">
            <a:avLst/>
          </a:prstGeom>
          <a:solidFill>
            <a:srgbClr val="FFFFFF"/>
          </a:solidFill>
        </p:spPr>
      </p:pic>
      <p:sp>
        <p:nvSpPr>
          <p:cNvPr id="4" name="Flèche : droite 3">
            <a:extLst>
              <a:ext uri="{FF2B5EF4-FFF2-40B4-BE49-F238E27FC236}">
                <a16:creationId xmlns:a16="http://schemas.microsoft.com/office/drawing/2014/main" id="{9D66E75F-C6B8-2378-867C-16616A2AA748}"/>
              </a:ext>
            </a:extLst>
          </p:cNvPr>
          <p:cNvSpPr/>
          <p:nvPr/>
        </p:nvSpPr>
        <p:spPr>
          <a:xfrm>
            <a:off x="5774436" y="3429000"/>
            <a:ext cx="978408" cy="484632"/>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405282362"/>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0" name="Rectangle 9">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Rendu 3D de cellules">
            <a:extLst>
              <a:ext uri="{FF2B5EF4-FFF2-40B4-BE49-F238E27FC236}">
                <a16:creationId xmlns:a16="http://schemas.microsoft.com/office/drawing/2014/main" id="{5B45B7E4-3433-7E77-F84E-C87965161CF8}"/>
              </a:ext>
            </a:extLst>
          </p:cNvPr>
          <p:cNvPicPr>
            <a:picLocks noChangeAspect="1"/>
          </p:cNvPicPr>
          <p:nvPr/>
        </p:nvPicPr>
        <p:blipFill rotWithShape="1">
          <a:blip r:embed="rId3"/>
          <a:srcRect l="33168" r="38275" b="-2"/>
          <a:stretch/>
        </p:blipFill>
        <p:spPr>
          <a:xfrm>
            <a:off x="5660857" y="10"/>
            <a:ext cx="3480760" cy="6856310"/>
          </a:xfrm>
          <a:prstGeom prst="rect">
            <a:avLst/>
          </a:prstGeom>
          <a:ln>
            <a:noFill/>
          </a:ln>
          <a:effectLst/>
        </p:spPr>
      </p:pic>
      <p:sp>
        <p:nvSpPr>
          <p:cNvPr id="13" name="Rectangle 12">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75286"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753228"/>
            <a:ext cx="5315664" cy="1080938"/>
          </a:xfrm>
        </p:spPr>
        <p:txBody>
          <a:bodyPr>
            <a:normAutofit/>
          </a:bodyPr>
          <a:lstStyle/>
          <a:p>
            <a:r>
              <a:rPr lang="fr-CA" b="1"/>
              <a:t>LA RÉACTION INFLAMMATOIRE</a:t>
            </a:r>
            <a:endParaRPr lang="fr-CA"/>
          </a:p>
        </p:txBody>
      </p:sp>
      <p:pic>
        <p:nvPicPr>
          <p:cNvPr id="15" name="Picture 14">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3" name="Espace réservé du contenu 2"/>
          <p:cNvSpPr>
            <a:spLocks noGrp="1"/>
          </p:cNvSpPr>
          <p:nvPr>
            <p:ph idx="1"/>
          </p:nvPr>
        </p:nvSpPr>
        <p:spPr>
          <a:xfrm>
            <a:off x="510240" y="2336873"/>
            <a:ext cx="4817409" cy="3599316"/>
          </a:xfrm>
        </p:spPr>
        <p:txBody>
          <a:bodyPr>
            <a:normAutofit/>
          </a:bodyPr>
          <a:lstStyle/>
          <a:p>
            <a:r>
              <a:rPr lang="fr-CA" sz="1400" b="1" u="sng"/>
              <a:t>Vasodilatation et augmentation de la perméabilité des capillaires</a:t>
            </a:r>
          </a:p>
          <a:p>
            <a:pPr marL="0" indent="0">
              <a:buNone/>
            </a:pPr>
            <a:endParaRPr lang="fr-CA" sz="1400"/>
          </a:p>
          <a:p>
            <a:pPr>
              <a:buFontTx/>
              <a:buChar char="-"/>
            </a:pPr>
            <a:r>
              <a:rPr lang="fr-CA" sz="1400"/>
              <a:t>La vasodilatation permet une augmentation de l’apport sanguin à la lésion</a:t>
            </a:r>
          </a:p>
          <a:p>
            <a:pPr>
              <a:buFontTx/>
              <a:buChar char="-"/>
            </a:pPr>
            <a:endParaRPr lang="fr-CA" sz="1400"/>
          </a:p>
          <a:p>
            <a:pPr>
              <a:buFontTx/>
              <a:buChar char="-"/>
            </a:pPr>
            <a:r>
              <a:rPr lang="fr-CA" sz="1400"/>
              <a:t>Elle engendre l’augmentation de la perméabilité des capillaires ce qui permet aux anticorps, aux plaquettes et aux phagocytes de traverser la paroi</a:t>
            </a:r>
          </a:p>
          <a:p>
            <a:pPr>
              <a:buFontTx/>
              <a:buChar char="-"/>
            </a:pPr>
            <a:endParaRPr lang="fr-CA" sz="1400"/>
          </a:p>
          <a:p>
            <a:pPr>
              <a:buFontTx/>
              <a:buChar char="-"/>
            </a:pPr>
            <a:r>
              <a:rPr lang="fr-CA" sz="1400"/>
              <a:t>Les </a:t>
            </a:r>
            <a:r>
              <a:rPr lang="fr-CA" sz="1400" b="1"/>
              <a:t>mastocytes </a:t>
            </a:r>
            <a:r>
              <a:rPr lang="fr-CA" sz="1400"/>
              <a:t>libèrent dans le sang un médiateur chimique : </a:t>
            </a:r>
            <a:r>
              <a:rPr lang="fr-CA" sz="1400" b="1"/>
              <a:t>l’histamine</a:t>
            </a:r>
            <a:r>
              <a:rPr lang="fr-CA" sz="1400"/>
              <a:t>-</a:t>
            </a:r>
          </a:p>
        </p:txBody>
      </p:sp>
    </p:spTree>
    <p:extLst>
      <p:ext uri="{BB962C8B-B14F-4D97-AF65-F5344CB8AC3E}">
        <p14:creationId xmlns:p14="http://schemas.microsoft.com/office/powerpoint/2010/main" val="722842681"/>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0" name="Rectangle 9">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Section transversale d’une tige de plante au microscope">
            <a:extLst>
              <a:ext uri="{FF2B5EF4-FFF2-40B4-BE49-F238E27FC236}">
                <a16:creationId xmlns:a16="http://schemas.microsoft.com/office/drawing/2014/main" id="{54BCDF13-C1BC-472B-F961-FA8E1AAE87B3}"/>
              </a:ext>
            </a:extLst>
          </p:cNvPr>
          <p:cNvPicPr>
            <a:picLocks noChangeAspect="1"/>
          </p:cNvPicPr>
          <p:nvPr/>
        </p:nvPicPr>
        <p:blipFill rotWithShape="1">
          <a:blip r:embed="rId3"/>
          <a:srcRect l="37667" r="28446"/>
          <a:stretch/>
        </p:blipFill>
        <p:spPr>
          <a:xfrm>
            <a:off x="5660857" y="10"/>
            <a:ext cx="3480760" cy="6856310"/>
          </a:xfrm>
          <a:prstGeom prst="rect">
            <a:avLst/>
          </a:prstGeom>
          <a:ln>
            <a:noFill/>
          </a:ln>
          <a:effectLst/>
        </p:spPr>
      </p:pic>
      <p:sp>
        <p:nvSpPr>
          <p:cNvPr id="13" name="Rectangle 12">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75286"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753228"/>
            <a:ext cx="5315664" cy="1080938"/>
          </a:xfrm>
        </p:spPr>
        <p:txBody>
          <a:bodyPr>
            <a:normAutofit/>
          </a:bodyPr>
          <a:lstStyle/>
          <a:p>
            <a:r>
              <a:rPr lang="fr-CA" b="1"/>
              <a:t>LA RÉACTION INFLAMMATOIRE</a:t>
            </a:r>
            <a:endParaRPr lang="fr-CA"/>
          </a:p>
        </p:txBody>
      </p:sp>
      <p:pic>
        <p:nvPicPr>
          <p:cNvPr id="15" name="Picture 14">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3" name="Espace réservé du contenu 2"/>
          <p:cNvSpPr>
            <a:spLocks noGrp="1"/>
          </p:cNvSpPr>
          <p:nvPr>
            <p:ph idx="1"/>
          </p:nvPr>
        </p:nvSpPr>
        <p:spPr>
          <a:xfrm>
            <a:off x="510240" y="2336873"/>
            <a:ext cx="4817409" cy="3599316"/>
          </a:xfrm>
        </p:spPr>
        <p:txBody>
          <a:bodyPr>
            <a:normAutofit/>
          </a:bodyPr>
          <a:lstStyle/>
          <a:p>
            <a:endParaRPr lang="fr-CA" sz="1700"/>
          </a:p>
          <a:p>
            <a:endParaRPr lang="fr-CA" sz="1700"/>
          </a:p>
          <a:p>
            <a:r>
              <a:rPr lang="fr-CA" sz="1700"/>
              <a:t>Le </a:t>
            </a:r>
            <a:r>
              <a:rPr lang="fr-CA" sz="1700" b="1"/>
              <a:t>mastocyte</a:t>
            </a:r>
            <a:r>
              <a:rPr lang="fr-CA" sz="1700"/>
              <a:t> est une cellule granuleuse présente essentiellement dans les tissus conjonctifs</a:t>
            </a:r>
          </a:p>
        </p:txBody>
      </p:sp>
    </p:spTree>
    <p:extLst>
      <p:ext uri="{BB962C8B-B14F-4D97-AF65-F5344CB8AC3E}">
        <p14:creationId xmlns:p14="http://schemas.microsoft.com/office/powerpoint/2010/main" val="3247992219"/>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0" name="Rectangle 9">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Rendu 3D de cellules">
            <a:extLst>
              <a:ext uri="{FF2B5EF4-FFF2-40B4-BE49-F238E27FC236}">
                <a16:creationId xmlns:a16="http://schemas.microsoft.com/office/drawing/2014/main" id="{DC0AD2AC-32AB-6B44-B628-7D884BAB7BC2}"/>
              </a:ext>
            </a:extLst>
          </p:cNvPr>
          <p:cNvPicPr>
            <a:picLocks noChangeAspect="1"/>
          </p:cNvPicPr>
          <p:nvPr/>
        </p:nvPicPr>
        <p:blipFill rotWithShape="1">
          <a:blip r:embed="rId3"/>
          <a:srcRect l="33168" r="38275" b="-2"/>
          <a:stretch/>
        </p:blipFill>
        <p:spPr>
          <a:xfrm>
            <a:off x="5660857" y="10"/>
            <a:ext cx="3480760" cy="6856310"/>
          </a:xfrm>
          <a:prstGeom prst="rect">
            <a:avLst/>
          </a:prstGeom>
          <a:ln>
            <a:noFill/>
          </a:ln>
          <a:effectLst/>
        </p:spPr>
      </p:pic>
      <p:sp>
        <p:nvSpPr>
          <p:cNvPr id="13" name="Rectangle 12">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75286"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753228"/>
            <a:ext cx="5315664" cy="1080938"/>
          </a:xfrm>
        </p:spPr>
        <p:txBody>
          <a:bodyPr>
            <a:normAutofit/>
          </a:bodyPr>
          <a:lstStyle/>
          <a:p>
            <a:r>
              <a:rPr lang="fr-CA" b="1"/>
              <a:t>LA RÉACTION INFLAMMATOIRE</a:t>
            </a:r>
            <a:endParaRPr lang="fr-CA"/>
          </a:p>
        </p:txBody>
      </p:sp>
      <p:pic>
        <p:nvPicPr>
          <p:cNvPr id="15" name="Picture 14">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3" name="Espace réservé du contenu 2"/>
          <p:cNvSpPr>
            <a:spLocks noGrp="1"/>
          </p:cNvSpPr>
          <p:nvPr>
            <p:ph idx="1"/>
          </p:nvPr>
        </p:nvSpPr>
        <p:spPr>
          <a:xfrm>
            <a:off x="510240" y="2336873"/>
            <a:ext cx="4817409" cy="3599316"/>
          </a:xfrm>
        </p:spPr>
        <p:txBody>
          <a:bodyPr>
            <a:normAutofit/>
          </a:bodyPr>
          <a:lstStyle/>
          <a:p>
            <a:r>
              <a:rPr lang="fr-CA" sz="1600" b="1" u="sng"/>
              <a:t>Migration et agglutination des leucocytes</a:t>
            </a:r>
          </a:p>
          <a:p>
            <a:endParaRPr lang="fr-CA" sz="1600" b="1" u="sng"/>
          </a:p>
          <a:p>
            <a:pPr>
              <a:buFontTx/>
              <a:buChar char="-"/>
            </a:pPr>
            <a:r>
              <a:rPr lang="fr-CA" sz="1600"/>
              <a:t>Les neutrophiles se multiplient, passent alors à travers la membrane des capillaires par un mouvement appelé </a:t>
            </a:r>
            <a:r>
              <a:rPr lang="fr-CA" sz="1600" b="1"/>
              <a:t>diapédèse</a:t>
            </a:r>
            <a:r>
              <a:rPr lang="fr-CA" sz="1600"/>
              <a:t> et s’accumulent sur la lésion</a:t>
            </a:r>
          </a:p>
          <a:p>
            <a:pPr>
              <a:buFontTx/>
              <a:buChar char="-"/>
            </a:pPr>
            <a:endParaRPr lang="fr-CA" sz="1600"/>
          </a:p>
          <a:p>
            <a:pPr>
              <a:buFontTx/>
              <a:buChar char="-"/>
            </a:pPr>
            <a:r>
              <a:rPr lang="fr-CA" sz="1600"/>
              <a:t>- Les neutrophiles s’attaquent aux microorganismes par phagocytose</a:t>
            </a:r>
          </a:p>
          <a:p>
            <a:pPr>
              <a:buFontTx/>
              <a:buChar char="-"/>
            </a:pPr>
            <a:endParaRPr lang="fr-CA" sz="1600"/>
          </a:p>
          <a:p>
            <a:pPr>
              <a:buFontTx/>
              <a:buChar char="-"/>
            </a:pPr>
            <a:r>
              <a:rPr lang="fr-CA" sz="1600"/>
              <a:t>- L’amas de cellules mortes et de leucocytes morts au site de la lésion est le </a:t>
            </a:r>
            <a:r>
              <a:rPr lang="fr-CA" sz="1600" b="1"/>
              <a:t>pus</a:t>
            </a:r>
            <a:endParaRPr lang="fr-CA" sz="1600"/>
          </a:p>
          <a:p>
            <a:pPr marL="0" indent="0">
              <a:buNone/>
            </a:pPr>
            <a:endParaRPr lang="fr-CA" sz="1600"/>
          </a:p>
        </p:txBody>
      </p:sp>
    </p:spTree>
    <p:extLst>
      <p:ext uri="{BB962C8B-B14F-4D97-AF65-F5344CB8AC3E}">
        <p14:creationId xmlns:p14="http://schemas.microsoft.com/office/powerpoint/2010/main" val="592395925"/>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0" name="Rectangle 9">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Point d’exclamation sur un arrière-plan jaune">
            <a:extLst>
              <a:ext uri="{FF2B5EF4-FFF2-40B4-BE49-F238E27FC236}">
                <a16:creationId xmlns:a16="http://schemas.microsoft.com/office/drawing/2014/main" id="{A4F8BB78-0AC5-05F5-A82A-750576735591}"/>
              </a:ext>
            </a:extLst>
          </p:cNvPr>
          <p:cNvPicPr>
            <a:picLocks noChangeAspect="1"/>
          </p:cNvPicPr>
          <p:nvPr/>
        </p:nvPicPr>
        <p:blipFill rotWithShape="1">
          <a:blip r:embed="rId3"/>
          <a:srcRect l="37422" r="24502" b="-2"/>
          <a:stretch/>
        </p:blipFill>
        <p:spPr>
          <a:xfrm>
            <a:off x="5660857" y="10"/>
            <a:ext cx="3480760" cy="6856310"/>
          </a:xfrm>
          <a:prstGeom prst="rect">
            <a:avLst/>
          </a:prstGeom>
          <a:ln>
            <a:noFill/>
          </a:ln>
          <a:effectLst/>
        </p:spPr>
      </p:pic>
      <p:sp>
        <p:nvSpPr>
          <p:cNvPr id="13" name="Rectangle 12">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75286"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753228"/>
            <a:ext cx="5315664" cy="1080938"/>
          </a:xfrm>
        </p:spPr>
        <p:txBody>
          <a:bodyPr>
            <a:normAutofit/>
          </a:bodyPr>
          <a:lstStyle/>
          <a:p>
            <a:r>
              <a:rPr lang="fr-CA" b="1"/>
              <a:t>LA RÉACTION INFLAMMATOIRE</a:t>
            </a:r>
            <a:endParaRPr lang="fr-CA"/>
          </a:p>
        </p:txBody>
      </p:sp>
      <p:pic>
        <p:nvPicPr>
          <p:cNvPr id="15" name="Picture 14">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3" name="Espace réservé du contenu 2"/>
          <p:cNvSpPr>
            <a:spLocks noGrp="1"/>
          </p:cNvSpPr>
          <p:nvPr>
            <p:ph idx="1"/>
          </p:nvPr>
        </p:nvSpPr>
        <p:spPr>
          <a:xfrm>
            <a:off x="510240" y="2336873"/>
            <a:ext cx="4817409" cy="3599316"/>
          </a:xfrm>
        </p:spPr>
        <p:txBody>
          <a:bodyPr>
            <a:normAutofit/>
          </a:bodyPr>
          <a:lstStyle/>
          <a:p>
            <a:r>
              <a:rPr lang="fr-CA" sz="1700" b="1" u="sng"/>
              <a:t>Réparation tissulaire</a:t>
            </a:r>
          </a:p>
          <a:p>
            <a:pPr marL="0" indent="0">
              <a:buNone/>
            </a:pPr>
            <a:endParaRPr lang="fr-CA" sz="1700"/>
          </a:p>
          <a:p>
            <a:pPr>
              <a:buFontTx/>
              <a:buChar char="-"/>
            </a:pPr>
            <a:r>
              <a:rPr lang="fr-CA" sz="1700"/>
              <a:t>La phase de cicatrisation débute lorsque le site est nettoyé des débris causés par la réaction inflammatoire</a:t>
            </a:r>
          </a:p>
          <a:p>
            <a:pPr marL="0" indent="0">
              <a:buNone/>
            </a:pPr>
            <a:endParaRPr lang="fr-CA" sz="1700"/>
          </a:p>
        </p:txBody>
      </p:sp>
    </p:spTree>
    <p:extLst>
      <p:ext uri="{BB962C8B-B14F-4D97-AF65-F5344CB8AC3E}">
        <p14:creationId xmlns:p14="http://schemas.microsoft.com/office/powerpoint/2010/main" val="2998501995"/>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0" name="Rectangle 9">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Pansements">
            <a:extLst>
              <a:ext uri="{FF2B5EF4-FFF2-40B4-BE49-F238E27FC236}">
                <a16:creationId xmlns:a16="http://schemas.microsoft.com/office/drawing/2014/main" id="{A21880F9-E763-8794-6DA6-1AB4471AA49F}"/>
              </a:ext>
            </a:extLst>
          </p:cNvPr>
          <p:cNvPicPr>
            <a:picLocks noChangeAspect="1"/>
          </p:cNvPicPr>
          <p:nvPr/>
        </p:nvPicPr>
        <p:blipFill rotWithShape="1">
          <a:blip r:embed="rId3"/>
          <a:srcRect l="18386" r="47727"/>
          <a:stretch/>
        </p:blipFill>
        <p:spPr>
          <a:xfrm>
            <a:off x="5660857" y="10"/>
            <a:ext cx="3480760" cy="6856310"/>
          </a:xfrm>
          <a:prstGeom prst="rect">
            <a:avLst/>
          </a:prstGeom>
          <a:ln>
            <a:noFill/>
          </a:ln>
          <a:effectLst/>
        </p:spPr>
      </p:pic>
      <p:sp>
        <p:nvSpPr>
          <p:cNvPr id="13" name="Rectangle 12">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75286"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753228"/>
            <a:ext cx="5315664" cy="1080938"/>
          </a:xfrm>
        </p:spPr>
        <p:txBody>
          <a:bodyPr>
            <a:normAutofit/>
          </a:bodyPr>
          <a:lstStyle/>
          <a:p>
            <a:r>
              <a:rPr lang="fr-CA" b="1"/>
              <a:t>LA RÉACTION INFLAMMATOIRE</a:t>
            </a:r>
            <a:endParaRPr lang="fr-CA"/>
          </a:p>
        </p:txBody>
      </p:sp>
      <p:pic>
        <p:nvPicPr>
          <p:cNvPr id="15" name="Picture 14">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3" name="Espace réservé du contenu 2"/>
          <p:cNvSpPr>
            <a:spLocks noGrp="1"/>
          </p:cNvSpPr>
          <p:nvPr>
            <p:ph idx="1"/>
          </p:nvPr>
        </p:nvSpPr>
        <p:spPr>
          <a:xfrm>
            <a:off x="510240" y="2336873"/>
            <a:ext cx="4817409" cy="3599316"/>
          </a:xfrm>
        </p:spPr>
        <p:txBody>
          <a:bodyPr>
            <a:normAutofit/>
          </a:bodyPr>
          <a:lstStyle/>
          <a:p>
            <a:r>
              <a:rPr lang="fr-CA" sz="1700" b="1" u="sng"/>
              <a:t>Manifestations cliniques</a:t>
            </a:r>
          </a:p>
          <a:p>
            <a:endParaRPr lang="fr-CA" sz="1700" b="1" u="sng"/>
          </a:p>
          <a:p>
            <a:pPr lvl="1">
              <a:buFont typeface="Wingdings" pitchFamily="2" charset="2"/>
              <a:buChar char="Ø"/>
            </a:pPr>
            <a:r>
              <a:rPr lang="fr-CA" sz="1700"/>
              <a:t>Douleur </a:t>
            </a:r>
          </a:p>
          <a:p>
            <a:pPr lvl="1">
              <a:buFont typeface="Wingdings" pitchFamily="2" charset="2"/>
              <a:buChar char="Ø"/>
            </a:pPr>
            <a:r>
              <a:rPr lang="fr-CA" sz="1700"/>
              <a:t>Rougeur</a:t>
            </a:r>
          </a:p>
          <a:p>
            <a:pPr lvl="1">
              <a:buFont typeface="Wingdings" pitchFamily="2" charset="2"/>
              <a:buChar char="Ø"/>
            </a:pPr>
            <a:r>
              <a:rPr lang="fr-CA" sz="1700"/>
              <a:t>Œdème / Tuméfaction</a:t>
            </a:r>
          </a:p>
          <a:p>
            <a:pPr lvl="1">
              <a:buFont typeface="Wingdings" pitchFamily="2" charset="2"/>
              <a:buChar char="Ø"/>
            </a:pPr>
            <a:r>
              <a:rPr lang="fr-CA" sz="1700"/>
              <a:t>Chaleur</a:t>
            </a:r>
          </a:p>
          <a:p>
            <a:pPr lvl="1">
              <a:buFont typeface="Wingdings" pitchFamily="2" charset="2"/>
              <a:buChar char="Ø"/>
            </a:pPr>
            <a:endParaRPr lang="fr-CA" sz="1700"/>
          </a:p>
          <a:p>
            <a:pPr marL="365760" lvl="1" indent="0">
              <a:buNone/>
            </a:pPr>
            <a:r>
              <a:rPr lang="fr-CA" sz="1700"/>
              <a:t>DROC</a:t>
            </a:r>
          </a:p>
        </p:txBody>
      </p:sp>
    </p:spTree>
    <p:extLst>
      <p:ext uri="{BB962C8B-B14F-4D97-AF65-F5344CB8AC3E}">
        <p14:creationId xmlns:p14="http://schemas.microsoft.com/office/powerpoint/2010/main" val="2440807478"/>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242851"/>
            <a:ext cx="6726063" cy="275942"/>
          </a:xfrm>
          <a:prstGeom prst="rect">
            <a:avLst/>
          </a:prstGeom>
        </p:spPr>
      </p:pic>
      <p:pic>
        <p:nvPicPr>
          <p:cNvPr id="15" name="Picture 14">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17" name="Rectangle 16">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6726063"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3786"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Espace réservé du contenu 5" descr="Bobine de film et ardoise">
            <a:extLst>
              <a:ext uri="{FF2B5EF4-FFF2-40B4-BE49-F238E27FC236}">
                <a16:creationId xmlns:a16="http://schemas.microsoft.com/office/drawing/2014/main" id="{318884E1-64DF-A6F7-63A6-BD4D21C512ED}"/>
              </a:ext>
            </a:extLst>
          </p:cNvPr>
          <p:cNvPicPr>
            <a:picLocks noGrp="1" noChangeAspect="1"/>
          </p:cNvPicPr>
          <p:nvPr>
            <p:ph sz="quarter" idx="14"/>
          </p:nvPr>
        </p:nvPicPr>
        <p:blipFill rotWithShape="1">
          <a:blip r:embed="rId5" cstate="print">
            <a:extLst>
              <a:ext uri="{28A0092B-C50C-407E-A947-70E740481C1C}">
                <a14:useLocalDpi xmlns:a14="http://schemas.microsoft.com/office/drawing/2010/main" val="0"/>
              </a:ext>
            </a:extLst>
          </a:blip>
          <a:srcRect t="9091" r="19091"/>
          <a:stretch/>
        </p:blipFill>
        <p:spPr>
          <a:xfrm>
            <a:off x="-2382" y="10"/>
            <a:ext cx="9144000" cy="6857991"/>
          </a:xfrm>
          <a:prstGeom prst="rect">
            <a:avLst/>
          </a:prstGeom>
        </p:spPr>
      </p:pic>
      <p:sp>
        <p:nvSpPr>
          <p:cNvPr id="21" name="Rectangle 20">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6726063"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1365F92C-031A-1573-BA97-596CC8E2ED2C}"/>
              </a:ext>
            </a:extLst>
          </p:cNvPr>
          <p:cNvSpPr>
            <a:spLocks noGrp="1"/>
          </p:cNvSpPr>
          <p:nvPr>
            <p:ph type="title"/>
          </p:nvPr>
        </p:nvSpPr>
        <p:spPr>
          <a:xfrm>
            <a:off x="510241" y="4402667"/>
            <a:ext cx="6100109" cy="940240"/>
          </a:xfrm>
        </p:spPr>
        <p:txBody>
          <a:bodyPr vert="horz" lIns="91440" tIns="45720" rIns="91440" bIns="45720" rtlCol="0" anchor="b">
            <a:normAutofit/>
          </a:bodyPr>
          <a:lstStyle/>
          <a:p>
            <a:pPr algn="r"/>
            <a:r>
              <a:rPr lang="en-US" sz="3300" b="1" i="0">
                <a:effectLst/>
              </a:rPr>
              <a:t>LA RÉACTION INFLAMMATOIRE</a:t>
            </a:r>
            <a:endParaRPr lang="en-US" sz="3300"/>
          </a:p>
        </p:txBody>
      </p:sp>
      <p:sp>
        <p:nvSpPr>
          <p:cNvPr id="3" name="Espace réservé du contenu 2">
            <a:extLst>
              <a:ext uri="{FF2B5EF4-FFF2-40B4-BE49-F238E27FC236}">
                <a16:creationId xmlns:a16="http://schemas.microsoft.com/office/drawing/2014/main" id="{73E3C958-AFEA-6596-376D-28957AB17B66}"/>
              </a:ext>
            </a:extLst>
          </p:cNvPr>
          <p:cNvSpPr>
            <a:spLocks noGrp="1"/>
          </p:cNvSpPr>
          <p:nvPr>
            <p:ph sz="quarter" idx="13"/>
          </p:nvPr>
        </p:nvSpPr>
        <p:spPr>
          <a:xfrm>
            <a:off x="510241" y="5342302"/>
            <a:ext cx="6100109" cy="406566"/>
          </a:xfrm>
        </p:spPr>
        <p:txBody>
          <a:bodyPr vert="horz" lIns="91440" tIns="45720" rIns="91440" bIns="45720" rtlCol="0">
            <a:normAutofit/>
          </a:bodyPr>
          <a:lstStyle/>
          <a:p>
            <a:pPr marL="0" indent="0" algn="r">
              <a:buNone/>
            </a:pPr>
            <a:r>
              <a:rPr lang="en-US" sz="1600"/>
              <a:t>VISIONNEZ LA VIDÉO C2.4 </a:t>
            </a:r>
          </a:p>
        </p:txBody>
      </p:sp>
      <p:sp>
        <p:nvSpPr>
          <p:cNvPr id="23" name="Rectangle 22">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3786" y="4249541"/>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6726063"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3786" y="5902314"/>
            <a:ext cx="2310214"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830044"/>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C56FCE19-3103-4473-A92E-E38D00FCD0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15" name="Picture 14">
            <a:extLst>
              <a:ext uri="{FF2B5EF4-FFF2-40B4-BE49-F238E27FC236}">
                <a16:creationId xmlns:a16="http://schemas.microsoft.com/office/drawing/2014/main" id="{E909C556-FC01-4870-ABC0-8D5C17BD0F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17" name="Rectangle 16">
            <a:extLst>
              <a:ext uri="{FF2B5EF4-FFF2-40B4-BE49-F238E27FC236}">
                <a16:creationId xmlns:a16="http://schemas.microsoft.com/office/drawing/2014/main" id="{C6DB8A24-0DF2-4AB3-9191-C02AB6937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6924F406-F250-4FCF-A28E-52F364A5A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1" name="Group 20">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22" name="Rectangle 21">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6" name="Espace réservé du contenu 5" descr="Crayons">
            <a:extLst>
              <a:ext uri="{FF2B5EF4-FFF2-40B4-BE49-F238E27FC236}">
                <a16:creationId xmlns:a16="http://schemas.microsoft.com/office/drawing/2014/main" id="{D43E7CE4-E3DC-D5F8-E8E1-807F6A5F34EB}"/>
              </a:ext>
            </a:extLst>
          </p:cNvPr>
          <p:cNvPicPr>
            <a:picLocks noGrp="1" noChangeAspect="1"/>
          </p:cNvPicPr>
          <p:nvPr>
            <p:ph sz="quarter" idx="14"/>
          </p:nvPr>
        </p:nvPicPr>
        <p:blipFill rotWithShape="1">
          <a:blip r:embed="rId5" cstate="print">
            <a:extLst>
              <a:ext uri="{28A0092B-C50C-407E-A947-70E740481C1C}">
                <a14:useLocalDpi xmlns:a14="http://schemas.microsoft.com/office/drawing/2010/main" val="0"/>
              </a:ext>
            </a:extLst>
          </a:blip>
          <a:srcRect l="63573" r="2" b="2"/>
          <a:stretch/>
        </p:blipFill>
        <p:spPr>
          <a:xfrm>
            <a:off x="5660857" y="10"/>
            <a:ext cx="3480760" cy="6856310"/>
          </a:xfrm>
          <a:prstGeom prst="rect">
            <a:avLst/>
          </a:prstGeom>
          <a:ln>
            <a:noFill/>
          </a:ln>
          <a:effectLst/>
        </p:spPr>
      </p:pic>
      <p:sp>
        <p:nvSpPr>
          <p:cNvPr id="25" name="Rectangle 24">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75286"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08D565DF-BB98-87C0-F5FD-AED73CCD36DB}"/>
              </a:ext>
            </a:extLst>
          </p:cNvPr>
          <p:cNvSpPr>
            <a:spLocks noGrp="1"/>
          </p:cNvSpPr>
          <p:nvPr>
            <p:ph type="title"/>
          </p:nvPr>
        </p:nvSpPr>
        <p:spPr>
          <a:xfrm>
            <a:off x="510240" y="753228"/>
            <a:ext cx="5315664" cy="1080938"/>
          </a:xfrm>
        </p:spPr>
        <p:txBody>
          <a:bodyPr vert="horz" lIns="91440" tIns="45720" rIns="91440" bIns="45720" rtlCol="0" anchor="ctr">
            <a:normAutofit/>
          </a:bodyPr>
          <a:lstStyle/>
          <a:p>
            <a:r>
              <a:rPr lang="en-US"/>
              <a:t>EXERCICES </a:t>
            </a:r>
          </a:p>
        </p:txBody>
      </p:sp>
      <p:pic>
        <p:nvPicPr>
          <p:cNvPr id="27" name="Picture 26">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3" name="Espace réservé du contenu 2">
            <a:extLst>
              <a:ext uri="{FF2B5EF4-FFF2-40B4-BE49-F238E27FC236}">
                <a16:creationId xmlns:a16="http://schemas.microsoft.com/office/drawing/2014/main" id="{AECB7B3C-4F9D-6A11-5357-CA234F546E08}"/>
              </a:ext>
            </a:extLst>
          </p:cNvPr>
          <p:cNvSpPr>
            <a:spLocks noGrp="1"/>
          </p:cNvSpPr>
          <p:nvPr>
            <p:ph sz="quarter" idx="13"/>
          </p:nvPr>
        </p:nvSpPr>
        <p:spPr>
          <a:xfrm>
            <a:off x="510240" y="2336873"/>
            <a:ext cx="4817409" cy="3599316"/>
          </a:xfrm>
        </p:spPr>
        <p:txBody>
          <a:bodyPr vert="horz" lIns="91440" tIns="45720" rIns="91440" bIns="45720" rtlCol="0">
            <a:normAutofit/>
          </a:bodyPr>
          <a:lstStyle/>
          <a:p>
            <a:pPr marL="0"/>
            <a:r>
              <a:rPr lang="en-US" sz="1700"/>
              <a:t>Vous devez compléter les exercices suivants :</a:t>
            </a:r>
          </a:p>
          <a:p>
            <a:endParaRPr lang="en-US" sz="1700"/>
          </a:p>
          <a:p>
            <a:r>
              <a:rPr lang="en-US" sz="1700"/>
              <a:t>Mécanisme de défense non-spécifique</a:t>
            </a:r>
          </a:p>
          <a:p>
            <a:r>
              <a:rPr lang="en-US" sz="1700"/>
              <a:t>Vérification des apprentissages / cours 2</a:t>
            </a:r>
          </a:p>
        </p:txBody>
      </p:sp>
    </p:spTree>
    <p:extLst>
      <p:ext uri="{BB962C8B-B14F-4D97-AF65-F5344CB8AC3E}">
        <p14:creationId xmlns:p14="http://schemas.microsoft.com/office/powerpoint/2010/main" val="521795269"/>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074" name="Picture 2" descr="Fémur, Os, Anatomie, Médical, Découper">
            <a:extLst>
              <a:ext uri="{FF2B5EF4-FFF2-40B4-BE49-F238E27FC236}">
                <a16:creationId xmlns:a16="http://schemas.microsoft.com/office/drawing/2014/main" id="{081B87DB-D46B-807D-E587-3AF10FD6B77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274" r="19474" b="1"/>
          <a:stretch/>
        </p:blipFill>
        <p:spPr bwMode="auto">
          <a:xfrm>
            <a:off x="5660857" y="10"/>
            <a:ext cx="3480760" cy="6856310"/>
          </a:xfrm>
          <a:prstGeom prst="rect">
            <a:avLst/>
          </a:prstGeom>
          <a:solidFill>
            <a:srgbClr val="FFFFFF"/>
          </a:solidFill>
          <a:ln>
            <a:noFill/>
          </a:ln>
          <a:effectLst/>
        </p:spPr>
      </p:pic>
      <p:sp>
        <p:nvSpPr>
          <p:cNvPr id="2" name="Titre 1"/>
          <p:cNvSpPr>
            <a:spLocks noGrp="1"/>
          </p:cNvSpPr>
          <p:nvPr>
            <p:ph type="title"/>
          </p:nvPr>
        </p:nvSpPr>
        <p:spPr>
          <a:xfrm>
            <a:off x="510240" y="753228"/>
            <a:ext cx="5315664" cy="1080938"/>
          </a:xfrm>
        </p:spPr>
        <p:txBody>
          <a:bodyPr vert="horz" lIns="91440" tIns="45720" rIns="91440" bIns="45720" rtlCol="0" anchor="ctr">
            <a:normAutofit/>
          </a:bodyPr>
          <a:lstStyle/>
          <a:p>
            <a:r>
              <a:rPr lang="en-US" b="1"/>
              <a:t>MOELLE OSSEUSE ROUGE</a:t>
            </a:r>
          </a:p>
        </p:txBody>
      </p:sp>
      <p:sp>
        <p:nvSpPr>
          <p:cNvPr id="3" name="Espace réservé du contenu 2"/>
          <p:cNvSpPr>
            <a:spLocks noGrp="1"/>
          </p:cNvSpPr>
          <p:nvPr>
            <p:ph sz="quarter" idx="13"/>
          </p:nvPr>
        </p:nvSpPr>
        <p:spPr>
          <a:xfrm>
            <a:off x="510240" y="2336873"/>
            <a:ext cx="4817409" cy="3599316"/>
          </a:xfrm>
        </p:spPr>
        <p:txBody>
          <a:bodyPr vert="horz" lIns="91440" tIns="45720" rIns="91440" bIns="45720" rtlCol="0">
            <a:normAutofit/>
          </a:bodyPr>
          <a:lstStyle/>
          <a:p>
            <a:endParaRPr lang="en-US" sz="1700"/>
          </a:p>
          <a:p>
            <a:r>
              <a:rPr lang="en-US" sz="1700"/>
              <a:t>Se trouve dans les os plats et dans les </a:t>
            </a:r>
            <a:r>
              <a:rPr lang="en-US" sz="1700" b="1"/>
              <a:t>épiphyses</a:t>
            </a:r>
            <a:r>
              <a:rPr lang="en-US" sz="1700"/>
              <a:t> des os longs (bout de l’os)</a:t>
            </a:r>
          </a:p>
          <a:p>
            <a:endParaRPr lang="en-US" sz="1700"/>
          </a:p>
          <a:p>
            <a:r>
              <a:rPr lang="en-US" sz="1700"/>
              <a:t>Donne naissance aux lymphocytes B matures et lymphocytes pré-T</a:t>
            </a:r>
          </a:p>
          <a:p>
            <a:pPr marL="0"/>
            <a:endParaRPr lang="en-US" sz="1700"/>
          </a:p>
        </p:txBody>
      </p:sp>
    </p:spTree>
    <p:extLst>
      <p:ext uri="{BB962C8B-B14F-4D97-AF65-F5344CB8AC3E}">
        <p14:creationId xmlns:p14="http://schemas.microsoft.com/office/powerpoint/2010/main" val="1672244693"/>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057" name="Picture 2056">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59" name="Picture 2058">
            <a:extLst>
              <a:ext uri="{FF2B5EF4-FFF2-40B4-BE49-F238E27FC236}">
                <a16:creationId xmlns:a16="http://schemas.microsoft.com/office/drawing/2014/main" id="{C56FCE19-3103-4473-A92E-E38D00FCD0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2061" name="Picture 2060">
            <a:extLst>
              <a:ext uri="{FF2B5EF4-FFF2-40B4-BE49-F238E27FC236}">
                <a16:creationId xmlns:a16="http://schemas.microsoft.com/office/drawing/2014/main" id="{E909C556-FC01-4870-ABC0-8D5C17BD0F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2063" name="Rectangle 2062">
            <a:extLst>
              <a:ext uri="{FF2B5EF4-FFF2-40B4-BE49-F238E27FC236}">
                <a16:creationId xmlns:a16="http://schemas.microsoft.com/office/drawing/2014/main" id="{C6DB8A24-0DF2-4AB3-9191-C02AB6937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65" name="Rectangle 2064">
            <a:extLst>
              <a:ext uri="{FF2B5EF4-FFF2-40B4-BE49-F238E27FC236}">
                <a16:creationId xmlns:a16="http://schemas.microsoft.com/office/drawing/2014/main" id="{6924F406-F250-4FCF-A28E-52F364A5A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067" name="Group 2066">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2054" name="Rectangle 2067">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9" name="Picture 2068">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3" name="Espace réservé du contenu 2"/>
          <p:cNvSpPr>
            <a:spLocks noGrp="1"/>
          </p:cNvSpPr>
          <p:nvPr>
            <p:ph sz="quarter" idx="13"/>
          </p:nvPr>
        </p:nvSpPr>
        <p:spPr>
          <a:xfrm>
            <a:off x="510241" y="2336873"/>
            <a:ext cx="3781221" cy="3599316"/>
          </a:xfrm>
        </p:spPr>
        <p:txBody>
          <a:bodyPr vert="horz" lIns="91440" tIns="45720" rIns="91440" bIns="45720" rtlCol="0">
            <a:normAutofit/>
          </a:bodyPr>
          <a:lstStyle/>
          <a:p>
            <a:pPr marL="0"/>
            <a:r>
              <a:rPr lang="en-US" sz="1600"/>
              <a:t>Située entre l’estomac et le diaphragme</a:t>
            </a:r>
          </a:p>
          <a:p>
            <a:pPr marL="0"/>
            <a:endParaRPr lang="en-US" sz="1600"/>
          </a:p>
          <a:p>
            <a:r>
              <a:rPr lang="en-US" sz="1600"/>
              <a:t>Très vascularisé</a:t>
            </a:r>
          </a:p>
          <a:p>
            <a:r>
              <a:rPr lang="en-US" sz="1600"/>
              <a:t>Formée de 2 tissus :</a:t>
            </a:r>
          </a:p>
          <a:p>
            <a:pPr marL="0"/>
            <a:endParaRPr lang="en-US" sz="1600"/>
          </a:p>
          <a:p>
            <a:pPr marL="0"/>
            <a:r>
              <a:rPr lang="en-US" sz="1600" b="1"/>
              <a:t>LA PULPE BLANCHE : </a:t>
            </a:r>
          </a:p>
          <a:p>
            <a:pPr marL="0"/>
            <a:r>
              <a:rPr lang="en-US" sz="1600"/>
              <a:t>produit des anticorps via lymphocytes B, attaque les substances étrangères par les lymphocytes T et élimine ces substances par les phagocytes.</a:t>
            </a:r>
          </a:p>
        </p:txBody>
      </p:sp>
      <p:pic>
        <p:nvPicPr>
          <p:cNvPr id="2052" name="Picture 4" descr="réflexologie médecine chinoise la rate">
            <a:extLst>
              <a:ext uri="{FF2B5EF4-FFF2-40B4-BE49-F238E27FC236}">
                <a16:creationId xmlns:a16="http://schemas.microsoft.com/office/drawing/2014/main" id="{6111F5FC-78B2-B068-F64A-A0A42DF8874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4358" r="1154"/>
          <a:stretch/>
        </p:blipFill>
        <p:spPr bwMode="auto">
          <a:xfrm>
            <a:off x="4572000" y="10"/>
            <a:ext cx="4569617" cy="6856310"/>
          </a:xfrm>
          <a:prstGeom prst="rect">
            <a:avLst/>
          </a:prstGeom>
          <a:solidFill>
            <a:srgbClr val="FFFFFF"/>
          </a:solidFill>
          <a:ln>
            <a:noFill/>
          </a:ln>
          <a:effectLst/>
        </p:spPr>
      </p:pic>
      <p:sp>
        <p:nvSpPr>
          <p:cNvPr id="2071" name="Rectangle 2070">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487481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753228"/>
            <a:ext cx="3781222" cy="1080938"/>
          </a:xfrm>
        </p:spPr>
        <p:txBody>
          <a:bodyPr vert="horz" lIns="91440" tIns="45720" rIns="91440" bIns="45720" rtlCol="0" anchor="ctr">
            <a:normAutofit/>
          </a:bodyPr>
          <a:lstStyle/>
          <a:p>
            <a:r>
              <a:rPr lang="en-US" b="1"/>
              <a:t>RATE</a:t>
            </a:r>
          </a:p>
        </p:txBody>
      </p:sp>
      <p:pic>
        <p:nvPicPr>
          <p:cNvPr id="2073" name="Picture 2072">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4869180" cy="261714"/>
          </a:xfrm>
          <a:prstGeom prst="rect">
            <a:avLst/>
          </a:prstGeom>
        </p:spPr>
      </p:pic>
    </p:spTree>
    <p:extLst>
      <p:ext uri="{BB962C8B-B14F-4D97-AF65-F5344CB8AC3E}">
        <p14:creationId xmlns:p14="http://schemas.microsoft.com/office/powerpoint/2010/main" val="2893546552"/>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4103" name="Picture 4102">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105" name="Picture 4104">
            <a:extLst>
              <a:ext uri="{FF2B5EF4-FFF2-40B4-BE49-F238E27FC236}">
                <a16:creationId xmlns:a16="http://schemas.microsoft.com/office/drawing/2014/main" id="{C56FCE19-3103-4473-A92E-E38D00FCD0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4107" name="Picture 4106">
            <a:extLst>
              <a:ext uri="{FF2B5EF4-FFF2-40B4-BE49-F238E27FC236}">
                <a16:creationId xmlns:a16="http://schemas.microsoft.com/office/drawing/2014/main" id="{E909C556-FC01-4870-ABC0-8D5C17BD0F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4109" name="Rectangle 4108">
            <a:extLst>
              <a:ext uri="{FF2B5EF4-FFF2-40B4-BE49-F238E27FC236}">
                <a16:creationId xmlns:a16="http://schemas.microsoft.com/office/drawing/2014/main" id="{C6DB8A24-0DF2-4AB3-9191-C02AB6937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11" name="Rectangle 4110">
            <a:extLst>
              <a:ext uri="{FF2B5EF4-FFF2-40B4-BE49-F238E27FC236}">
                <a16:creationId xmlns:a16="http://schemas.microsoft.com/office/drawing/2014/main" id="{6924F406-F250-4FCF-A28E-52F364A5A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113" name="Group 4112">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4100" name="Rectangle 4113">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15" name="Picture 4114">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3" name="Espace réservé du contenu 2"/>
          <p:cNvSpPr>
            <a:spLocks noGrp="1"/>
          </p:cNvSpPr>
          <p:nvPr>
            <p:ph sz="quarter" idx="13"/>
          </p:nvPr>
        </p:nvSpPr>
        <p:spPr>
          <a:xfrm>
            <a:off x="510241" y="2336873"/>
            <a:ext cx="3781221" cy="3599316"/>
          </a:xfrm>
        </p:spPr>
        <p:txBody>
          <a:bodyPr vert="horz" lIns="91440" tIns="45720" rIns="91440" bIns="45720" rtlCol="0">
            <a:normAutofit/>
          </a:bodyPr>
          <a:lstStyle/>
          <a:p>
            <a:pPr marL="0"/>
            <a:r>
              <a:rPr lang="en-US" sz="1700" b="1" dirty="0"/>
              <a:t> LA PULPE ROUGE : </a:t>
            </a:r>
            <a:endParaRPr lang="en-US" sz="1700" b="1"/>
          </a:p>
          <a:p>
            <a:pPr marL="0"/>
            <a:r>
              <a:rPr lang="en-US" sz="1700"/>
              <a:t>emmagasine</a:t>
            </a:r>
            <a:r>
              <a:rPr lang="en-US" sz="1700" dirty="0"/>
              <a:t> dans les sinus </a:t>
            </a:r>
            <a:r>
              <a:rPr lang="en-US" sz="1700"/>
              <a:t>veineux</a:t>
            </a:r>
            <a:r>
              <a:rPr lang="en-US" sz="1700" dirty="0"/>
              <a:t> environ le 1/3 des </a:t>
            </a:r>
            <a:r>
              <a:rPr lang="en-US" sz="1700"/>
              <a:t>réserves</a:t>
            </a:r>
            <a:r>
              <a:rPr lang="en-US" sz="1700" dirty="0"/>
              <a:t> </a:t>
            </a:r>
            <a:r>
              <a:rPr lang="en-US" sz="1700"/>
              <a:t>en</a:t>
            </a:r>
            <a:r>
              <a:rPr lang="en-US" sz="1700" dirty="0"/>
              <a:t> plaquettes et </a:t>
            </a:r>
            <a:r>
              <a:rPr lang="en-US" sz="1700"/>
              <a:t>en</a:t>
            </a:r>
            <a:r>
              <a:rPr lang="en-US" sz="1700" dirty="0"/>
              <a:t> </a:t>
            </a:r>
            <a:r>
              <a:rPr lang="en-US" sz="1700"/>
              <a:t>libère</a:t>
            </a:r>
            <a:r>
              <a:rPr lang="en-US" sz="1700" dirty="0"/>
              <a:t> au </a:t>
            </a:r>
            <a:r>
              <a:rPr lang="en-US" sz="1700"/>
              <a:t>besoin</a:t>
            </a:r>
            <a:r>
              <a:rPr lang="en-US" sz="1700" dirty="0"/>
              <a:t>,</a:t>
            </a:r>
          </a:p>
          <a:p>
            <a:pPr marL="0"/>
            <a:r>
              <a:rPr lang="en-US" sz="1700" dirty="0"/>
              <a:t> </a:t>
            </a:r>
            <a:r>
              <a:rPr lang="en-US" sz="1700"/>
              <a:t>produit</a:t>
            </a:r>
            <a:r>
              <a:rPr lang="en-US" sz="1700" dirty="0"/>
              <a:t> des cellules </a:t>
            </a:r>
            <a:r>
              <a:rPr lang="en-US" sz="1700"/>
              <a:t>sanguines</a:t>
            </a:r>
            <a:r>
              <a:rPr lang="en-US" sz="1700" dirty="0"/>
              <a:t> </a:t>
            </a:r>
            <a:r>
              <a:rPr lang="en-US" sz="1700"/>
              <a:t>durant</a:t>
            </a:r>
            <a:r>
              <a:rPr lang="en-US" sz="1700" dirty="0"/>
              <a:t> la </a:t>
            </a:r>
            <a:r>
              <a:rPr lang="en-US" sz="1700"/>
              <a:t>grossesse</a:t>
            </a:r>
            <a:r>
              <a:rPr lang="en-US" sz="1700" dirty="0"/>
              <a:t> et</a:t>
            </a:r>
          </a:p>
          <a:p>
            <a:pPr marL="0"/>
            <a:r>
              <a:rPr lang="en-US" sz="1700" dirty="0"/>
              <a:t> </a:t>
            </a:r>
            <a:r>
              <a:rPr lang="en-US" sz="1700"/>
              <a:t>élimine</a:t>
            </a:r>
            <a:r>
              <a:rPr lang="en-US" sz="1700" dirty="0"/>
              <a:t> les globules rouges et les </a:t>
            </a:r>
            <a:r>
              <a:rPr lang="en-US" sz="1700"/>
              <a:t>vieilles</a:t>
            </a:r>
            <a:r>
              <a:rPr lang="en-US" sz="1700" dirty="0"/>
              <a:t> plaquettes </a:t>
            </a:r>
            <a:r>
              <a:rPr lang="en-US" sz="1700"/>
              <a:t>usées</a:t>
            </a:r>
            <a:r>
              <a:rPr lang="en-US" sz="1700" dirty="0"/>
              <a:t> </a:t>
            </a:r>
          </a:p>
        </p:txBody>
      </p:sp>
      <p:pic>
        <p:nvPicPr>
          <p:cNvPr id="4098" name="Picture 2" descr="réflexologie médecine chinoise la rate">
            <a:extLst>
              <a:ext uri="{FF2B5EF4-FFF2-40B4-BE49-F238E27FC236}">
                <a16:creationId xmlns:a16="http://schemas.microsoft.com/office/drawing/2014/main" id="{CB7572C8-B854-B050-94E9-503587B7B81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4358" r="1154"/>
          <a:stretch/>
        </p:blipFill>
        <p:spPr bwMode="auto">
          <a:xfrm>
            <a:off x="4572000" y="10"/>
            <a:ext cx="4569617" cy="6856310"/>
          </a:xfrm>
          <a:prstGeom prst="rect">
            <a:avLst/>
          </a:prstGeom>
          <a:solidFill>
            <a:srgbClr val="FFFFFF"/>
          </a:solidFill>
          <a:ln>
            <a:noFill/>
          </a:ln>
          <a:effectLst/>
        </p:spPr>
      </p:pic>
      <p:sp>
        <p:nvSpPr>
          <p:cNvPr id="4117" name="Rectangle 4116">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487481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753228"/>
            <a:ext cx="3781222" cy="1080938"/>
          </a:xfrm>
        </p:spPr>
        <p:txBody>
          <a:bodyPr vert="horz" lIns="91440" tIns="45720" rIns="91440" bIns="45720" rtlCol="0" anchor="ctr">
            <a:normAutofit/>
          </a:bodyPr>
          <a:lstStyle/>
          <a:p>
            <a:r>
              <a:rPr lang="en-US" b="1"/>
              <a:t>RATE</a:t>
            </a:r>
            <a:endParaRPr lang="en-US"/>
          </a:p>
        </p:txBody>
      </p:sp>
      <p:pic>
        <p:nvPicPr>
          <p:cNvPr id="4119" name="Picture 4118">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4869180" cy="261714"/>
          </a:xfrm>
          <a:prstGeom prst="rect">
            <a:avLst/>
          </a:prstGeom>
        </p:spPr>
      </p:pic>
    </p:spTree>
    <p:extLst>
      <p:ext uri="{BB962C8B-B14F-4D97-AF65-F5344CB8AC3E}">
        <p14:creationId xmlns:p14="http://schemas.microsoft.com/office/powerpoint/2010/main" val="1533747299"/>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aphicFrame>
        <p:nvGraphicFramePr>
          <p:cNvPr id="3" name="Diagramme 2"/>
          <p:cNvGraphicFramePr/>
          <p:nvPr>
            <p:extLst>
              <p:ext uri="{D42A27DB-BD31-4B8C-83A1-F6EECF244321}">
                <p14:modId xmlns:p14="http://schemas.microsoft.com/office/powerpoint/2010/main" val="2865467411"/>
              </p:ext>
            </p:extLst>
          </p:nvPr>
        </p:nvGraphicFramePr>
        <p:xfrm>
          <a:off x="510240" y="2336873"/>
          <a:ext cx="7210396" cy="3395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3988378"/>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5127" name="Picture 5126">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129" name="Picture 5128">
            <a:extLst>
              <a:ext uri="{FF2B5EF4-FFF2-40B4-BE49-F238E27FC236}">
                <a16:creationId xmlns:a16="http://schemas.microsoft.com/office/drawing/2014/main" id="{C56FCE19-3103-4473-A92E-E38D00FCD0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5131" name="Picture 5130">
            <a:extLst>
              <a:ext uri="{FF2B5EF4-FFF2-40B4-BE49-F238E27FC236}">
                <a16:creationId xmlns:a16="http://schemas.microsoft.com/office/drawing/2014/main" id="{E909C556-FC01-4870-ABC0-8D5C17BD0F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5133" name="Rectangle 5132">
            <a:extLst>
              <a:ext uri="{FF2B5EF4-FFF2-40B4-BE49-F238E27FC236}">
                <a16:creationId xmlns:a16="http://schemas.microsoft.com/office/drawing/2014/main" id="{C6DB8A24-0DF2-4AB3-9191-C02AB6937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35" name="Rectangle 5134">
            <a:extLst>
              <a:ext uri="{FF2B5EF4-FFF2-40B4-BE49-F238E27FC236}">
                <a16:creationId xmlns:a16="http://schemas.microsoft.com/office/drawing/2014/main" id="{6924F406-F250-4FCF-A28E-52F364A5A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137" name="Group 5136">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5124" name="Rectangle 5137">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39" name="Picture 5138">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3" name="Espace réservé du contenu 2"/>
          <p:cNvSpPr>
            <a:spLocks noGrp="1"/>
          </p:cNvSpPr>
          <p:nvPr>
            <p:ph sz="quarter" idx="13"/>
          </p:nvPr>
        </p:nvSpPr>
        <p:spPr>
          <a:xfrm>
            <a:off x="510241" y="2336873"/>
            <a:ext cx="3781221" cy="3599316"/>
          </a:xfrm>
        </p:spPr>
        <p:txBody>
          <a:bodyPr vert="horz" lIns="91440" tIns="45720" rIns="91440" bIns="45720" rtlCol="0">
            <a:normAutofit/>
          </a:bodyPr>
          <a:lstStyle/>
          <a:p>
            <a:endParaRPr lang="en-US" sz="1700"/>
          </a:p>
          <a:p>
            <a:endParaRPr lang="en-US" sz="1700"/>
          </a:p>
          <a:p>
            <a:pPr marL="0"/>
            <a:endParaRPr lang="en-US" sz="1700"/>
          </a:p>
          <a:p>
            <a:r>
              <a:rPr lang="en-US" sz="1700"/>
              <a:t>Sont disséminées dans l’intestin grêle</a:t>
            </a:r>
          </a:p>
        </p:txBody>
      </p:sp>
      <p:pic>
        <p:nvPicPr>
          <p:cNvPr id="5122" name="Picture 2" descr="Abats, Marquage, Médical, Côlon, Foie">
            <a:extLst>
              <a:ext uri="{FF2B5EF4-FFF2-40B4-BE49-F238E27FC236}">
                <a16:creationId xmlns:a16="http://schemas.microsoft.com/office/drawing/2014/main" id="{A2FBDB20-6275-361E-7702-8561A5098A0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882" r="16633" b="-3"/>
          <a:stretch/>
        </p:blipFill>
        <p:spPr bwMode="auto">
          <a:xfrm>
            <a:off x="4572000" y="10"/>
            <a:ext cx="4569617" cy="6856310"/>
          </a:xfrm>
          <a:prstGeom prst="rect">
            <a:avLst/>
          </a:prstGeom>
          <a:solidFill>
            <a:srgbClr val="FFFFFF"/>
          </a:solidFill>
          <a:ln>
            <a:noFill/>
          </a:ln>
          <a:effectLst/>
        </p:spPr>
      </p:pic>
      <p:sp>
        <p:nvSpPr>
          <p:cNvPr id="5141" name="Rectangle 5140">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487481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510240" y="753228"/>
            <a:ext cx="3781222" cy="1080938"/>
          </a:xfrm>
        </p:spPr>
        <p:txBody>
          <a:bodyPr vert="horz" lIns="91440" tIns="45720" rIns="91440" bIns="45720" rtlCol="0" anchor="ctr">
            <a:normAutofit/>
          </a:bodyPr>
          <a:lstStyle/>
          <a:p>
            <a:r>
              <a:rPr lang="en-US" b="1"/>
              <a:t>PLAQUES DE PEYER</a:t>
            </a:r>
          </a:p>
        </p:txBody>
      </p:sp>
      <p:pic>
        <p:nvPicPr>
          <p:cNvPr id="5143" name="Picture 5142">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4869180" cy="261714"/>
          </a:xfrm>
          <a:prstGeom prst="rect">
            <a:avLst/>
          </a:prstGeom>
        </p:spPr>
      </p:pic>
    </p:spTree>
    <p:extLst>
      <p:ext uri="{BB962C8B-B14F-4D97-AF65-F5344CB8AC3E}">
        <p14:creationId xmlns:p14="http://schemas.microsoft.com/office/powerpoint/2010/main" val="2998141610"/>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1742</TotalTime>
  <Words>1111</Words>
  <Application>Microsoft Office PowerPoint</Application>
  <PresentationFormat>Affichage à l'écran (4:3)</PresentationFormat>
  <Paragraphs>258</Paragraphs>
  <Slides>46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46</vt:i4>
      </vt:variant>
    </vt:vector>
  </HeadingPairs>
  <TitlesOfParts>
    <vt:vector size="51" baseType="lpstr">
      <vt:lpstr>Arial</vt:lpstr>
      <vt:lpstr>Trebuchet MS</vt:lpstr>
      <vt:lpstr>Wide Latin</vt:lpstr>
      <vt:lpstr>Wingdings</vt:lpstr>
      <vt:lpstr>Berlin</vt:lpstr>
      <vt:lpstr>COURS #2</vt:lpstr>
      <vt:lpstr>ORGANES ET FOLLICULES LYMPHATIQUES</vt:lpstr>
      <vt:lpstr>AMYGDALES</vt:lpstr>
      <vt:lpstr>THYMUS</vt:lpstr>
      <vt:lpstr>MOELLE OSSEUSE ROUGE</vt:lpstr>
      <vt:lpstr>RATE</vt:lpstr>
      <vt:lpstr>RATE</vt:lpstr>
      <vt:lpstr>Présentation PowerPoint</vt:lpstr>
      <vt:lpstr>PLAQUES DE PEYER</vt:lpstr>
      <vt:lpstr>APPENDICE VERMICULAIRE</vt:lpstr>
      <vt:lpstr>Présentation PowerPoint</vt:lpstr>
      <vt:lpstr>RÉPONSE !!!</vt:lpstr>
      <vt:lpstr>EXERCICE </vt:lpstr>
      <vt:lpstr>MÉCANISMES DE DÉFENSE SPÉCIFIQUE ET NON-SPÉCIFIQUE</vt:lpstr>
      <vt:lpstr>TERMINOLOGIE</vt:lpstr>
      <vt:lpstr>TERMINOLOGIE</vt:lpstr>
      <vt:lpstr>.</vt:lpstr>
      <vt:lpstr>.</vt:lpstr>
      <vt:lpstr>LES MÉCANISMES DE DÉFENSE DE L’ORGANISME</vt:lpstr>
      <vt:lpstr>LES MÉCANISMES DE DÉFENSE DE L’ORGANISME</vt:lpstr>
      <vt:lpstr>BARRIÈRES PHYSIQUES ET CHIMIQUES SUPERFICIELLES</vt:lpstr>
      <vt:lpstr>BARRIÈRES PHYSIQUES ET CHIMIQUES SUPERFICIELLES</vt:lpstr>
      <vt:lpstr>BARRIÈRES PHYSIQUES ET CHIMIQUES SUPERFICIELLES</vt:lpstr>
      <vt:lpstr>BARRIÈRES PHYSIQUES ET CHIMIQUES SUPERFICIELLES</vt:lpstr>
      <vt:lpstr>LES MÉCANISMES DE DÉFENSE DE L’ORGANISME</vt:lpstr>
      <vt:lpstr>LES MOYENS DE DÉFENSE INTERNES </vt:lpstr>
      <vt:lpstr>LES MOYENS DE DÉFENSE INTERNES </vt:lpstr>
      <vt:lpstr>LES MOYENS DE DÉFENSE INTERNES </vt:lpstr>
      <vt:lpstr>Présentation PowerPoint</vt:lpstr>
      <vt:lpstr>Présentation PowerPoint</vt:lpstr>
      <vt:lpstr>.</vt:lpstr>
      <vt:lpstr>Présentation PowerPoint</vt:lpstr>
      <vt:lpstr>LES MOYENS DE DÉFENSE INTERNES </vt:lpstr>
      <vt:lpstr>LES CELLULES TUEUSES  NATURELLES  (NK)</vt:lpstr>
      <vt:lpstr>LES MOYENS DE DÉFENSE INTERNES </vt:lpstr>
      <vt:lpstr>LA FIÈVRE </vt:lpstr>
      <vt:lpstr>LA FIÈVRE </vt:lpstr>
      <vt:lpstr>LA RÉACTION INFLAMMATOIRE</vt:lpstr>
      <vt:lpstr>LA RÉACTION INFLAMMATOIRE</vt:lpstr>
      <vt:lpstr>LA RÉACTION INFLAMMATOIRE</vt:lpstr>
      <vt:lpstr>LA RÉACTION INFLAMMATOIRE</vt:lpstr>
      <vt:lpstr>LA RÉACTION INFLAMMATOIRE</vt:lpstr>
      <vt:lpstr>LA RÉACTION INFLAMMATOIRE</vt:lpstr>
      <vt:lpstr>LA RÉACTION INFLAMMATOIRE</vt:lpstr>
      <vt:lpstr>LA RÉACTION INFLAMMATOIRE</vt:lpstr>
      <vt:lpstr>EXERCICES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Prévention de l’infection Compétence 8 Sasi Par Sophie Dancause</dc:title>
  <dc:creator>Sophie</dc:creator>
  <cp:lastModifiedBy>Beaulieu, Daniel</cp:lastModifiedBy>
  <cp:revision>129</cp:revision>
  <dcterms:created xsi:type="dcterms:W3CDTF">2012-01-29T06:41:55Z</dcterms:created>
  <dcterms:modified xsi:type="dcterms:W3CDTF">2024-03-04T21:07:33Z</dcterms:modified>
</cp:coreProperties>
</file>