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5143500" type="screen16x9"/>
  <p:notesSz cx="6858000" cy="9144000"/>
  <p:embeddedFontLst>
    <p:embeddedFont>
      <p:font typeface="Exo 2" panose="020B0604020202020204" charset="0"/>
      <p:regular r:id="rId17"/>
      <p:bold r:id="rId18"/>
      <p:italic r:id="rId19"/>
      <p:boldItalic r:id="rId20"/>
    </p:embeddedFont>
    <p:embeddedFont>
      <p:font typeface="Exo 2 SemiBold" panose="020B0604020202020204" charset="0"/>
      <p:regular r:id="rId21"/>
      <p:bold r:id="rId22"/>
      <p:italic r:id="rId23"/>
      <p:boldItalic r:id="rId24"/>
    </p:embeddedFont>
    <p:embeddedFont>
      <p:font typeface="Oswald" panose="00000500000000000000"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in Lévesqu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8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1-09T15:20:01.686" idx="1">
    <p:pos x="113" y="138"/>
    <p:text>Optionnel: Copie permis conduire
Recherche détaillé (avec photo) de 3 employeurs avec descriptif de la compagnie, type de transport et véhicules, salaire, les avantages, les services, les horaire,  les valeurs, etc. 
Ceci a pour but que si l'élève ne peut pas faire son stage avec le premier employeur à la dernière minute, il aura 2 autres options en main.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7c94205e3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7c94205e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d86ddf75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d86ddf75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0000"/>
                </a:solidFill>
              </a:rPr>
              <a:t>Très important de faire signer le cahier d’évaluation avant que les élèves partent.</a:t>
            </a:r>
            <a:endParaRPr b="1">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6d7ac1b3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6d7ac1b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2c10106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2c10106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Expliquer que la compétence 10 est d’une durée de 90 heures, 9 heures théoriques et 81 heures de stage. Les heures sont très importantes et l’élève doit être présent (sinon l’absence doit être motivé et </a:t>
            </a:r>
            <a:endParaRPr/>
          </a:p>
          <a:p>
            <a:pPr marL="0" lvl="0" indent="0" algn="l" rtl="0">
              <a:spcBef>
                <a:spcPts val="0"/>
              </a:spcBef>
              <a:spcAft>
                <a:spcPts val="0"/>
              </a:spcAft>
              <a:buNone/>
            </a:pPr>
            <a:r>
              <a:rPr lang="fr"/>
              <a:t>récupérer la leçon ou les heures de stage manqué.</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d86ddf7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d86ddf7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Les conditions doivent être respecté, sinon ils sont des règles de verdicts, favorisé le camion semi-remorque. Camion porteur dernier recours.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d86ddf75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d86ddf7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il est primordial d’avoir de la rigueur dans votre (responsable de stage) suivi avec le superviseur de stage de l’entreprise.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d86ddf75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d86ddf7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d86ddf75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d86ddf75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élaborer si vous voulez spécifier d'autres choses.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247fbc1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247fbc1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d86ddf75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bd86ddf75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d86ddf75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bd86ddf75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L’entente de stage et lettre aux employeurs des nouveautés sont en hyperlien sur le plan de leçon.</a:t>
            </a:r>
            <a:endParaRPr/>
          </a:p>
          <a:p>
            <a:pPr marL="0" lvl="0" indent="0" algn="l" rtl="0">
              <a:spcBef>
                <a:spcPts val="0"/>
              </a:spcBef>
              <a:spcAft>
                <a:spcPts val="0"/>
              </a:spcAft>
              <a:buNone/>
            </a:pPr>
            <a:r>
              <a:rPr lang="fr"/>
              <a:t>Le plumitif est accepté par le majorité des employeurs et les élèves peuvent l’obtenir dans un palais </a:t>
            </a:r>
            <a:endParaRPr/>
          </a:p>
          <a:p>
            <a:pPr marL="0" lvl="0" indent="0" algn="l" rtl="0">
              <a:spcBef>
                <a:spcPts val="0"/>
              </a:spcBef>
              <a:spcAft>
                <a:spcPts val="0"/>
              </a:spcAft>
              <a:buNone/>
            </a:pPr>
            <a:r>
              <a:rPr lang="fr"/>
              <a:t>de justice gratuitement. L’antécédent criminelles est émis par les groupes policiers et il est très dispendieux. </a:t>
            </a:r>
            <a:endParaRPr/>
          </a:p>
          <a:p>
            <a:pPr marL="0" lvl="0" indent="0" algn="l" rtl="0">
              <a:spcBef>
                <a:spcPts val="0"/>
              </a:spcBef>
              <a:spcAft>
                <a:spcPts val="0"/>
              </a:spcAft>
              <a:buNone/>
            </a:pPr>
            <a:r>
              <a:rPr lang="fr"/>
              <a:t>De plus, vous pouvez demander aux élèves de faire une recherche sur 3 employeurs pour lequelle il aimerait travailler et faire une description des employeurs.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Présentatio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11" name="Google Shape;11;p2"/>
          <p:cNvPicPr preferRelativeResize="0"/>
          <p:nvPr/>
        </p:nvPicPr>
        <p:blipFill rotWithShape="1">
          <a:blip r:embed="rId2">
            <a:alphaModFix/>
          </a:blip>
          <a:srcRect r="27933"/>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i="1">
                  <a:solidFill>
                    <a:srgbClr val="FFFFFF"/>
                  </a:solidFill>
                  <a:latin typeface="Exo 2"/>
                  <a:ea typeface="Exo 2"/>
                  <a:cs typeface="Exo 2"/>
                  <a:sym typeface="Exo 2"/>
                </a:rPr>
                <a:t>CENTRE DE FORMATION </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DU TRANSPORT ROUTIER</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DE SAINT-JÉRÔME</a:t>
              </a:r>
              <a:endParaRPr sz="700" i="1">
                <a:solidFill>
                  <a:srgbClr val="FFFFFF"/>
                </a:solidFill>
                <a:latin typeface="Exo 2"/>
                <a:ea typeface="Exo 2"/>
                <a:cs typeface="Exo 2"/>
                <a:sym typeface="Exo 2"/>
              </a:endParaRPr>
            </a:p>
          </p:txBody>
        </p:sp>
      </p:grpSp>
      <p:grpSp>
        <p:nvGrpSpPr>
          <p:cNvPr id="16" name="Google Shape;16;p2"/>
          <p:cNvGrpSpPr/>
          <p:nvPr/>
        </p:nvGrpSpPr>
        <p:grpSpPr>
          <a:xfrm>
            <a:off x="3665700" y="4288500"/>
            <a:ext cx="2612400" cy="905600"/>
            <a:chOff x="3665700" y="4288500"/>
            <a:chExt cx="2612400" cy="905600"/>
          </a:xfrm>
        </p:grpSpPr>
        <p:sp>
          <p:nvSpPr>
            <p:cNvPr id="17" name="Google Shape;17;p2"/>
            <p:cNvSpPr txBox="1"/>
            <p:nvPr/>
          </p:nvSpPr>
          <p:spPr>
            <a:xfrm>
              <a:off x="3665700" y="4288500"/>
              <a:ext cx="26124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600" b="1" i="1">
                  <a:solidFill>
                    <a:srgbClr val="FFFFFF"/>
                  </a:solidFill>
                  <a:latin typeface="Oswald"/>
                  <a:ea typeface="Oswald"/>
                  <a:cs typeface="Oswald"/>
                  <a:sym typeface="Oswald"/>
                </a:rPr>
                <a:t>ÇA ROULE !</a:t>
              </a:r>
              <a:endParaRPr sz="3600" b="1" i="1">
                <a:solidFill>
                  <a:srgbClr val="FFFFFF"/>
                </a:solidFill>
                <a:latin typeface="Oswald"/>
                <a:ea typeface="Oswald"/>
                <a:cs typeface="Oswald"/>
                <a:sym typeface="Oswald"/>
              </a:endParaRPr>
            </a:p>
          </p:txBody>
        </p:sp>
        <p:sp>
          <p:nvSpPr>
            <p:cNvPr id="18" name="Google Shape;18;p2"/>
            <p:cNvSpPr txBox="1"/>
            <p:nvPr/>
          </p:nvSpPr>
          <p:spPr>
            <a:xfrm>
              <a:off x="4166850" y="4800500"/>
              <a:ext cx="1610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i="1">
                  <a:solidFill>
                    <a:srgbClr val="FFFFFF"/>
                  </a:solidFill>
                  <a:latin typeface="Oswald"/>
                  <a:ea typeface="Oswald"/>
                  <a:cs typeface="Oswald"/>
                  <a:sym typeface="Oswald"/>
                </a:rPr>
                <a:t>DEPUIS 40 ANS</a:t>
              </a:r>
              <a:endParaRPr i="1">
                <a:solidFill>
                  <a:srgbClr val="FFFFFF"/>
                </a:solidFill>
                <a:latin typeface="Oswald"/>
                <a:ea typeface="Oswald"/>
                <a:cs typeface="Oswald"/>
                <a:sym typeface="Oswald"/>
              </a:endParaRPr>
            </a:p>
          </p:txBody>
        </p:sp>
      </p:grpSp>
      <p:grpSp>
        <p:nvGrpSpPr>
          <p:cNvPr id="19" name="Google Shape;19;p2"/>
          <p:cNvGrpSpPr/>
          <p:nvPr/>
        </p:nvGrpSpPr>
        <p:grpSpPr>
          <a:xfrm>
            <a:off x="7951650" y="177475"/>
            <a:ext cx="1069500" cy="730338"/>
            <a:chOff x="8027700" y="154187"/>
            <a:chExt cx="1069500" cy="730338"/>
          </a:xfrm>
        </p:grpSpPr>
        <p:pic>
          <p:nvPicPr>
            <p:cNvPr id="20" name="Google Shape;20;p2"/>
            <p:cNvPicPr preferRelativeResize="0"/>
            <p:nvPr/>
          </p:nvPicPr>
          <p:blipFill rotWithShape="1">
            <a:blip r:embed="rId4">
              <a:alphaModFix/>
            </a:blip>
            <a:srcRect b="29532"/>
            <a:stretch/>
          </p:blipFill>
          <p:spPr>
            <a:xfrm>
              <a:off x="8175563" y="154187"/>
              <a:ext cx="776800" cy="468575"/>
            </a:xfrm>
            <a:prstGeom prst="rect">
              <a:avLst/>
            </a:prstGeom>
            <a:noFill/>
            <a:ln>
              <a:noFill/>
            </a:ln>
          </p:spPr>
        </p:pic>
        <p:sp>
          <p:nvSpPr>
            <p:cNvPr id="21" name="Google Shape;21;p2"/>
            <p:cNvSpPr txBox="1"/>
            <p:nvPr/>
          </p:nvSpPr>
          <p:spPr>
            <a:xfrm>
              <a:off x="8027700" y="520025"/>
              <a:ext cx="10695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sp>
        <p:nvSpPr>
          <p:cNvPr id="22" name="Google Shape;22;p2"/>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Font typeface="Oswald"/>
              <a:buNone/>
              <a:defRPr sz="3600" b="1">
                <a:solidFill>
                  <a:srgbClr val="000000"/>
                </a:solidFill>
                <a:latin typeface="Oswald"/>
                <a:ea typeface="Oswald"/>
                <a:cs typeface="Oswald"/>
                <a:sym typeface="Oswa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165375" y="1055800"/>
            <a:ext cx="7011300" cy="192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26" name="Google Shape;26;p3"/>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27" name="Google Shape;27;p3"/>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28" name="Google Shape;28;p3"/>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a:off x="7984380" y="4487150"/>
            <a:ext cx="1159618" cy="497834"/>
            <a:chOff x="8446489" y="24981"/>
            <a:chExt cx="1421100" cy="664044"/>
          </a:xfrm>
        </p:grpSpPr>
        <p:pic>
          <p:nvPicPr>
            <p:cNvPr id="30" name="Google Shape;30;p3"/>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31" name="Google Shape;31;p3"/>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32" name="Google Shape;32;p3"/>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33" name="Google Shape;33;p3"/>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4"/>
          <p:cNvSpPr txBox="1">
            <a:spLocks noGrp="1"/>
          </p:cNvSpPr>
          <p:nvPr>
            <p:ph type="body" idx="1"/>
          </p:nvPr>
        </p:nvSpPr>
        <p:spPr>
          <a:xfrm>
            <a:off x="311700" y="1152475"/>
            <a:ext cx="8520600" cy="301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38" name="Google Shape;38;p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39" name="Google Shape;39;p4"/>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40" name="Google Shape;40;p4"/>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4"/>
          <p:cNvGrpSpPr/>
          <p:nvPr/>
        </p:nvGrpSpPr>
        <p:grpSpPr>
          <a:xfrm>
            <a:off x="7984380" y="4487150"/>
            <a:ext cx="1159618" cy="497834"/>
            <a:chOff x="8446489" y="24981"/>
            <a:chExt cx="1421100" cy="664044"/>
          </a:xfrm>
        </p:grpSpPr>
        <p:pic>
          <p:nvPicPr>
            <p:cNvPr id="42" name="Google Shape;42;p4"/>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43" name="Google Shape;43;p4"/>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44" name="Google Shape;44;p4"/>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45" name="Google Shape;45;p4"/>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49" name="Google Shape;49;p5"/>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50" name="Google Shape;50;p5"/>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51" name="Google Shape;51;p5"/>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5"/>
          <p:cNvGrpSpPr/>
          <p:nvPr/>
        </p:nvGrpSpPr>
        <p:grpSpPr>
          <a:xfrm>
            <a:off x="7984380" y="4487150"/>
            <a:ext cx="1159618" cy="497834"/>
            <a:chOff x="8446489" y="24981"/>
            <a:chExt cx="1421100" cy="664044"/>
          </a:xfrm>
        </p:grpSpPr>
        <p:pic>
          <p:nvPicPr>
            <p:cNvPr id="53" name="Google Shape;53;p5"/>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54" name="Google Shape;54;p5"/>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55" name="Google Shape;55;p5"/>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56" name="Google Shape;56;p5"/>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9" name="Google Shape;5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0" name="Google Shape;60;p6"/>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1" name="Google Shape;61;p6"/>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2" name="Google Shape;62;p6"/>
          <p:cNvSpPr txBox="1">
            <a:spLocks noGrp="1"/>
          </p:cNvSpPr>
          <p:nvPr>
            <p:ph type="sldNum" idx="4"/>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63" name="Google Shape;63;p6"/>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64" name="Google Shape;64;p6"/>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984380" y="4487150"/>
            <a:ext cx="1159618" cy="497834"/>
            <a:chOff x="8446489" y="24981"/>
            <a:chExt cx="1421100" cy="664044"/>
          </a:xfrm>
        </p:grpSpPr>
        <p:pic>
          <p:nvPicPr>
            <p:cNvPr id="66" name="Google Shape;66;p6"/>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67" name="Google Shape;67;p6"/>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68" name="Google Shape;68;p6"/>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69" name="Google Shape;69;p6"/>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3" name="Google Shape;73;p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75" name="Google Shape;7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76" name="Google Shape;76;p7"/>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77" name="Google Shape;77;p7"/>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78" name="Google Shape;78;p7"/>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7"/>
          <p:cNvGrpSpPr/>
          <p:nvPr/>
        </p:nvGrpSpPr>
        <p:grpSpPr>
          <a:xfrm>
            <a:off x="7984380" y="4487150"/>
            <a:ext cx="1159618" cy="497834"/>
            <a:chOff x="8446489" y="24981"/>
            <a:chExt cx="1421100" cy="664044"/>
          </a:xfrm>
        </p:grpSpPr>
        <p:pic>
          <p:nvPicPr>
            <p:cNvPr id="80" name="Google Shape;80;p7"/>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81" name="Google Shape;81;p7"/>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82" name="Google Shape;82;p7"/>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83" name="Google Shape;83;p7"/>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86" name="Google Shape;86;p8"/>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87" name="Google Shape;87;p8"/>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88" name="Google Shape;88;p8"/>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8"/>
          <p:cNvGrpSpPr/>
          <p:nvPr/>
        </p:nvGrpSpPr>
        <p:grpSpPr>
          <a:xfrm>
            <a:off x="7984380" y="4487150"/>
            <a:ext cx="1159618" cy="497834"/>
            <a:chOff x="8446489" y="24981"/>
            <a:chExt cx="1421100" cy="664044"/>
          </a:xfrm>
        </p:grpSpPr>
        <p:pic>
          <p:nvPicPr>
            <p:cNvPr id="90" name="Google Shape;90;p8"/>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91" name="Google Shape;91;p8"/>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92" name="Google Shape;92;p8"/>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93" name="Google Shape;93;p8"/>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2">
  <p:cSld name="CUSTOM">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Intégration en milieu de travail</a:t>
            </a:r>
            <a:endParaRPr/>
          </a:p>
          <a:p>
            <a:pPr marL="0" lvl="0" indent="0" algn="ctr" rtl="0">
              <a:spcBef>
                <a:spcPts val="0"/>
              </a:spcBef>
              <a:spcAft>
                <a:spcPts val="0"/>
              </a:spcAft>
              <a:buNone/>
            </a:pPr>
            <a:r>
              <a:rPr lang="fr" sz="3000" i="1"/>
              <a:t>10.1</a:t>
            </a:r>
            <a:endParaRPr sz="3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1165375" y="1055800"/>
            <a:ext cx="7011300" cy="263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6400" b="1" i="1">
                <a:solidFill>
                  <a:srgbClr val="FF0000"/>
                </a:solidFill>
              </a:rPr>
              <a:t>Bonne fin de formation</a:t>
            </a:r>
            <a:endParaRPr sz="6400" b="1" i="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Intégration en milieu de Travail</a:t>
            </a:r>
            <a:endParaRPr/>
          </a:p>
          <a:p>
            <a:pPr marL="0" lvl="0" indent="0" algn="ctr" rtl="0">
              <a:spcBef>
                <a:spcPts val="0"/>
              </a:spcBef>
              <a:spcAft>
                <a:spcPts val="0"/>
              </a:spcAft>
              <a:buNone/>
            </a:pPr>
            <a:r>
              <a:rPr lang="fr" sz="2000"/>
              <a:t>10.1</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237700" y="2340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sz="3100" b="1" i="1"/>
              <a:t>DURÉE DU STAGE</a:t>
            </a:r>
            <a:endParaRPr sz="3100" b="1" i="1"/>
          </a:p>
        </p:txBody>
      </p:sp>
      <p:sp>
        <p:nvSpPr>
          <p:cNvPr id="106" name="Google Shape;106;p11"/>
          <p:cNvSpPr txBox="1">
            <a:spLocks noGrp="1"/>
          </p:cNvSpPr>
          <p:nvPr>
            <p:ph type="body" idx="1"/>
          </p:nvPr>
        </p:nvSpPr>
        <p:spPr>
          <a:xfrm>
            <a:off x="311700" y="1152475"/>
            <a:ext cx="8520600" cy="3013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fr" sz="2400" b="1" i="1" dirty="0"/>
              <a:t>81 heures en entreprise</a:t>
            </a:r>
            <a:endParaRPr sz="2400" b="1" i="1" dirty="0"/>
          </a:p>
          <a:p>
            <a:pPr marL="457200" lvl="0" indent="-381000" algn="l" rtl="0">
              <a:spcBef>
                <a:spcPts val="0"/>
              </a:spcBef>
              <a:spcAft>
                <a:spcPts val="0"/>
              </a:spcAft>
              <a:buSzPts val="2400"/>
              <a:buChar char="●"/>
            </a:pPr>
            <a:r>
              <a:rPr lang="fr" sz="2400" b="1" i="1" dirty="0"/>
              <a:t>6 heures de théorie(préparation)</a:t>
            </a:r>
            <a:endParaRPr sz="2400" b="1" i="1" dirty="0"/>
          </a:p>
          <a:p>
            <a:pPr marL="457200" lvl="0" indent="-381000" algn="l" rtl="0">
              <a:spcBef>
                <a:spcPts val="0"/>
              </a:spcBef>
              <a:spcAft>
                <a:spcPts val="0"/>
              </a:spcAft>
              <a:buSzPts val="2400"/>
              <a:buChar char="●"/>
            </a:pPr>
            <a:r>
              <a:rPr lang="fr" sz="2400" b="1" i="1" dirty="0"/>
              <a:t>3 heures pour le retour de stage</a:t>
            </a:r>
            <a:endParaRPr sz="2400" b="1" i="1" dirty="0"/>
          </a:p>
          <a:p>
            <a:pPr marL="457200" lvl="0" indent="-381000" algn="l" rtl="0">
              <a:lnSpc>
                <a:spcPct val="100000"/>
              </a:lnSpc>
              <a:spcBef>
                <a:spcPts val="0"/>
              </a:spcBef>
              <a:spcAft>
                <a:spcPts val="0"/>
              </a:spcAft>
              <a:buSzPts val="2400"/>
              <a:buChar char="●"/>
            </a:pPr>
            <a:r>
              <a:rPr lang="fr" sz="2400" b="1" i="1" dirty="0"/>
              <a:t>Les dates de stages sont celles </a:t>
            </a:r>
            <a:br>
              <a:rPr lang="fr" sz="2400" b="1" i="1" dirty="0"/>
            </a:br>
            <a:r>
              <a:rPr lang="fr" sz="2400" b="1" i="1" dirty="0"/>
              <a:t>indiquées dans l’horaire des </a:t>
            </a:r>
          </a:p>
          <a:p>
            <a:pPr marL="76200" lvl="0" indent="0" algn="l" rtl="0">
              <a:lnSpc>
                <a:spcPct val="100000"/>
              </a:lnSpc>
              <a:spcBef>
                <a:spcPts val="0"/>
              </a:spcBef>
              <a:spcAft>
                <a:spcPts val="0"/>
              </a:spcAft>
              <a:buSzPts val="2400"/>
              <a:buNone/>
            </a:pPr>
            <a:r>
              <a:rPr lang="fr" sz="2400" b="1" i="1" dirty="0"/>
              <a:t>    groupes</a:t>
            </a:r>
            <a:endParaRPr sz="2400" b="1" i="1" dirty="0"/>
          </a:p>
          <a:p>
            <a:pPr marL="457200" lvl="0" indent="0" algn="l" rtl="0">
              <a:spcBef>
                <a:spcPts val="1600"/>
              </a:spcBef>
              <a:spcAft>
                <a:spcPts val="1600"/>
              </a:spcAft>
              <a:buNone/>
            </a:pPr>
            <a:endParaRPr sz="2400" dirty="0"/>
          </a:p>
        </p:txBody>
      </p:sp>
      <p:pic>
        <p:nvPicPr>
          <p:cNvPr id="107" name="Google Shape;107;p11"/>
          <p:cNvPicPr preferRelativeResize="0"/>
          <p:nvPr/>
        </p:nvPicPr>
        <p:blipFill>
          <a:blip r:embed="rId3">
            <a:alphaModFix/>
          </a:blip>
          <a:stretch>
            <a:fillRect/>
          </a:stretch>
        </p:blipFill>
        <p:spPr>
          <a:xfrm>
            <a:off x="5787350" y="806700"/>
            <a:ext cx="3232325" cy="1272900"/>
          </a:xfrm>
          <a:prstGeom prst="rect">
            <a:avLst/>
          </a:prstGeom>
          <a:noFill/>
          <a:ln>
            <a:noFill/>
          </a:ln>
        </p:spPr>
      </p:pic>
      <p:pic>
        <p:nvPicPr>
          <p:cNvPr id="108" name="Google Shape;108;p11"/>
          <p:cNvPicPr preferRelativeResize="0"/>
          <p:nvPr/>
        </p:nvPicPr>
        <p:blipFill>
          <a:blip r:embed="rId4">
            <a:alphaModFix/>
          </a:blip>
          <a:stretch>
            <a:fillRect/>
          </a:stretch>
        </p:blipFill>
        <p:spPr>
          <a:xfrm>
            <a:off x="5651100" y="2000413"/>
            <a:ext cx="1657775" cy="1317325"/>
          </a:xfrm>
          <a:prstGeom prst="rect">
            <a:avLst/>
          </a:prstGeom>
          <a:noFill/>
          <a:ln>
            <a:noFill/>
          </a:ln>
        </p:spPr>
      </p:pic>
      <p:pic>
        <p:nvPicPr>
          <p:cNvPr id="109" name="Google Shape;109;p11"/>
          <p:cNvPicPr preferRelativeResize="0"/>
          <p:nvPr/>
        </p:nvPicPr>
        <p:blipFill>
          <a:blip r:embed="rId5">
            <a:alphaModFix/>
          </a:blip>
          <a:stretch>
            <a:fillRect/>
          </a:stretch>
        </p:blipFill>
        <p:spPr>
          <a:xfrm>
            <a:off x="5973933" y="3463550"/>
            <a:ext cx="1656192" cy="5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2"/>
          <p:cNvSpPr txBox="1">
            <a:spLocks noGrp="1"/>
          </p:cNvSpPr>
          <p:nvPr>
            <p:ph type="title"/>
          </p:nvPr>
        </p:nvSpPr>
        <p:spPr>
          <a:xfrm>
            <a:off x="311700" y="146000"/>
            <a:ext cx="8520600" cy="3720600"/>
          </a:xfrm>
          <a:prstGeom prst="rect">
            <a:avLst/>
          </a:prstGeom>
        </p:spPr>
        <p:txBody>
          <a:bodyPr spcFirstLastPara="1" wrap="square" lIns="91425" tIns="91425" rIns="91425" bIns="91425" anchor="t" anchorCtr="0">
            <a:noAutofit/>
          </a:bodyPr>
          <a:lstStyle/>
          <a:p>
            <a:pPr marL="914400" lvl="0" indent="457200" algn="l" rtl="0">
              <a:spcBef>
                <a:spcPts val="0"/>
              </a:spcBef>
              <a:spcAft>
                <a:spcPts val="0"/>
              </a:spcAft>
              <a:buNone/>
            </a:pPr>
            <a:r>
              <a:rPr lang="fr" sz="3100" b="1" i="1"/>
              <a:t>Conditions d’évaluation</a:t>
            </a:r>
            <a:endParaRPr sz="3100" b="1" i="1"/>
          </a:p>
        </p:txBody>
      </p:sp>
      <p:sp>
        <p:nvSpPr>
          <p:cNvPr id="115" name="Google Shape;115;p12"/>
          <p:cNvSpPr txBox="1">
            <a:spLocks noGrp="1"/>
          </p:cNvSpPr>
          <p:nvPr>
            <p:ph type="body" idx="1"/>
          </p:nvPr>
        </p:nvSpPr>
        <p:spPr>
          <a:xfrm>
            <a:off x="311700" y="793625"/>
            <a:ext cx="8520600" cy="4090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fr" sz="2100" i="1" dirty="0"/>
              <a:t>Effectuer des activités liées au transport routier avec camion semi-remorque et porteur avec masse net de plus que 4500 KG</a:t>
            </a:r>
            <a:endParaRPr sz="2100" i="1" dirty="0"/>
          </a:p>
          <a:p>
            <a:pPr marL="457200" lvl="0" indent="-361950" algn="l" rtl="0">
              <a:spcBef>
                <a:spcPts val="0"/>
              </a:spcBef>
              <a:spcAft>
                <a:spcPts val="0"/>
              </a:spcAft>
              <a:buSzPts val="2100"/>
              <a:buChar char="-"/>
            </a:pPr>
            <a:r>
              <a:rPr lang="fr" sz="2100" i="1" dirty="0"/>
              <a:t>Respecter les règles de l’entreprise et la réglementation en vigueur.</a:t>
            </a:r>
            <a:endParaRPr sz="2100" b="1" i="1" dirty="0"/>
          </a:p>
          <a:p>
            <a:pPr marL="457200" lvl="0" indent="-361950" algn="l" rtl="0">
              <a:spcBef>
                <a:spcPts val="0"/>
              </a:spcBef>
              <a:spcAft>
                <a:spcPts val="0"/>
              </a:spcAft>
              <a:buSzPts val="2100"/>
              <a:buChar char="-"/>
            </a:pPr>
            <a:r>
              <a:rPr lang="fr" sz="2100" i="1" dirty="0"/>
              <a:t>Respecter les horaires de travail</a:t>
            </a:r>
            <a:endParaRPr sz="2100" i="1" dirty="0"/>
          </a:p>
          <a:p>
            <a:pPr marL="457200" lvl="0" indent="-361950" algn="l" rtl="0">
              <a:spcBef>
                <a:spcPts val="0"/>
              </a:spcBef>
              <a:spcAft>
                <a:spcPts val="0"/>
              </a:spcAft>
              <a:buSzPts val="2100"/>
              <a:buChar char="-"/>
            </a:pPr>
            <a:r>
              <a:rPr lang="fr" sz="2100" i="1" dirty="0"/>
              <a:t>Respecter les règles d’éthique</a:t>
            </a:r>
            <a:endParaRPr sz="2100" i="1" dirty="0"/>
          </a:p>
          <a:p>
            <a:pPr marL="457200" lvl="0" indent="-361950" algn="l" rtl="0">
              <a:spcBef>
                <a:spcPts val="0"/>
              </a:spcBef>
              <a:spcAft>
                <a:spcPts val="0"/>
              </a:spcAft>
              <a:buSzPts val="2100"/>
              <a:buChar char="-"/>
            </a:pPr>
            <a:r>
              <a:rPr lang="fr" sz="2100" i="1" dirty="0"/>
              <a:t>Produire un rapport de stage (les 3 questionnaires à compléter.)</a:t>
            </a:r>
            <a:endParaRPr sz="2100" i="1" dirty="0"/>
          </a:p>
          <a:p>
            <a:pPr marL="457200" lvl="0" indent="-387350" algn="l" rtl="0">
              <a:spcBef>
                <a:spcPts val="0"/>
              </a:spcBef>
              <a:spcAft>
                <a:spcPts val="0"/>
              </a:spcAft>
              <a:buSzPts val="2500"/>
              <a:buChar char="-"/>
            </a:pPr>
            <a:r>
              <a:rPr lang="fr" sz="2200" i="1" dirty="0"/>
              <a:t>Participer aux évaluations (ex: retour de stage obligatoire présent en classe ou en ligne!)</a:t>
            </a:r>
            <a:r>
              <a:rPr lang="fr" sz="2500" i="1" dirty="0"/>
              <a:t> </a:t>
            </a:r>
            <a:endParaRPr sz="25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483450" y="404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3100" b="1" i="1"/>
              <a:t>Rôle du superviseur en entreprise</a:t>
            </a:r>
            <a:endParaRPr sz="3100" b="1" i="1"/>
          </a:p>
        </p:txBody>
      </p:sp>
      <p:sp>
        <p:nvSpPr>
          <p:cNvPr id="121" name="Google Shape;121;p13"/>
          <p:cNvSpPr txBox="1">
            <a:spLocks noGrp="1"/>
          </p:cNvSpPr>
          <p:nvPr>
            <p:ph type="body" idx="1"/>
          </p:nvPr>
        </p:nvSpPr>
        <p:spPr>
          <a:xfrm>
            <a:off x="311700" y="1152475"/>
            <a:ext cx="8520600" cy="31536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fr" sz="2500" i="1"/>
              <a:t>Vous encadrer lors de votre stage</a:t>
            </a:r>
            <a:endParaRPr sz="2500" i="1"/>
          </a:p>
          <a:p>
            <a:pPr marL="457200" lvl="0" indent="-387350" algn="l" rtl="0">
              <a:spcBef>
                <a:spcPts val="0"/>
              </a:spcBef>
              <a:spcAft>
                <a:spcPts val="0"/>
              </a:spcAft>
              <a:buSzPts val="2500"/>
              <a:buChar char="-"/>
            </a:pPr>
            <a:r>
              <a:rPr lang="fr" sz="2500" i="1"/>
              <a:t>Vérifier votre assiduité, attitude et votre respect des règles</a:t>
            </a:r>
            <a:endParaRPr sz="2500" i="1"/>
          </a:p>
          <a:p>
            <a:pPr marL="457200" lvl="0" indent="-387350" algn="l" rtl="0">
              <a:spcBef>
                <a:spcPts val="0"/>
              </a:spcBef>
              <a:spcAft>
                <a:spcPts val="0"/>
              </a:spcAft>
              <a:buSzPts val="2500"/>
              <a:buChar char="-"/>
            </a:pPr>
            <a:r>
              <a:rPr lang="fr" sz="2500" i="1"/>
              <a:t>Fait un suivi de vos heures pendant le stage et vos activités </a:t>
            </a:r>
            <a:endParaRPr sz="2500" i="1"/>
          </a:p>
          <a:p>
            <a:pPr marL="457200" lvl="0" indent="-387350" algn="l" rtl="0">
              <a:spcBef>
                <a:spcPts val="0"/>
              </a:spcBef>
              <a:spcAft>
                <a:spcPts val="0"/>
              </a:spcAft>
              <a:buSzPts val="2500"/>
              <a:buChar char="-"/>
            </a:pPr>
            <a:r>
              <a:rPr lang="fr" sz="2500" i="1"/>
              <a:t>Il est en contact continu avec votre responsable de stage</a:t>
            </a:r>
            <a:endParaRPr sz="25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3100" b="1" i="1"/>
              <a:t>Rôle du superviseur en entreprise, suite</a:t>
            </a:r>
            <a:endParaRPr sz="3100" b="1" i="1"/>
          </a:p>
        </p:txBody>
      </p:sp>
      <p:sp>
        <p:nvSpPr>
          <p:cNvPr id="127" name="Google Shape;127;p14"/>
          <p:cNvSpPr txBox="1">
            <a:spLocks noGrp="1"/>
          </p:cNvSpPr>
          <p:nvPr>
            <p:ph type="body" idx="1"/>
          </p:nvPr>
        </p:nvSpPr>
        <p:spPr>
          <a:xfrm>
            <a:off x="311700" y="1391700"/>
            <a:ext cx="8520600" cy="2615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fr" sz="2500" i="1"/>
              <a:t>Vous faire vivre des activité en lien avec le transport routier</a:t>
            </a:r>
            <a:endParaRPr sz="2500" i="1"/>
          </a:p>
          <a:p>
            <a:pPr marL="457200" lvl="0" indent="-387350" algn="l" rtl="0">
              <a:spcBef>
                <a:spcPts val="0"/>
              </a:spcBef>
              <a:spcAft>
                <a:spcPts val="0"/>
              </a:spcAft>
              <a:buSzPts val="2500"/>
              <a:buChar char="-"/>
            </a:pPr>
            <a:r>
              <a:rPr lang="fr" sz="2500" i="1"/>
              <a:t>Vous informer des risques spécifiques à leurs types de transport</a:t>
            </a:r>
            <a:endParaRPr sz="2500" i="1"/>
          </a:p>
          <a:p>
            <a:pPr marL="457200" lvl="0" indent="-387350" algn="l" rtl="0">
              <a:spcBef>
                <a:spcPts val="0"/>
              </a:spcBef>
              <a:spcAft>
                <a:spcPts val="0"/>
              </a:spcAft>
              <a:buSzPts val="2500"/>
              <a:buChar char="-"/>
            </a:pPr>
            <a:r>
              <a:rPr lang="fr" sz="2500" i="1"/>
              <a:t>Vous informer de votre nouveau milieu de travail</a:t>
            </a:r>
            <a:endParaRPr sz="25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3100" b="1" i="1" dirty="0"/>
              <a:t>Rôle de l’enseignant responsable de stage</a:t>
            </a:r>
            <a:endParaRPr sz="3100" b="1" i="1" dirty="0"/>
          </a:p>
        </p:txBody>
      </p:sp>
      <p:sp>
        <p:nvSpPr>
          <p:cNvPr id="133" name="Google Shape;133;p15"/>
          <p:cNvSpPr txBox="1">
            <a:spLocks noGrp="1"/>
          </p:cNvSpPr>
          <p:nvPr>
            <p:ph type="body" idx="1"/>
          </p:nvPr>
        </p:nvSpPr>
        <p:spPr>
          <a:xfrm>
            <a:off x="311700" y="1152475"/>
            <a:ext cx="8520600" cy="31536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fr" sz="2500" i="1"/>
              <a:t>Vous encadrer dans vos recherches de stages</a:t>
            </a:r>
            <a:endParaRPr sz="2500" i="1"/>
          </a:p>
          <a:p>
            <a:pPr marL="457200" lvl="0" indent="-387350" algn="l" rtl="0">
              <a:spcBef>
                <a:spcPts val="0"/>
              </a:spcBef>
              <a:spcAft>
                <a:spcPts val="0"/>
              </a:spcAft>
              <a:buSzPts val="2500"/>
              <a:buChar char="-"/>
            </a:pPr>
            <a:r>
              <a:rPr lang="fr" sz="2500" i="1"/>
              <a:t>Vous documenter sur les entreprises</a:t>
            </a:r>
            <a:endParaRPr sz="2500" i="1"/>
          </a:p>
          <a:p>
            <a:pPr marL="457200" lvl="0" indent="-387350" algn="l" rtl="0">
              <a:spcBef>
                <a:spcPts val="0"/>
              </a:spcBef>
              <a:spcAft>
                <a:spcPts val="0"/>
              </a:spcAft>
              <a:buSzPts val="2500"/>
              <a:buChar char="-"/>
            </a:pPr>
            <a:r>
              <a:rPr lang="fr" sz="2500" i="1"/>
              <a:t>Vous aider à faire un choix éclairé selon vos besoins de votre nouvelle entreprise</a:t>
            </a:r>
            <a:endParaRPr sz="2500" i="1"/>
          </a:p>
          <a:p>
            <a:pPr marL="457200" lvl="0" indent="-387350" algn="l" rtl="0">
              <a:spcBef>
                <a:spcPts val="0"/>
              </a:spcBef>
              <a:spcAft>
                <a:spcPts val="0"/>
              </a:spcAft>
              <a:buSzPts val="2500"/>
              <a:buChar char="-"/>
            </a:pPr>
            <a:r>
              <a:rPr lang="fr" sz="2500" i="1"/>
              <a:t>Faire le suivi de vos activités pendant votre stage avec le superviseur en entreprise (assiduité, respect, attitude etc... </a:t>
            </a:r>
            <a:endParaRPr sz="25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rot="147">
            <a:off x="1187408" y="662177"/>
            <a:ext cx="7011300" cy="96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 </a:t>
            </a:r>
            <a:r>
              <a:rPr lang="fr" b="1" i="1" dirty="0"/>
              <a:t>Rôle de</a:t>
            </a:r>
            <a:r>
              <a:rPr lang="fr" dirty="0"/>
              <a:t> </a:t>
            </a:r>
            <a:r>
              <a:rPr lang="fr" b="1" i="1" dirty="0"/>
              <a:t>l’élève</a:t>
            </a:r>
            <a:endParaRPr sz="1800" dirty="0"/>
          </a:p>
          <a:p>
            <a:pPr marL="0" lvl="0" indent="0" algn="ctr" rtl="0">
              <a:spcBef>
                <a:spcPts val="0"/>
              </a:spcBef>
              <a:spcAft>
                <a:spcPts val="0"/>
              </a:spcAft>
              <a:buNone/>
            </a:pPr>
            <a:r>
              <a:rPr lang="fr" sz="1800" b="1" i="1" dirty="0"/>
              <a:t>(responsabilité)</a:t>
            </a:r>
            <a:endParaRPr sz="1800" b="1" i="1" dirty="0"/>
          </a:p>
          <a:p>
            <a:pPr marL="0" lvl="0" indent="0" algn="ctr" rtl="0">
              <a:spcBef>
                <a:spcPts val="0"/>
              </a:spcBef>
              <a:spcAft>
                <a:spcPts val="0"/>
              </a:spcAft>
              <a:buNone/>
            </a:pPr>
            <a:endParaRPr sz="1800" dirty="0"/>
          </a:p>
          <a:p>
            <a:pPr marL="0" lvl="0" indent="0" algn="l" rtl="0">
              <a:spcBef>
                <a:spcPts val="0"/>
              </a:spcBef>
              <a:spcAft>
                <a:spcPts val="0"/>
              </a:spcAft>
              <a:buNone/>
            </a:pPr>
            <a:endParaRPr dirty="0"/>
          </a:p>
        </p:txBody>
      </p:sp>
      <p:sp>
        <p:nvSpPr>
          <p:cNvPr id="139" name="Google Shape;139;p16"/>
          <p:cNvSpPr txBox="1"/>
          <p:nvPr/>
        </p:nvSpPr>
        <p:spPr>
          <a:xfrm>
            <a:off x="515408" y="1400515"/>
            <a:ext cx="8355300" cy="3331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sz="1800" b="1" i="1" dirty="0"/>
              <a:t>Répertorier les entreprises de transport de sa région*</a:t>
            </a:r>
            <a:endParaRPr sz="1800" b="1" i="1" dirty="0"/>
          </a:p>
          <a:p>
            <a:pPr marL="457200" lvl="0" indent="0" algn="l" rtl="0">
              <a:spcBef>
                <a:spcPts val="0"/>
              </a:spcBef>
              <a:spcAft>
                <a:spcPts val="0"/>
              </a:spcAft>
              <a:buNone/>
            </a:pPr>
            <a:endParaRPr sz="1800" i="1" dirty="0"/>
          </a:p>
          <a:p>
            <a:pPr marL="457200" lvl="0" indent="-342900" algn="l" rtl="0">
              <a:spcBef>
                <a:spcPts val="0"/>
              </a:spcBef>
              <a:spcAft>
                <a:spcPts val="0"/>
              </a:spcAft>
              <a:buSzPts val="1800"/>
              <a:buChar char="●"/>
            </a:pPr>
            <a:r>
              <a:rPr lang="fr" sz="1800" b="1" i="1" dirty="0"/>
              <a:t>Effectuer les démarches pour être accepté comme stagiaire*</a:t>
            </a:r>
            <a:endParaRPr sz="1800" b="1" i="1" dirty="0"/>
          </a:p>
          <a:p>
            <a:pPr marL="457200" lvl="0" indent="0" algn="l" rtl="0">
              <a:spcBef>
                <a:spcPts val="0"/>
              </a:spcBef>
              <a:spcAft>
                <a:spcPts val="0"/>
              </a:spcAft>
              <a:buNone/>
            </a:pPr>
            <a:endParaRPr sz="1800" b="1" i="1" dirty="0"/>
          </a:p>
          <a:p>
            <a:pPr marL="457200" lvl="0" indent="-342900" algn="l" rtl="0">
              <a:spcBef>
                <a:spcPts val="0"/>
              </a:spcBef>
              <a:spcAft>
                <a:spcPts val="0"/>
              </a:spcAft>
              <a:buSzPts val="1800"/>
              <a:buChar char="●"/>
            </a:pPr>
            <a:r>
              <a:rPr lang="fr" sz="1800" b="1" i="1" dirty="0"/>
              <a:t>S`informer des modalités du stage*</a:t>
            </a:r>
            <a:endParaRPr sz="1800" b="1" i="1" dirty="0"/>
          </a:p>
          <a:p>
            <a:pPr marL="457200" lvl="0" indent="0" algn="l" rtl="0">
              <a:spcBef>
                <a:spcPts val="0"/>
              </a:spcBef>
              <a:spcAft>
                <a:spcPts val="0"/>
              </a:spcAft>
              <a:buNone/>
            </a:pPr>
            <a:endParaRPr sz="1800" i="1" dirty="0"/>
          </a:p>
          <a:p>
            <a:pPr marL="457200" lvl="0" indent="-342900" algn="l" rtl="0">
              <a:spcBef>
                <a:spcPts val="0"/>
              </a:spcBef>
              <a:spcAft>
                <a:spcPts val="0"/>
              </a:spcAft>
              <a:buSzPts val="1800"/>
              <a:buChar char="●"/>
            </a:pPr>
            <a:r>
              <a:rPr lang="fr" sz="1800" b="1" i="1" dirty="0">
                <a:solidFill>
                  <a:srgbClr val="002060"/>
                </a:solidFill>
              </a:rPr>
              <a:t>Vous devez être proactif dans vos démarches, c’est votre responsabilité!*</a:t>
            </a:r>
            <a:endParaRPr sz="1800" b="1" i="1" dirty="0">
              <a:solidFill>
                <a:srgbClr val="002060"/>
              </a:solidFill>
            </a:endParaRPr>
          </a:p>
          <a:p>
            <a:pPr marL="457200" lvl="0" indent="0" algn="l" rtl="0">
              <a:spcBef>
                <a:spcPts val="0"/>
              </a:spcBef>
              <a:spcAft>
                <a:spcPts val="0"/>
              </a:spcAft>
              <a:buNone/>
            </a:pPr>
            <a:endParaRPr sz="1800" i="1" dirty="0"/>
          </a:p>
          <a:p>
            <a:pPr marL="457200" lvl="0" indent="-342900" algn="l" rtl="0">
              <a:spcBef>
                <a:spcPts val="0"/>
              </a:spcBef>
              <a:spcAft>
                <a:spcPts val="0"/>
              </a:spcAft>
              <a:buSzPts val="1800"/>
              <a:buChar char="●"/>
            </a:pPr>
            <a:r>
              <a:rPr lang="fr" sz="1800" b="1" i="1" dirty="0"/>
              <a:t>L’entente de stage doit être autorisée par votre responsable*</a:t>
            </a:r>
            <a:endParaRPr sz="1800"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119600" y="278300"/>
            <a:ext cx="8592300" cy="39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100" b="1" i="1"/>
              <a:t>Savoir-être à adopter en entreprise</a:t>
            </a:r>
            <a:endParaRPr sz="3100" b="1" i="1"/>
          </a:p>
          <a:p>
            <a:pPr marL="457200" lvl="0" indent="-387350" algn="l" rtl="0">
              <a:spcBef>
                <a:spcPts val="0"/>
              </a:spcBef>
              <a:spcAft>
                <a:spcPts val="0"/>
              </a:spcAft>
              <a:buSzPts val="2500"/>
              <a:buChar char="-"/>
            </a:pPr>
            <a:r>
              <a:rPr lang="fr" sz="2500" i="1"/>
              <a:t>Initiative, autonomie, courtoisie, </a:t>
            </a:r>
            <a:endParaRPr sz="2500" i="1"/>
          </a:p>
          <a:p>
            <a:pPr marL="457200" lvl="0" indent="-387350" algn="l" rtl="0">
              <a:spcBef>
                <a:spcPts val="0"/>
              </a:spcBef>
              <a:spcAft>
                <a:spcPts val="0"/>
              </a:spcAft>
              <a:buSzPts val="2500"/>
              <a:buChar char="-"/>
            </a:pPr>
            <a:r>
              <a:rPr lang="fr" sz="2500" i="1"/>
              <a:t>Ponctualité et assiduité</a:t>
            </a:r>
            <a:endParaRPr sz="2500" i="1"/>
          </a:p>
          <a:p>
            <a:pPr marL="457200" lvl="0" indent="-387350" algn="l" rtl="0">
              <a:spcBef>
                <a:spcPts val="0"/>
              </a:spcBef>
              <a:spcAft>
                <a:spcPts val="0"/>
              </a:spcAft>
              <a:buSzPts val="2500"/>
              <a:buChar char="-"/>
            </a:pPr>
            <a:r>
              <a:rPr lang="fr" sz="2500" i="1"/>
              <a:t>Sens des responsabilités, souci d’apparence et propreté de soi</a:t>
            </a:r>
            <a:endParaRPr sz="2500" i="1"/>
          </a:p>
          <a:p>
            <a:pPr marL="457200" lvl="0" indent="-387350" algn="l" rtl="0">
              <a:spcBef>
                <a:spcPts val="0"/>
              </a:spcBef>
              <a:spcAft>
                <a:spcPts val="0"/>
              </a:spcAft>
              <a:buSzPts val="2500"/>
              <a:buChar char="-"/>
            </a:pPr>
            <a:r>
              <a:rPr lang="fr" sz="2500" i="1"/>
              <a:t>Entregent, bon jugement, désir de se perfectionner</a:t>
            </a:r>
            <a:endParaRPr sz="2500" i="1"/>
          </a:p>
          <a:p>
            <a:pPr marL="457200" lvl="0" indent="-387350" algn="l" rtl="0">
              <a:spcBef>
                <a:spcPts val="0"/>
              </a:spcBef>
              <a:spcAft>
                <a:spcPts val="0"/>
              </a:spcAft>
              <a:buSzPts val="2500"/>
              <a:buChar char="-"/>
            </a:pPr>
            <a:r>
              <a:rPr lang="fr" sz="2500" i="1"/>
              <a:t>Maîtrise de soi en tout temps et en toutes circonstances</a:t>
            </a:r>
            <a:endParaRPr sz="2500" i="1"/>
          </a:p>
          <a:p>
            <a:pPr marL="457200" lvl="0" indent="-387350" algn="l" rtl="0">
              <a:spcBef>
                <a:spcPts val="0"/>
              </a:spcBef>
              <a:spcAft>
                <a:spcPts val="0"/>
              </a:spcAft>
              <a:buSzPts val="2500"/>
              <a:buChar char="-"/>
            </a:pPr>
            <a:r>
              <a:rPr lang="fr" sz="2500" i="1"/>
              <a:t>Débrouillardise, efficacité professionnelle</a:t>
            </a:r>
            <a:endParaRPr sz="2500" i="1"/>
          </a:p>
          <a:p>
            <a:pPr marL="457200" lvl="0" indent="-387350" algn="l" rtl="0">
              <a:spcBef>
                <a:spcPts val="0"/>
              </a:spcBef>
              <a:spcAft>
                <a:spcPts val="0"/>
              </a:spcAft>
              <a:buSzPts val="2500"/>
              <a:buChar char="-"/>
            </a:pPr>
            <a:r>
              <a:rPr lang="fr" sz="2500" i="1"/>
              <a:t>Respect de la santé et sécurité</a:t>
            </a:r>
            <a:endParaRPr sz="2500" i="1"/>
          </a:p>
          <a:p>
            <a:pPr marL="457200" lvl="0" indent="-387350" algn="l" rtl="0">
              <a:spcBef>
                <a:spcPts val="0"/>
              </a:spcBef>
              <a:spcAft>
                <a:spcPts val="0"/>
              </a:spcAft>
              <a:buSzPts val="2500"/>
              <a:buChar char="-"/>
            </a:pPr>
            <a:r>
              <a:rPr lang="fr" sz="2500" i="1"/>
              <a:t>Intérêt pour son métier</a:t>
            </a:r>
            <a:endParaRPr sz="25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179425" y="219300"/>
            <a:ext cx="8831400" cy="406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3900" b="1" i="1" dirty="0"/>
              <a:t>Élaboration du portfolio</a:t>
            </a:r>
            <a:endParaRPr sz="3900" b="1" i="1" dirty="0"/>
          </a:p>
          <a:p>
            <a:pPr marL="0" lvl="0" indent="0" algn="ctr" rtl="0">
              <a:spcBef>
                <a:spcPts val="0"/>
              </a:spcBef>
              <a:spcAft>
                <a:spcPts val="0"/>
              </a:spcAft>
              <a:buNone/>
            </a:pPr>
            <a:r>
              <a:rPr lang="fr" sz="3400" b="1" i="1" dirty="0">
                <a:solidFill>
                  <a:srgbClr val="FF0000"/>
                </a:solidFill>
              </a:rPr>
              <a:t>(Porte-document CFTR)</a:t>
            </a:r>
            <a:endParaRPr sz="3400" b="1" i="1" dirty="0">
              <a:solidFill>
                <a:srgbClr val="FF0000"/>
              </a:solidFill>
            </a:endParaRPr>
          </a:p>
          <a:p>
            <a:pPr marL="457200" lvl="0" indent="-412750" algn="l" rtl="0">
              <a:spcBef>
                <a:spcPts val="0"/>
              </a:spcBef>
              <a:spcAft>
                <a:spcPts val="0"/>
              </a:spcAft>
              <a:buClr>
                <a:srgbClr val="000000"/>
              </a:buClr>
              <a:buSzPts val="2900"/>
              <a:buChar char="-"/>
            </a:pPr>
            <a:r>
              <a:rPr lang="fr" sz="2900" i="1" dirty="0">
                <a:solidFill>
                  <a:srgbClr val="000000"/>
                </a:solidFill>
              </a:rPr>
              <a:t>Entente de stage (lettre aux employeurs des nouveautés)</a:t>
            </a:r>
            <a:endParaRPr sz="2900" i="1" dirty="0">
              <a:solidFill>
                <a:srgbClr val="000000"/>
              </a:solidFill>
            </a:endParaRPr>
          </a:p>
          <a:p>
            <a:pPr marL="457200" lvl="0" indent="-412750" algn="l" rtl="0">
              <a:spcBef>
                <a:spcPts val="0"/>
              </a:spcBef>
              <a:spcAft>
                <a:spcPts val="0"/>
              </a:spcAft>
              <a:buClr>
                <a:srgbClr val="000000"/>
              </a:buClr>
              <a:buSzPts val="2900"/>
              <a:buChar char="-"/>
            </a:pPr>
            <a:r>
              <a:rPr lang="fr" sz="2900" i="1" dirty="0">
                <a:solidFill>
                  <a:srgbClr val="000000"/>
                </a:solidFill>
              </a:rPr>
              <a:t>Curriculum vitae 1 page ½ </a:t>
            </a:r>
            <a:endParaRPr sz="2900" i="1" dirty="0">
              <a:solidFill>
                <a:srgbClr val="000000"/>
              </a:solidFill>
            </a:endParaRPr>
          </a:p>
          <a:p>
            <a:pPr marL="457200" lvl="0" indent="-412750" algn="l" rtl="0">
              <a:spcBef>
                <a:spcPts val="0"/>
              </a:spcBef>
              <a:spcAft>
                <a:spcPts val="0"/>
              </a:spcAft>
              <a:buClr>
                <a:srgbClr val="000000"/>
              </a:buClr>
              <a:buSzPts val="2900"/>
              <a:buChar char="-"/>
            </a:pPr>
            <a:r>
              <a:rPr lang="fr" sz="2900" i="1" dirty="0">
                <a:solidFill>
                  <a:srgbClr val="000000"/>
                </a:solidFill>
              </a:rPr>
              <a:t>Dossier de conduite (un récent)</a:t>
            </a:r>
            <a:endParaRPr sz="2900" i="1" dirty="0">
              <a:solidFill>
                <a:srgbClr val="000000"/>
              </a:solidFill>
            </a:endParaRPr>
          </a:p>
          <a:p>
            <a:pPr marL="457200" lvl="0" indent="-412750" algn="l" rtl="0">
              <a:spcBef>
                <a:spcPts val="0"/>
              </a:spcBef>
              <a:spcAft>
                <a:spcPts val="0"/>
              </a:spcAft>
              <a:buClr>
                <a:srgbClr val="000000"/>
              </a:buClr>
              <a:buSzPts val="2900"/>
              <a:buChar char="-"/>
            </a:pPr>
            <a:r>
              <a:rPr lang="fr" sz="2900" i="1">
                <a:solidFill>
                  <a:srgbClr val="000000"/>
                </a:solidFill>
              </a:rPr>
              <a:t>Antécédents criminels si demandés par l’employeur </a:t>
            </a:r>
            <a:r>
              <a:rPr lang="fr" sz="2900" i="1" dirty="0">
                <a:solidFill>
                  <a:srgbClr val="000000"/>
                </a:solidFill>
              </a:rPr>
              <a:t>(plumitif est gratuit et accepté) </a:t>
            </a:r>
            <a:endParaRPr sz="2900" i="1" dirty="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4D3B3BF34BEE4F81C2D814D19E665A" ma:contentTypeVersion="10" ma:contentTypeDescription="Crée un document." ma:contentTypeScope="" ma:versionID="f34009bdb2a7833301aca69a6776cc85">
  <xsd:schema xmlns:xsd="http://www.w3.org/2001/XMLSchema" xmlns:xs="http://www.w3.org/2001/XMLSchema" xmlns:p="http://schemas.microsoft.com/office/2006/metadata/properties" xmlns:ns2="0f222bab-544d-4591-bb95-c2ff23484fec" xmlns:ns3="f4a97e92-76cf-47e1-8045-025b32fe32b4" targetNamespace="http://schemas.microsoft.com/office/2006/metadata/properties" ma:root="true" ma:fieldsID="8494472912246f86afcb3c8f6fa33708" ns2:_="" ns3:_="">
    <xsd:import namespace="0f222bab-544d-4591-bb95-c2ff23484fec"/>
    <xsd:import namespace="f4a97e92-76cf-47e1-8045-025b32fe32b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22bab-544d-4591-bb95-c2ff23484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a97e92-76cf-47e1-8045-025b32fe32b4"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8968AF-A2BF-46D6-B8BA-803C281DA8D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EBD7D58-0A77-4DBB-A09A-C5EC04069D27}">
  <ds:schemaRefs>
    <ds:schemaRef ds:uri="http://schemas.microsoft.com/sharepoint/v3/contenttype/forms"/>
  </ds:schemaRefs>
</ds:datastoreItem>
</file>

<file path=customXml/itemProps3.xml><?xml version="1.0" encoding="utf-8"?>
<ds:datastoreItem xmlns:ds="http://schemas.openxmlformats.org/officeDocument/2006/customXml" ds:itemID="{14690B59-5ACA-40A5-947C-42E42BB1E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22bab-544d-4591-bb95-c2ff23484fec"/>
    <ds:schemaRef ds:uri="f4a97e92-76cf-47e1-8045-025b32fe3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3993</TotalTime>
  <Words>607</Words>
  <Application>Microsoft Office PowerPoint</Application>
  <PresentationFormat>Affichage à l'écran (16:9)</PresentationFormat>
  <Paragraphs>68</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Exo 2</vt:lpstr>
      <vt:lpstr>Times New Roman</vt:lpstr>
      <vt:lpstr>Exo 2 SemiBold</vt:lpstr>
      <vt:lpstr>Oswald</vt:lpstr>
      <vt:lpstr>Simple Light</vt:lpstr>
      <vt:lpstr>Intégration en milieu de travail 10.1</vt:lpstr>
      <vt:lpstr>DURÉE DU STAGE</vt:lpstr>
      <vt:lpstr>Conditions d’évaluation</vt:lpstr>
      <vt:lpstr>Rôle du superviseur en entreprise</vt:lpstr>
      <vt:lpstr>Rôle du superviseur en entreprise, suite</vt:lpstr>
      <vt:lpstr>Rôle de l’enseignant responsable de stage</vt:lpstr>
      <vt:lpstr> Rôle de l’élève (responsabilité)  </vt:lpstr>
      <vt:lpstr>Savoir-être à adopter en entreprise Initiative, autonomie, courtoisie,  Ponctualité et assiduité Sens des responsabilités, souci d’apparence et propreté de soi Entregent, bon jugement, désir de se perfectionner Maîtrise de soi en tout temps et en toutes circonstances Débrouillardise, efficacité professionnelle Respect de la santé et sécurité Intérêt pour son métier</vt:lpstr>
      <vt:lpstr>Élaboration du portfolio (Porte-document CFTR) Entente de stage (lettre aux employeurs des nouveautés) Curriculum vitae 1 page ½  Dossier de conduite (un récent) Antécédents criminels si demandés par l’employeur (plumitif est gratuit et accepté) </vt:lpstr>
      <vt:lpstr>Bonne fin de formation</vt:lpstr>
      <vt:lpstr>Intégration en milieu de Travail 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Pelletier, Mikaël</dc:creator>
  <cp:lastModifiedBy>Pelletier, Mikaël</cp:lastModifiedBy>
  <cp:revision>3</cp:revision>
  <dcterms:modified xsi:type="dcterms:W3CDTF">2026-02-09T13:59:07Z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0x010100B34D3B3BF34BEE4F81C2D814D19E665A</vt:lpwstr>
  </property>
</Properties>
</file>