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5143500" cx="9144000"/>
  <p:notesSz cx="6858000" cy="9144000"/>
  <p:embeddedFontLst>
    <p:embeddedFont>
      <p:font typeface="Exo 2 SemiBold"/>
      <p:regular r:id="rId64"/>
      <p:bold r:id="rId65"/>
      <p:italic r:id="rId66"/>
      <p:boldItalic r:id="rId67"/>
    </p:embeddedFont>
    <p:embeddedFont>
      <p:font typeface="Exo 2"/>
      <p:regular r:id="rId68"/>
      <p:bold r:id="rId69"/>
      <p:italic r:id="rId70"/>
      <p:boldItalic r:id="rId71"/>
    </p:embeddedFont>
    <p:embeddedFont>
      <p:font typeface="Oswald"/>
      <p:regular r:id="rId72"/>
      <p:bold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swald-bold.fntdata"/><Relationship Id="rId72" Type="http://schemas.openxmlformats.org/officeDocument/2006/relationships/font" Target="fonts/Oswald-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Exo2-boldItalic.fntdata"/><Relationship Id="rId70" Type="http://schemas.openxmlformats.org/officeDocument/2006/relationships/font" Target="fonts/Exo2-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Exo2SemiBold-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Exo2SemiBold-italic.fntdata"/><Relationship Id="rId21" Type="http://schemas.openxmlformats.org/officeDocument/2006/relationships/slide" Target="slides/slide16.xml"/><Relationship Id="rId65" Type="http://schemas.openxmlformats.org/officeDocument/2006/relationships/font" Target="fonts/Exo2SemiBold-bold.fntdata"/><Relationship Id="rId24" Type="http://schemas.openxmlformats.org/officeDocument/2006/relationships/slide" Target="slides/slide19.xml"/><Relationship Id="rId68" Type="http://schemas.openxmlformats.org/officeDocument/2006/relationships/font" Target="fonts/Exo2-regular.fntdata"/><Relationship Id="rId23" Type="http://schemas.openxmlformats.org/officeDocument/2006/relationships/slide" Target="slides/slide18.xml"/><Relationship Id="rId67" Type="http://schemas.openxmlformats.org/officeDocument/2006/relationships/font" Target="fonts/Exo2SemiBold-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Exo2-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fc900319b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fc900319b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afc900319b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afc900319b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afc900319b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afc900319b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afc900319b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afc900319b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afc900319b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afc900319b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b025f56cfc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b025f56cfc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fc900319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afc900319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fc900319b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afc900319b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afc900319b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afc900319b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afc900319b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afc900319b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Référence : Guide des normes de charges et dimensions P.1</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afc900319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afc900319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fc900319b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fc900319b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afc900319b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afc900319b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afc900319b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afc900319b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afc900319b_3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afc900319b_3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afc900319b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afc900319b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afc900319b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afc900319b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025f56cfc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b025f56cf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fc900319b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afc900319b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afc900319b_3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afc900319b_3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fc703f97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fc703f97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Référence : Guide des normes de charges et dimensions P.1</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afc900319b_3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afc900319b_3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fc900319b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afc900319b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afc900319b_3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afc900319b_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afc900319b_3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afc900319b_3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afc900319b_3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afc900319b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fc900319b_3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afc900319b_3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afc900319b_3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afc900319b_3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afc900319b_3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afc900319b_3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b025f56cf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b025f56cf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b025f56cf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b025f56cf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fb2578027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fb2578027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025f56cf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b025f56cf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b025f56cf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b025f56cf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025f56cf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b025f56cf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b025f56cf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b025f56cf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b025f56cf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b025f56cf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025f56cf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b025f56cf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b025f56cf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b025f56cf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b025f56cf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b025f56cf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b025f56cf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b025f56cf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b025f56cf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b025f56cf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5b89d645f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b89d645f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b025f56cf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b025f56cf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b025f56cfc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b025f56cfc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b025f56cf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b025f56cf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025f56cf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b025f56cf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b025f56cfc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b025f56cf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b025f56cf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b025f56cf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b025f56cf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b025f56cf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b025f56cf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b025f56cf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0c1c8279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0c1c8279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afc900319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afc900319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afc900319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afc900319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afc900319b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afc900319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afc900319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afc900319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Référence : Guide des normes de charges et dimensions P.2 (Empattement)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grpSp>
        <p:nvGrpSpPr>
          <p:cNvPr id="16" name="Google Shape;16;p2"/>
          <p:cNvGrpSpPr/>
          <p:nvPr/>
        </p:nvGrpSpPr>
        <p:grpSpPr>
          <a:xfrm>
            <a:off x="3665700" y="4288500"/>
            <a:ext cx="2612400" cy="905600"/>
            <a:chOff x="3665700" y="4288500"/>
            <a:chExt cx="2612400" cy="905600"/>
          </a:xfrm>
        </p:grpSpPr>
        <p:sp>
          <p:nvSpPr>
            <p:cNvPr id="17" name="Google Shape;17;p2"/>
            <p:cNvSpPr txBox="1"/>
            <p:nvPr/>
          </p:nvSpPr>
          <p:spPr>
            <a:xfrm>
              <a:off x="3665700" y="4288500"/>
              <a:ext cx="2612400" cy="8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3600">
                  <a:solidFill>
                    <a:srgbClr val="FFFFFF"/>
                  </a:solidFill>
                  <a:latin typeface="Oswald"/>
                  <a:ea typeface="Oswald"/>
                  <a:cs typeface="Oswald"/>
                  <a:sym typeface="Oswald"/>
                </a:rPr>
                <a:t>ÇA ROULE !</a:t>
              </a:r>
              <a:endParaRPr b="1" i="1" sz="3600">
                <a:solidFill>
                  <a:srgbClr val="FFFFFF"/>
                </a:solidFill>
                <a:latin typeface="Oswald"/>
                <a:ea typeface="Oswald"/>
                <a:cs typeface="Oswald"/>
                <a:sym typeface="Oswald"/>
              </a:endParaRPr>
            </a:p>
          </p:txBody>
        </p:sp>
        <p:sp>
          <p:nvSpPr>
            <p:cNvPr id="18" name="Google Shape;18;p2"/>
            <p:cNvSpPr txBox="1"/>
            <p:nvPr/>
          </p:nvSpPr>
          <p:spPr>
            <a:xfrm>
              <a:off x="4166850" y="4800500"/>
              <a:ext cx="1610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a:solidFill>
                    <a:srgbClr val="FFFFFF"/>
                  </a:solidFill>
                  <a:latin typeface="Oswald"/>
                  <a:ea typeface="Oswald"/>
                  <a:cs typeface="Oswald"/>
                  <a:sym typeface="Oswald"/>
                </a:rPr>
                <a:t>DEPUIS 40 ANS</a:t>
              </a:r>
              <a:endParaRPr i="1">
                <a:solidFill>
                  <a:srgbClr val="FFFFFF"/>
                </a:solidFill>
                <a:latin typeface="Oswald"/>
                <a:ea typeface="Oswald"/>
                <a:cs typeface="Oswald"/>
                <a:sym typeface="Oswald"/>
              </a:endParaRPr>
            </a:p>
          </p:txBody>
        </p:sp>
      </p:grpSp>
      <p:grpSp>
        <p:nvGrpSpPr>
          <p:cNvPr id="19" name="Google Shape;19;p2"/>
          <p:cNvGrpSpPr/>
          <p:nvPr/>
        </p:nvGrpSpPr>
        <p:grpSpPr>
          <a:xfrm>
            <a:off x="7951650" y="177475"/>
            <a:ext cx="1069500" cy="730338"/>
            <a:chOff x="8027700" y="154187"/>
            <a:chExt cx="1069500" cy="730338"/>
          </a:xfrm>
        </p:grpSpPr>
        <p:pic>
          <p:nvPicPr>
            <p:cNvPr id="20" name="Google Shape;20;p2"/>
            <p:cNvPicPr preferRelativeResize="0"/>
            <p:nvPr/>
          </p:nvPicPr>
          <p:blipFill rotWithShape="1">
            <a:blip r:embed="rId4">
              <a:alphaModFix/>
            </a:blip>
            <a:srcRect b="29532" l="0" r="0" t="0"/>
            <a:stretch/>
          </p:blipFill>
          <p:spPr>
            <a:xfrm>
              <a:off x="8175563" y="154187"/>
              <a:ext cx="776800" cy="468575"/>
            </a:xfrm>
            <a:prstGeom prst="rect">
              <a:avLst/>
            </a:prstGeom>
            <a:noFill/>
            <a:ln>
              <a:noFill/>
            </a:ln>
          </p:spPr>
        </p:pic>
        <p:sp>
          <p:nvSpPr>
            <p:cNvPr id="21" name="Google Shape;21;p2"/>
            <p:cNvSpPr txBox="1"/>
            <p:nvPr/>
          </p:nvSpPr>
          <p:spPr>
            <a:xfrm>
              <a:off x="8027700" y="520025"/>
              <a:ext cx="10695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sp>
        <p:nvSpPr>
          <p:cNvPr id="22" name="Google Shape;22;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6" name="Google Shape;26;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7" name="Google Shape;27;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8" name="Google Shape;28;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 name="Google Shape;29;p3"/>
          <p:cNvGrpSpPr/>
          <p:nvPr/>
        </p:nvGrpSpPr>
        <p:grpSpPr>
          <a:xfrm>
            <a:off x="7984380" y="4487150"/>
            <a:ext cx="1159618" cy="497834"/>
            <a:chOff x="8446489" y="24981"/>
            <a:chExt cx="1421100" cy="664044"/>
          </a:xfrm>
        </p:grpSpPr>
        <p:pic>
          <p:nvPicPr>
            <p:cNvPr id="30" name="Google Shape;30;p3"/>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31" name="Google Shape;31;p3"/>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32" name="Google Shape;32;p3"/>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33" name="Google Shape;33;p3"/>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sp>
        <p:nvSpPr>
          <p:cNvPr id="35" name="Google Shape;3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7" name="Google Shape;3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 name="Google Shape;41;p4"/>
          <p:cNvGrpSpPr/>
          <p:nvPr/>
        </p:nvGrpSpPr>
        <p:grpSpPr>
          <a:xfrm>
            <a:off x="7984380" y="4487150"/>
            <a:ext cx="1159618" cy="497834"/>
            <a:chOff x="8446489" y="24981"/>
            <a:chExt cx="1421100" cy="664044"/>
          </a:xfrm>
        </p:grpSpPr>
        <p:pic>
          <p:nvPicPr>
            <p:cNvPr id="42" name="Google Shape;42;p4"/>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43" name="Google Shape;43;p4"/>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44" name="Google Shape;44;p4"/>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45" name="Google Shape;45;p4"/>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9" name="Google Shape;49;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0" name="Google Shape;50;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1" name="Google Shape;51;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 name="Google Shape;52;p5"/>
          <p:cNvGrpSpPr/>
          <p:nvPr/>
        </p:nvGrpSpPr>
        <p:grpSpPr>
          <a:xfrm>
            <a:off x="7984380" y="4487150"/>
            <a:ext cx="1159618" cy="497834"/>
            <a:chOff x="8446489" y="24981"/>
            <a:chExt cx="1421100" cy="664044"/>
          </a:xfrm>
        </p:grpSpPr>
        <p:pic>
          <p:nvPicPr>
            <p:cNvPr id="53" name="Google Shape;53;p5"/>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54" name="Google Shape;54;p5"/>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55" name="Google Shape;55;p5"/>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56" name="Google Shape;56;p5"/>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9" name="Google Shape;5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0" name="Google Shape;60;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1" name="Google Shape;61;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2" name="Google Shape;62;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3" name="Google Shape;63;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4" name="Google Shape;64;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 name="Google Shape;65;p6"/>
          <p:cNvGrpSpPr/>
          <p:nvPr/>
        </p:nvGrpSpPr>
        <p:grpSpPr>
          <a:xfrm>
            <a:off x="7984380" y="4487150"/>
            <a:ext cx="1159618" cy="497834"/>
            <a:chOff x="8446489" y="24981"/>
            <a:chExt cx="1421100" cy="664044"/>
          </a:xfrm>
        </p:grpSpPr>
        <p:pic>
          <p:nvPicPr>
            <p:cNvPr id="66" name="Google Shape;66;p6"/>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67" name="Google Shape;67;p6"/>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68" name="Google Shape;68;p6"/>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69" name="Google Shape;69;p6"/>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5" name="Google Shape;7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76" name="Google Shape;76;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77" name="Google Shape;77;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78" name="Google Shape;78;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 name="Google Shape;79;p7"/>
          <p:cNvGrpSpPr/>
          <p:nvPr/>
        </p:nvGrpSpPr>
        <p:grpSpPr>
          <a:xfrm>
            <a:off x="7984380" y="4487150"/>
            <a:ext cx="1159618" cy="497834"/>
            <a:chOff x="8446489" y="24981"/>
            <a:chExt cx="1421100" cy="664044"/>
          </a:xfrm>
        </p:grpSpPr>
        <p:pic>
          <p:nvPicPr>
            <p:cNvPr id="80" name="Google Shape;80;p7"/>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81" name="Google Shape;81;p7"/>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82" name="Google Shape;82;p7"/>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83" name="Google Shape;83;p7"/>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86" name="Google Shape;8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87" name="Google Shape;8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88" name="Google Shape;8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 name="Google Shape;89;p8"/>
          <p:cNvGrpSpPr/>
          <p:nvPr/>
        </p:nvGrpSpPr>
        <p:grpSpPr>
          <a:xfrm>
            <a:off x="7984380" y="4487150"/>
            <a:ext cx="1159618" cy="497834"/>
            <a:chOff x="8446489" y="24981"/>
            <a:chExt cx="1421100" cy="664044"/>
          </a:xfrm>
        </p:grpSpPr>
        <p:pic>
          <p:nvPicPr>
            <p:cNvPr id="90" name="Google Shape;90;p8"/>
            <p:cNvPicPr preferRelativeResize="0"/>
            <p:nvPr/>
          </p:nvPicPr>
          <p:blipFill rotWithShape="1">
            <a:blip r:embed="rId3">
              <a:alphaModFix/>
            </a:blip>
            <a:srcRect b="29532" l="0" r="0" t="0"/>
            <a:stretch/>
          </p:blipFill>
          <p:spPr>
            <a:xfrm>
              <a:off x="8803070" y="24981"/>
              <a:ext cx="672427" cy="405622"/>
            </a:xfrm>
            <a:prstGeom prst="rect">
              <a:avLst/>
            </a:prstGeom>
            <a:noFill/>
            <a:ln>
              <a:noFill/>
            </a:ln>
          </p:spPr>
        </p:pic>
        <p:sp>
          <p:nvSpPr>
            <p:cNvPr id="91" name="Google Shape;91;p8"/>
            <p:cNvSpPr txBox="1"/>
            <p:nvPr/>
          </p:nvSpPr>
          <p:spPr>
            <a:xfrm>
              <a:off x="8446489" y="324525"/>
              <a:ext cx="1421100" cy="36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Commission scolaire</a:t>
              </a:r>
              <a:endParaRPr sz="7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fr" sz="700">
                  <a:solidFill>
                    <a:srgbClr val="FFFFFF"/>
                  </a:solidFill>
                  <a:latin typeface="Times New Roman"/>
                  <a:ea typeface="Times New Roman"/>
                  <a:cs typeface="Times New Roman"/>
                  <a:sym typeface="Times New Roman"/>
                </a:rPr>
                <a:t>de la Rivière-du-Nord</a:t>
              </a:r>
              <a:endParaRPr sz="700">
                <a:solidFill>
                  <a:srgbClr val="FFFFFF"/>
                </a:solidFill>
                <a:latin typeface="Times New Roman"/>
                <a:ea typeface="Times New Roman"/>
                <a:cs typeface="Times New Roman"/>
                <a:sym typeface="Times New Roman"/>
              </a:endParaRPr>
            </a:p>
          </p:txBody>
        </p:sp>
      </p:grpSp>
      <p:pic>
        <p:nvPicPr>
          <p:cNvPr id="92" name="Google Shape;92;p8"/>
          <p:cNvPicPr preferRelativeResize="0"/>
          <p:nvPr/>
        </p:nvPicPr>
        <p:blipFill>
          <a:blip r:embed="rId4">
            <a:alphaModFix/>
          </a:blip>
          <a:stretch>
            <a:fillRect/>
          </a:stretch>
        </p:blipFill>
        <p:spPr>
          <a:xfrm>
            <a:off x="215571" y="4583675"/>
            <a:ext cx="896855" cy="393600"/>
          </a:xfrm>
          <a:prstGeom prst="rect">
            <a:avLst/>
          </a:prstGeom>
          <a:noFill/>
          <a:ln>
            <a:noFill/>
          </a:ln>
        </p:spPr>
      </p:pic>
      <p:sp>
        <p:nvSpPr>
          <p:cNvPr id="93" name="Google Shape;93;p8"/>
          <p:cNvSpPr txBox="1"/>
          <p:nvPr/>
        </p:nvSpPr>
        <p:spPr>
          <a:xfrm>
            <a:off x="586991" y="4795225"/>
            <a:ext cx="73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600">
                <a:solidFill>
                  <a:srgbClr val="FFFFFF"/>
                </a:solidFill>
                <a:latin typeface="Exo 2 SemiBold"/>
                <a:ea typeface="Exo 2 SemiBold"/>
                <a:cs typeface="Exo 2 SemiBold"/>
                <a:sym typeface="Exo 2 SemiBold"/>
              </a:rPr>
              <a:t>ÇA ROULE !</a:t>
            </a:r>
            <a:endParaRPr i="1" sz="600">
              <a:solidFill>
                <a:srgbClr val="FFFFFF"/>
              </a:solidFill>
              <a:latin typeface="Exo 2 SemiBold"/>
              <a:ea typeface="Exo 2 SemiBold"/>
              <a:cs typeface="Exo 2 SemiBold"/>
              <a:sym typeface="Exo 2 SemiBo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94" name="Shape 94"/>
        <p:cNvGrpSpPr/>
        <p:nvPr/>
      </p:nvGrpSpPr>
      <p:grpSpPr>
        <a:xfrm>
          <a:off x="0" y="0"/>
          <a:ext cx="0" cy="0"/>
          <a:chOff x="0" y="0"/>
          <a:chExt cx="0" cy="0"/>
        </a:xfrm>
      </p:grpSpPr>
      <p:sp>
        <p:nvSpPr>
          <p:cNvPr id="95" name="Google Shape;95;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jp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3.jp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6.jp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9.jp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5.jp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7.jp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2.jp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0.jp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6.jp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4.jp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8.jp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9.jp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7.jp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3.jp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0"/>
          <p:cNvSpPr txBox="1"/>
          <p:nvPr>
            <p:ph type="title"/>
          </p:nvPr>
        </p:nvSpPr>
        <p:spPr>
          <a:xfrm>
            <a:off x="5252125" y="1608150"/>
            <a:ext cx="3652500" cy="1927200"/>
          </a:xfrm>
          <a:prstGeom prst="rect">
            <a:avLst/>
          </a:prstGeom>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fr">
                <a:solidFill>
                  <a:schemeClr val="dk1"/>
                </a:solidFill>
                <a:latin typeface="Arial"/>
                <a:ea typeface="Arial"/>
                <a:cs typeface="Arial"/>
                <a:sym typeface="Arial"/>
              </a:rPr>
              <a:t>Les normes d</a:t>
            </a:r>
            <a:r>
              <a:rPr lang="fr">
                <a:solidFill>
                  <a:schemeClr val="dk1"/>
                </a:solidFill>
                <a:latin typeface="Arial"/>
                <a:ea typeface="Arial"/>
                <a:cs typeface="Arial"/>
                <a:sym typeface="Arial"/>
              </a:rPr>
              <a:t>’arrimage des cargaisons</a:t>
            </a:r>
            <a:endParaRPr/>
          </a:p>
        </p:txBody>
      </p:sp>
      <p:sp>
        <p:nvSpPr>
          <p:cNvPr id="101" name="Google Shape;101;p10"/>
          <p:cNvSpPr txBox="1"/>
          <p:nvPr>
            <p:ph type="title"/>
          </p:nvPr>
        </p:nvSpPr>
        <p:spPr>
          <a:xfrm>
            <a:off x="255925" y="1057325"/>
            <a:ext cx="3235200" cy="1370400"/>
          </a:xfrm>
          <a:prstGeom prst="rect">
            <a:avLst/>
          </a:prstGeom>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fr" sz="2900">
                <a:solidFill>
                  <a:schemeClr val="dk1"/>
                </a:solidFill>
                <a:latin typeface="Arial"/>
                <a:ea typeface="Arial"/>
                <a:cs typeface="Arial"/>
                <a:sym typeface="Arial"/>
              </a:rPr>
              <a:t>5291-PL-03.13</a:t>
            </a:r>
            <a:endParaRPr sz="2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72" name="Google Shape;172;p1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Cloison de protection</a:t>
            </a:r>
            <a:r>
              <a:rPr lang="fr" sz="2800">
                <a:solidFill>
                  <a:schemeClr val="dk1"/>
                </a:solidFill>
              </a:rPr>
              <a:t>:</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73" name="Google Shape;173;p19"/>
          <p:cNvSpPr txBox="1"/>
          <p:nvPr/>
        </p:nvSpPr>
        <p:spPr>
          <a:xfrm>
            <a:off x="177900" y="1732400"/>
            <a:ext cx="465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Barrière verticale derrière la cabine d’un tracteur et capable de protéger le conducteur en cas de déplacement de la cargaison vers l’avant</a:t>
            </a:r>
            <a:r>
              <a:rPr lang="fr" sz="2800">
                <a:solidFill>
                  <a:srgbClr val="0000FF"/>
                </a:solidFill>
              </a:rPr>
              <a:t>.</a:t>
            </a:r>
            <a:endParaRPr sz="3100">
              <a:solidFill>
                <a:srgbClr val="0000FF"/>
              </a:solidFill>
            </a:endParaRPr>
          </a:p>
        </p:txBody>
      </p:sp>
      <p:sp>
        <p:nvSpPr>
          <p:cNvPr id="174" name="Google Shape;174;p19"/>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5</a:t>
            </a:r>
            <a:endParaRPr i="1">
              <a:solidFill>
                <a:srgbClr val="FF0000"/>
              </a:solidFill>
            </a:endParaRPr>
          </a:p>
        </p:txBody>
      </p:sp>
      <p:pic>
        <p:nvPicPr>
          <p:cNvPr id="175" name="Google Shape;175;p19"/>
          <p:cNvPicPr preferRelativeResize="0"/>
          <p:nvPr/>
        </p:nvPicPr>
        <p:blipFill>
          <a:blip r:embed="rId3">
            <a:alphaModFix/>
          </a:blip>
          <a:stretch>
            <a:fillRect/>
          </a:stretch>
        </p:blipFill>
        <p:spPr>
          <a:xfrm>
            <a:off x="5107205" y="1491655"/>
            <a:ext cx="3829150" cy="2334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81" name="Google Shape;181;p2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Coin de protection:</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82" name="Google Shape;182;p20"/>
          <p:cNvSpPr txBox="1"/>
          <p:nvPr/>
        </p:nvSpPr>
        <p:spPr>
          <a:xfrm>
            <a:off x="177900" y="1836450"/>
            <a:ext cx="4929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Dispositif placé sur la bordure d’une cargaison afin d’éviter qu’un appareil d’arrimage ou qu’un article ne s’abîme.</a:t>
            </a:r>
            <a:endParaRPr sz="3100">
              <a:solidFill>
                <a:srgbClr val="0000FF"/>
              </a:solidFill>
            </a:endParaRPr>
          </a:p>
        </p:txBody>
      </p:sp>
      <p:sp>
        <p:nvSpPr>
          <p:cNvPr id="183" name="Google Shape;183;p20"/>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5</a:t>
            </a:r>
            <a:endParaRPr i="1">
              <a:solidFill>
                <a:srgbClr val="FF0000"/>
              </a:solidFill>
            </a:endParaRPr>
          </a:p>
        </p:txBody>
      </p:sp>
      <p:pic>
        <p:nvPicPr>
          <p:cNvPr id="184" name="Google Shape;184;p20"/>
          <p:cNvPicPr preferRelativeResize="0"/>
          <p:nvPr/>
        </p:nvPicPr>
        <p:blipFill>
          <a:blip r:embed="rId3">
            <a:alphaModFix/>
          </a:blip>
          <a:stretch>
            <a:fillRect/>
          </a:stretch>
        </p:blipFill>
        <p:spPr>
          <a:xfrm>
            <a:off x="5233175" y="1222075"/>
            <a:ext cx="3599124" cy="2699351"/>
          </a:xfrm>
          <a:prstGeom prst="rect">
            <a:avLst/>
          </a:prstGeom>
          <a:noFill/>
          <a:ln>
            <a:noFill/>
          </a:ln>
        </p:spPr>
      </p:pic>
      <p:pic>
        <p:nvPicPr>
          <p:cNvPr id="185" name="Google Shape;185;p20"/>
          <p:cNvPicPr preferRelativeResize="0"/>
          <p:nvPr/>
        </p:nvPicPr>
        <p:blipFill>
          <a:blip r:embed="rId4">
            <a:alphaModFix/>
          </a:blip>
          <a:stretch>
            <a:fillRect/>
          </a:stretch>
        </p:blipFill>
        <p:spPr>
          <a:xfrm>
            <a:off x="7678016" y="445016"/>
            <a:ext cx="1465976" cy="102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91" name="Google Shape;191;p2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Confinée:</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92" name="Google Shape;192;p21"/>
          <p:cNvSpPr txBox="1"/>
          <p:nvPr/>
        </p:nvSpPr>
        <p:spPr>
          <a:xfrm>
            <a:off x="177900" y="1836450"/>
            <a:ext cx="4929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Cargaison qui est contenue dans un véhicule à parois et dont chaque article est en contact avec une paroi et qui ne peut se déplacer.</a:t>
            </a:r>
            <a:endParaRPr sz="3100">
              <a:solidFill>
                <a:srgbClr val="0000FF"/>
              </a:solidFill>
            </a:endParaRPr>
          </a:p>
        </p:txBody>
      </p:sp>
      <p:sp>
        <p:nvSpPr>
          <p:cNvPr id="193" name="Google Shape;193;p21"/>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6</a:t>
            </a:r>
            <a:endParaRPr i="1">
              <a:solidFill>
                <a:srgbClr val="FF0000"/>
              </a:solidFill>
            </a:endParaRPr>
          </a:p>
        </p:txBody>
      </p:sp>
      <p:pic>
        <p:nvPicPr>
          <p:cNvPr id="194" name="Google Shape;194;p21"/>
          <p:cNvPicPr preferRelativeResize="0"/>
          <p:nvPr/>
        </p:nvPicPr>
        <p:blipFill>
          <a:blip r:embed="rId3">
            <a:alphaModFix/>
          </a:blip>
          <a:stretch>
            <a:fillRect/>
          </a:stretch>
        </p:blipFill>
        <p:spPr>
          <a:xfrm>
            <a:off x="5409000" y="1143000"/>
            <a:ext cx="28575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txBox="1"/>
          <p:nvPr>
            <p:ph type="title"/>
          </p:nvPr>
        </p:nvSpPr>
        <p:spPr>
          <a:xfrm>
            <a:off x="311700" y="489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d’arrimage</a:t>
            </a:r>
            <a:endParaRPr b="1" i="1" sz="2000"/>
          </a:p>
        </p:txBody>
      </p:sp>
      <p:sp>
        <p:nvSpPr>
          <p:cNvPr id="200" name="Google Shape;200;p22"/>
          <p:cNvSpPr txBox="1"/>
          <p:nvPr>
            <p:ph idx="1" type="body"/>
          </p:nvPr>
        </p:nvSpPr>
        <p:spPr>
          <a:xfrm>
            <a:off x="371175" y="1252150"/>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01" name="Google Shape;201;p22"/>
          <p:cNvSpPr txBox="1"/>
          <p:nvPr/>
        </p:nvSpPr>
        <p:spPr>
          <a:xfrm>
            <a:off x="311700" y="1401900"/>
            <a:ext cx="4929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Élément spécifique conçu et fabriqué pour retenir ou arrimer une cargaison telle qu’une chaîne, une sangle, un tendeur, etc.</a:t>
            </a:r>
            <a:endParaRPr sz="3100">
              <a:solidFill>
                <a:srgbClr val="0000FF"/>
              </a:solidFill>
            </a:endParaRPr>
          </a:p>
        </p:txBody>
      </p:sp>
      <p:sp>
        <p:nvSpPr>
          <p:cNvPr id="202" name="Google Shape;202;p22"/>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6</a:t>
            </a:r>
            <a:endParaRPr i="1">
              <a:solidFill>
                <a:srgbClr val="FF0000"/>
              </a:solidFill>
            </a:endParaRPr>
          </a:p>
        </p:txBody>
      </p:sp>
      <p:pic>
        <p:nvPicPr>
          <p:cNvPr id="203" name="Google Shape;203;p22"/>
          <p:cNvPicPr preferRelativeResize="0"/>
          <p:nvPr/>
        </p:nvPicPr>
        <p:blipFill>
          <a:blip r:embed="rId3">
            <a:alphaModFix/>
          </a:blip>
          <a:stretch>
            <a:fillRect/>
          </a:stretch>
        </p:blipFill>
        <p:spPr>
          <a:xfrm>
            <a:off x="7225847" y="281522"/>
            <a:ext cx="1665925" cy="1665900"/>
          </a:xfrm>
          <a:prstGeom prst="rect">
            <a:avLst/>
          </a:prstGeom>
          <a:noFill/>
          <a:ln>
            <a:noFill/>
          </a:ln>
        </p:spPr>
      </p:pic>
      <p:pic>
        <p:nvPicPr>
          <p:cNvPr id="204" name="Google Shape;204;p22"/>
          <p:cNvPicPr preferRelativeResize="0"/>
          <p:nvPr/>
        </p:nvPicPr>
        <p:blipFill>
          <a:blip r:embed="rId4">
            <a:alphaModFix/>
          </a:blip>
          <a:stretch>
            <a:fillRect/>
          </a:stretch>
        </p:blipFill>
        <p:spPr>
          <a:xfrm>
            <a:off x="6478463" y="1947413"/>
            <a:ext cx="2505075" cy="1495425"/>
          </a:xfrm>
          <a:prstGeom prst="rect">
            <a:avLst/>
          </a:prstGeom>
          <a:noFill/>
          <a:ln>
            <a:noFill/>
          </a:ln>
        </p:spPr>
      </p:pic>
      <p:pic>
        <p:nvPicPr>
          <p:cNvPr id="205" name="Google Shape;205;p22"/>
          <p:cNvPicPr preferRelativeResize="0"/>
          <p:nvPr/>
        </p:nvPicPr>
        <p:blipFill>
          <a:blip r:embed="rId5">
            <a:alphaModFix/>
          </a:blip>
          <a:stretch>
            <a:fillRect/>
          </a:stretch>
        </p:blipFill>
        <p:spPr>
          <a:xfrm>
            <a:off x="5979000" y="3376375"/>
            <a:ext cx="1841475" cy="184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3"/>
          <p:cNvSpPr txBox="1"/>
          <p:nvPr>
            <p:ph type="title"/>
          </p:nvPr>
        </p:nvSpPr>
        <p:spPr>
          <a:xfrm>
            <a:off x="311700" y="489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Limite de charge nominale (LCN)</a:t>
            </a:r>
            <a:endParaRPr b="1" i="1" sz="2000"/>
          </a:p>
        </p:txBody>
      </p:sp>
      <p:sp>
        <p:nvSpPr>
          <p:cNvPr id="211" name="Google Shape;211;p23"/>
          <p:cNvSpPr txBox="1"/>
          <p:nvPr>
            <p:ph idx="1" type="body"/>
          </p:nvPr>
        </p:nvSpPr>
        <p:spPr>
          <a:xfrm>
            <a:off x="1040125" y="48962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12" name="Google Shape;212;p23"/>
          <p:cNvSpPr txBox="1"/>
          <p:nvPr/>
        </p:nvSpPr>
        <p:spPr>
          <a:xfrm>
            <a:off x="311700" y="1252150"/>
            <a:ext cx="5266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Charge maximale attribuée par le fabricant qui peut être appliquée à une composante d’un système d’arrimage ou à un dispositif d’arrimage dans des conditions normales d’exploitation</a:t>
            </a:r>
            <a:r>
              <a:rPr lang="fr" sz="2800">
                <a:solidFill>
                  <a:srgbClr val="0000FF"/>
                </a:solidFill>
              </a:rPr>
              <a:t>.</a:t>
            </a:r>
            <a:endParaRPr sz="3100">
              <a:solidFill>
                <a:srgbClr val="0000FF"/>
              </a:solidFill>
            </a:endParaRPr>
          </a:p>
        </p:txBody>
      </p:sp>
      <p:sp>
        <p:nvSpPr>
          <p:cNvPr id="213" name="Google Shape;213;p23"/>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8</a:t>
            </a:r>
            <a:endParaRPr i="1">
              <a:solidFill>
                <a:srgbClr val="FF0000"/>
              </a:solidFill>
            </a:endParaRPr>
          </a:p>
        </p:txBody>
      </p:sp>
      <p:pic>
        <p:nvPicPr>
          <p:cNvPr id="214" name="Google Shape;214;p23"/>
          <p:cNvPicPr preferRelativeResize="0"/>
          <p:nvPr/>
        </p:nvPicPr>
        <p:blipFill>
          <a:blip r:embed="rId3">
            <a:alphaModFix/>
          </a:blip>
          <a:stretch>
            <a:fillRect/>
          </a:stretch>
        </p:blipFill>
        <p:spPr>
          <a:xfrm rot="-5400000">
            <a:off x="5806872" y="585600"/>
            <a:ext cx="2860400" cy="3813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8</a:t>
            </a:r>
            <a:endParaRPr i="1">
              <a:solidFill>
                <a:srgbClr val="FF0000"/>
              </a:solidFill>
            </a:endParaRPr>
          </a:p>
        </p:txBody>
      </p:sp>
      <p:pic>
        <p:nvPicPr>
          <p:cNvPr id="220" name="Google Shape;220;p24"/>
          <p:cNvPicPr preferRelativeResize="0"/>
          <p:nvPr/>
        </p:nvPicPr>
        <p:blipFill>
          <a:blip r:embed="rId3">
            <a:alphaModFix/>
          </a:blip>
          <a:stretch>
            <a:fillRect/>
          </a:stretch>
        </p:blipFill>
        <p:spPr>
          <a:xfrm>
            <a:off x="898545" y="0"/>
            <a:ext cx="6854262" cy="5143501"/>
          </a:xfrm>
          <a:prstGeom prst="rect">
            <a:avLst/>
          </a:prstGeom>
          <a:noFill/>
          <a:ln>
            <a:noFill/>
          </a:ln>
        </p:spPr>
      </p:pic>
      <p:sp>
        <p:nvSpPr>
          <p:cNvPr id="221" name="Google Shape;221;p24"/>
          <p:cNvSpPr txBox="1"/>
          <p:nvPr>
            <p:ph type="title"/>
          </p:nvPr>
        </p:nvSpPr>
        <p:spPr>
          <a:xfrm>
            <a:off x="0" y="0"/>
            <a:ext cx="9062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solidFill>
                  <a:schemeClr val="lt1"/>
                </a:solidFill>
              </a:rPr>
              <a:t>Limite de charge nominale (LCN)</a:t>
            </a:r>
            <a:endParaRPr b="1" i="1" sz="2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5"/>
          <p:cNvSpPr txBox="1"/>
          <p:nvPr>
            <p:ph type="title"/>
          </p:nvPr>
        </p:nvSpPr>
        <p:spPr>
          <a:xfrm>
            <a:off x="311700" y="489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Point d’ancrage</a:t>
            </a:r>
            <a:endParaRPr b="1" i="1" sz="2000"/>
          </a:p>
        </p:txBody>
      </p:sp>
      <p:sp>
        <p:nvSpPr>
          <p:cNvPr id="227" name="Google Shape;227;p25"/>
          <p:cNvSpPr txBox="1"/>
          <p:nvPr/>
        </p:nvSpPr>
        <p:spPr>
          <a:xfrm>
            <a:off x="311700" y="1252150"/>
            <a:ext cx="4929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Endroit faisant partie de la structure, de l’appareillage ou des accessoires d’un véhicul ou d’une cargaison à laquelle est attaché un appareil d’arrimage.</a:t>
            </a:r>
            <a:endParaRPr sz="3100">
              <a:solidFill>
                <a:srgbClr val="0000FF"/>
              </a:solidFill>
            </a:endParaRPr>
          </a:p>
        </p:txBody>
      </p:sp>
      <p:sp>
        <p:nvSpPr>
          <p:cNvPr id="228" name="Google Shape;228;p25"/>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8</a:t>
            </a:r>
            <a:endParaRPr i="1">
              <a:solidFill>
                <a:srgbClr val="FF0000"/>
              </a:solidFill>
            </a:endParaRPr>
          </a:p>
        </p:txBody>
      </p:sp>
      <p:pic>
        <p:nvPicPr>
          <p:cNvPr id="229" name="Google Shape;229;p25"/>
          <p:cNvPicPr preferRelativeResize="0"/>
          <p:nvPr/>
        </p:nvPicPr>
        <p:blipFill>
          <a:blip r:embed="rId3">
            <a:alphaModFix/>
          </a:blip>
          <a:stretch>
            <a:fillRect/>
          </a:stretch>
        </p:blipFill>
        <p:spPr>
          <a:xfrm>
            <a:off x="6490025" y="643625"/>
            <a:ext cx="2081475" cy="1681825"/>
          </a:xfrm>
          <a:prstGeom prst="rect">
            <a:avLst/>
          </a:prstGeom>
          <a:noFill/>
          <a:ln>
            <a:noFill/>
          </a:ln>
        </p:spPr>
      </p:pic>
      <p:pic>
        <p:nvPicPr>
          <p:cNvPr id="230" name="Google Shape;230;p25"/>
          <p:cNvPicPr preferRelativeResize="0"/>
          <p:nvPr/>
        </p:nvPicPr>
        <p:blipFill>
          <a:blip r:embed="rId4">
            <a:alphaModFix/>
          </a:blip>
          <a:stretch>
            <a:fillRect/>
          </a:stretch>
        </p:blipFill>
        <p:spPr>
          <a:xfrm>
            <a:off x="6443825" y="2214925"/>
            <a:ext cx="1952400" cy="1869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6"/>
          <p:cNvSpPr txBox="1"/>
          <p:nvPr>
            <p:ph type="title"/>
          </p:nvPr>
        </p:nvSpPr>
        <p:spPr>
          <a:xfrm>
            <a:off x="311700" y="489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Un véhicule léger</a:t>
            </a:r>
            <a:endParaRPr b="1" i="1" sz="2000"/>
          </a:p>
        </p:txBody>
      </p:sp>
      <p:sp>
        <p:nvSpPr>
          <p:cNvPr id="236" name="Google Shape;236;p26"/>
          <p:cNvSpPr txBox="1"/>
          <p:nvPr/>
        </p:nvSpPr>
        <p:spPr>
          <a:xfrm>
            <a:off x="311700" y="1549475"/>
            <a:ext cx="3642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Automobile, camion ou fourgonnette dont la masse nette est 4500 kg ou moins.</a:t>
            </a:r>
            <a:endParaRPr sz="3100">
              <a:solidFill>
                <a:srgbClr val="0000FF"/>
              </a:solidFill>
            </a:endParaRPr>
          </a:p>
        </p:txBody>
      </p:sp>
      <p:sp>
        <p:nvSpPr>
          <p:cNvPr id="237" name="Google Shape;237;p26"/>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12</a:t>
            </a:r>
            <a:endParaRPr i="1">
              <a:solidFill>
                <a:srgbClr val="FF0000"/>
              </a:solidFill>
            </a:endParaRPr>
          </a:p>
        </p:txBody>
      </p:sp>
      <p:pic>
        <p:nvPicPr>
          <p:cNvPr id="238" name="Google Shape;238;p26"/>
          <p:cNvPicPr preferRelativeResize="0"/>
          <p:nvPr/>
        </p:nvPicPr>
        <p:blipFill>
          <a:blip r:embed="rId3">
            <a:alphaModFix/>
          </a:blip>
          <a:stretch>
            <a:fillRect/>
          </a:stretch>
        </p:blipFill>
        <p:spPr>
          <a:xfrm>
            <a:off x="4121500" y="1737013"/>
            <a:ext cx="4876800" cy="1533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311700" y="489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Un véhicule lourd</a:t>
            </a:r>
            <a:endParaRPr b="1" i="1" sz="2000"/>
          </a:p>
        </p:txBody>
      </p:sp>
      <p:sp>
        <p:nvSpPr>
          <p:cNvPr id="244" name="Google Shape;244;p27"/>
          <p:cNvSpPr txBox="1"/>
          <p:nvPr/>
        </p:nvSpPr>
        <p:spPr>
          <a:xfrm>
            <a:off x="475225" y="1660988"/>
            <a:ext cx="3642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Véhicule</a:t>
            </a:r>
            <a:r>
              <a:rPr lang="fr" sz="2800">
                <a:solidFill>
                  <a:srgbClr val="0000FF"/>
                </a:solidFill>
              </a:rPr>
              <a:t> dont la masse nette est supérieure à 4500 kg </a:t>
            </a:r>
            <a:endParaRPr sz="3100">
              <a:solidFill>
                <a:srgbClr val="0000FF"/>
              </a:solidFill>
            </a:endParaRPr>
          </a:p>
        </p:txBody>
      </p:sp>
      <p:sp>
        <p:nvSpPr>
          <p:cNvPr id="245" name="Google Shape;245;p27"/>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12</a:t>
            </a:r>
            <a:endParaRPr i="1">
              <a:solidFill>
                <a:srgbClr val="FF0000"/>
              </a:solidFill>
            </a:endParaRPr>
          </a:p>
        </p:txBody>
      </p:sp>
      <p:pic>
        <p:nvPicPr>
          <p:cNvPr id="246" name="Google Shape;246;p27"/>
          <p:cNvPicPr preferRelativeResize="0"/>
          <p:nvPr/>
        </p:nvPicPr>
        <p:blipFill>
          <a:blip r:embed="rId3">
            <a:alphaModFix/>
          </a:blip>
          <a:stretch>
            <a:fillRect/>
          </a:stretch>
        </p:blipFill>
        <p:spPr>
          <a:xfrm>
            <a:off x="4623900" y="1185000"/>
            <a:ext cx="3846371" cy="2559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6765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i="1" sz="1800">
              <a:highlight>
                <a:srgbClr val="B7B7B7"/>
              </a:highlight>
            </a:endParaRPr>
          </a:p>
        </p:txBody>
      </p:sp>
      <p:sp>
        <p:nvSpPr>
          <p:cNvPr id="252" name="Google Shape;252;p28"/>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53" name="Google Shape;253;p28"/>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12</a:t>
            </a:r>
            <a:endParaRPr i="1">
              <a:solidFill>
                <a:srgbClr val="FF0000"/>
              </a:solidFill>
            </a:endParaRPr>
          </a:p>
        </p:txBody>
      </p:sp>
      <p:sp>
        <p:nvSpPr>
          <p:cNvPr id="254" name="Google Shape;254;p28"/>
          <p:cNvSpPr txBox="1"/>
          <p:nvPr/>
        </p:nvSpPr>
        <p:spPr>
          <a:xfrm>
            <a:off x="0" y="928575"/>
            <a:ext cx="6165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000">
                <a:solidFill>
                  <a:schemeClr val="dk1"/>
                </a:solidFill>
              </a:rPr>
              <a:t>l’inspection de la cargaison:</a:t>
            </a:r>
            <a:endParaRPr b="1" sz="3000">
              <a:solidFill>
                <a:schemeClr val="dk1"/>
              </a:solidFill>
            </a:endParaRPr>
          </a:p>
          <a:p>
            <a:pPr indent="0" lvl="0" marL="0" rtl="0" algn="l">
              <a:spcBef>
                <a:spcPts val="0"/>
              </a:spcBef>
              <a:spcAft>
                <a:spcPts val="0"/>
              </a:spcAft>
              <a:buNone/>
            </a:pPr>
            <a:r>
              <a:t/>
            </a:r>
            <a:endParaRPr b="1" sz="3000">
              <a:solidFill>
                <a:schemeClr val="dk1"/>
              </a:solidFill>
            </a:endParaRPr>
          </a:p>
          <a:p>
            <a:pPr indent="0" lvl="0" marL="0" rtl="0" algn="l">
              <a:spcBef>
                <a:spcPts val="0"/>
              </a:spcBef>
              <a:spcAft>
                <a:spcPts val="0"/>
              </a:spcAft>
              <a:buNone/>
            </a:pPr>
            <a:r>
              <a:rPr lang="fr" sz="3000">
                <a:solidFill>
                  <a:srgbClr val="0905A1"/>
                </a:solidFill>
              </a:rPr>
              <a:t>Le conducteur d’un véhicule transportant une cargaison doit vérifier la cargaison transportée ainsi que le système d’arrimage, et apporter les réglages appropriés:</a:t>
            </a:r>
            <a:endParaRPr sz="3000">
              <a:solidFill>
                <a:srgbClr val="0905A1"/>
              </a:solidFill>
            </a:endParaRPr>
          </a:p>
          <a:p>
            <a:pPr indent="0" lvl="0" marL="0" rtl="0" algn="l">
              <a:spcBef>
                <a:spcPts val="0"/>
              </a:spcBef>
              <a:spcAft>
                <a:spcPts val="0"/>
              </a:spcAft>
              <a:buNone/>
            </a:pPr>
            <a:r>
              <a:t/>
            </a:r>
            <a:endParaRPr b="1" sz="3000">
              <a:solidFill>
                <a:schemeClr val="dk1"/>
              </a:solidFill>
            </a:endParaRPr>
          </a:p>
        </p:txBody>
      </p:sp>
      <p:pic>
        <p:nvPicPr>
          <p:cNvPr id="255" name="Google Shape;255;p28"/>
          <p:cNvPicPr preferRelativeResize="0"/>
          <p:nvPr/>
        </p:nvPicPr>
        <p:blipFill>
          <a:blip r:embed="rId3">
            <a:alphaModFix/>
          </a:blip>
          <a:stretch>
            <a:fillRect/>
          </a:stretch>
        </p:blipFill>
        <p:spPr>
          <a:xfrm>
            <a:off x="6381575" y="1497900"/>
            <a:ext cx="2659400" cy="2020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1"/>
          <p:cNvSpPr txBox="1"/>
          <p:nvPr/>
        </p:nvSpPr>
        <p:spPr>
          <a:xfrm>
            <a:off x="3130900" y="764425"/>
            <a:ext cx="4770000" cy="22473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000"/>
              <a:t>Objectif de la leçon</a:t>
            </a:r>
            <a:endParaRPr sz="3000"/>
          </a:p>
          <a:p>
            <a:pPr indent="-393700" lvl="0" marL="457200" rtl="0" algn="l">
              <a:spcBef>
                <a:spcPts val="0"/>
              </a:spcBef>
              <a:spcAft>
                <a:spcPts val="0"/>
              </a:spcAft>
              <a:buSzPts val="2600"/>
              <a:buChar char="●"/>
            </a:pPr>
            <a:r>
              <a:rPr lang="fr" sz="2600"/>
              <a:t>Résoudre des problèmes d’application de la réglementation reférant aux normes d’arrimage</a:t>
            </a:r>
            <a:endParaRPr sz="2600"/>
          </a:p>
        </p:txBody>
      </p:sp>
      <p:sp>
        <p:nvSpPr>
          <p:cNvPr id="107" name="Google Shape;107;p11"/>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 du guide</a:t>
            </a:r>
            <a:endParaRPr i="1">
              <a:solidFill>
                <a:srgbClr val="FF0000"/>
              </a:solidFill>
            </a:endParaRPr>
          </a:p>
        </p:txBody>
      </p:sp>
      <p:pic>
        <p:nvPicPr>
          <p:cNvPr id="108" name="Google Shape;108;p11"/>
          <p:cNvPicPr preferRelativeResize="0"/>
          <p:nvPr/>
        </p:nvPicPr>
        <p:blipFill>
          <a:blip r:embed="rId3">
            <a:alphaModFix/>
          </a:blip>
          <a:stretch>
            <a:fillRect/>
          </a:stretch>
        </p:blipFill>
        <p:spPr>
          <a:xfrm>
            <a:off x="657825" y="630650"/>
            <a:ext cx="1695450" cy="2695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9"/>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i="1" sz="1800">
              <a:highlight>
                <a:srgbClr val="B7B7B7"/>
              </a:highlight>
            </a:endParaRPr>
          </a:p>
        </p:txBody>
      </p:sp>
      <p:sp>
        <p:nvSpPr>
          <p:cNvPr id="261" name="Google Shape;261;p29"/>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62" name="Google Shape;262;p29"/>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13</a:t>
            </a:r>
            <a:endParaRPr i="1">
              <a:solidFill>
                <a:srgbClr val="FF0000"/>
              </a:solidFill>
            </a:endParaRPr>
          </a:p>
        </p:txBody>
      </p:sp>
      <p:sp>
        <p:nvSpPr>
          <p:cNvPr id="263" name="Google Shape;263;p29"/>
          <p:cNvSpPr txBox="1"/>
          <p:nvPr/>
        </p:nvSpPr>
        <p:spPr>
          <a:xfrm>
            <a:off x="408025" y="1608250"/>
            <a:ext cx="83031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000">
              <a:solidFill>
                <a:schemeClr val="dk1"/>
              </a:solidFill>
            </a:endParaRPr>
          </a:p>
          <a:p>
            <a:pPr indent="-400050" lvl="0" marL="457200" rtl="0" algn="l">
              <a:spcBef>
                <a:spcPts val="0"/>
              </a:spcBef>
              <a:spcAft>
                <a:spcPts val="0"/>
              </a:spcAft>
              <a:buClr>
                <a:srgbClr val="0905A1"/>
              </a:buClr>
              <a:buSzPts val="2700"/>
              <a:buChar char="●"/>
            </a:pPr>
            <a:r>
              <a:rPr lang="fr" sz="2700">
                <a:solidFill>
                  <a:srgbClr val="0905A1"/>
                </a:solidFill>
              </a:rPr>
              <a:t>Avant le départ;</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À 80 km ou moins du lieu de chargement;</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Après 240 km ou 3 heures de conduite;</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À chaque changement d’activité;</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Avant de quitter un chemin privé ou public.</a:t>
            </a:r>
            <a:endParaRPr sz="2700">
              <a:solidFill>
                <a:srgbClr val="0905A1"/>
              </a:solidFill>
            </a:endParaRPr>
          </a:p>
          <a:p>
            <a:pPr indent="0" lvl="0" marL="0" rtl="0" algn="ctr">
              <a:spcBef>
                <a:spcPts val="0"/>
              </a:spcBef>
              <a:spcAft>
                <a:spcPts val="0"/>
              </a:spcAft>
              <a:buNone/>
            </a:pPr>
            <a:r>
              <a:t/>
            </a:r>
            <a:endParaRPr b="1" sz="3000">
              <a:solidFill>
                <a:schemeClr val="dk1"/>
              </a:solidFill>
            </a:endParaRPr>
          </a:p>
        </p:txBody>
      </p:sp>
      <p:sp>
        <p:nvSpPr>
          <p:cNvPr id="264" name="Google Shape;264;p29"/>
          <p:cNvSpPr txBox="1"/>
          <p:nvPr/>
        </p:nvSpPr>
        <p:spPr>
          <a:xfrm>
            <a:off x="775150" y="1101150"/>
            <a:ext cx="7374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3000">
                <a:solidFill>
                  <a:schemeClr val="dk1"/>
                </a:solidFill>
              </a:rPr>
              <a:t>L</a:t>
            </a:r>
            <a:r>
              <a:rPr b="1" lang="fr" sz="3000">
                <a:solidFill>
                  <a:schemeClr val="dk1"/>
                </a:solidFill>
              </a:rPr>
              <a:t>’inspection de la cargaison:</a:t>
            </a:r>
            <a:endParaRPr sz="1800">
              <a:solidFill>
                <a:schemeClr val="dk2"/>
              </a:solidFill>
            </a:endParaRPr>
          </a:p>
        </p:txBody>
      </p:sp>
      <p:pic>
        <p:nvPicPr>
          <p:cNvPr id="265" name="Google Shape;265;p29"/>
          <p:cNvPicPr preferRelativeResize="0"/>
          <p:nvPr/>
        </p:nvPicPr>
        <p:blipFill>
          <a:blip r:embed="rId3">
            <a:alphaModFix/>
          </a:blip>
          <a:stretch>
            <a:fillRect/>
          </a:stretch>
        </p:blipFill>
        <p:spPr>
          <a:xfrm>
            <a:off x="6622391" y="1232125"/>
            <a:ext cx="2088726" cy="129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type="title"/>
          </p:nvPr>
        </p:nvSpPr>
        <p:spPr>
          <a:xfrm>
            <a:off x="21175"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i="1" sz="1800">
              <a:highlight>
                <a:srgbClr val="B7B7B7"/>
              </a:highlight>
            </a:endParaRPr>
          </a:p>
        </p:txBody>
      </p:sp>
      <p:sp>
        <p:nvSpPr>
          <p:cNvPr id="271" name="Google Shape;271;p30"/>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72" name="Google Shape;272;p30"/>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13</a:t>
            </a:r>
            <a:endParaRPr i="1">
              <a:solidFill>
                <a:srgbClr val="FF0000"/>
              </a:solidFill>
            </a:endParaRPr>
          </a:p>
        </p:txBody>
      </p:sp>
      <p:sp>
        <p:nvSpPr>
          <p:cNvPr id="273" name="Google Shape;273;p30"/>
          <p:cNvSpPr txBox="1"/>
          <p:nvPr/>
        </p:nvSpPr>
        <p:spPr>
          <a:xfrm>
            <a:off x="146950" y="708150"/>
            <a:ext cx="8920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000">
                <a:solidFill>
                  <a:schemeClr val="dk1"/>
                </a:solidFill>
              </a:rPr>
              <a:t>Les dispositifs d’arrimage</a:t>
            </a:r>
            <a:endParaRPr b="1" sz="3000">
              <a:solidFill>
                <a:schemeClr val="dk1"/>
              </a:solidFill>
            </a:endParaRPr>
          </a:p>
          <a:p>
            <a:pPr indent="0" lvl="0" marL="0" rtl="0" algn="l">
              <a:spcBef>
                <a:spcPts val="0"/>
              </a:spcBef>
              <a:spcAft>
                <a:spcPts val="0"/>
              </a:spcAft>
              <a:buNone/>
            </a:pPr>
            <a:r>
              <a:rPr lang="fr" sz="2800">
                <a:solidFill>
                  <a:schemeClr val="dk1"/>
                </a:solidFill>
              </a:rPr>
              <a:t>Tous les composants d’un système d’arrimage doivent:</a:t>
            </a:r>
            <a:endParaRPr sz="2800">
              <a:solidFill>
                <a:schemeClr val="dk1"/>
              </a:solidFill>
            </a:endParaRPr>
          </a:p>
          <a:p>
            <a:pPr indent="0" lvl="0" marL="0" rtl="0" algn="l">
              <a:spcBef>
                <a:spcPts val="0"/>
              </a:spcBef>
              <a:spcAft>
                <a:spcPts val="0"/>
              </a:spcAft>
              <a:buNone/>
            </a:pPr>
            <a:r>
              <a:t/>
            </a:r>
            <a:endParaRPr b="1" sz="1600">
              <a:solidFill>
                <a:schemeClr val="dk1"/>
              </a:solidFill>
            </a:endParaRPr>
          </a:p>
          <a:p>
            <a:pPr indent="-393700" lvl="0" marL="457200" rtl="0" algn="l">
              <a:spcBef>
                <a:spcPts val="0"/>
              </a:spcBef>
              <a:spcAft>
                <a:spcPts val="0"/>
              </a:spcAft>
              <a:buClr>
                <a:srgbClr val="0905A1"/>
              </a:buClr>
              <a:buSzPts val="2600"/>
              <a:buChar char="●"/>
            </a:pPr>
            <a:r>
              <a:rPr lang="fr" sz="2600">
                <a:solidFill>
                  <a:srgbClr val="0905A1"/>
                </a:solidFill>
              </a:rPr>
              <a:t>Être en état de fonctionner correctement</a:t>
            </a:r>
            <a:r>
              <a:rPr lang="fr" sz="2600">
                <a:solidFill>
                  <a:srgbClr val="0905A1"/>
                </a:solidFill>
              </a:rPr>
              <a:t>;</a:t>
            </a:r>
            <a:endParaRPr sz="2600">
              <a:solidFill>
                <a:srgbClr val="0905A1"/>
              </a:solidFill>
            </a:endParaRPr>
          </a:p>
          <a:p>
            <a:pPr indent="-393700" lvl="0" marL="457200" rtl="0" algn="l">
              <a:spcBef>
                <a:spcPts val="0"/>
              </a:spcBef>
              <a:spcAft>
                <a:spcPts val="0"/>
              </a:spcAft>
              <a:buClr>
                <a:srgbClr val="0905A1"/>
              </a:buClr>
              <a:buSzPts val="2600"/>
              <a:buChar char="●"/>
            </a:pPr>
            <a:r>
              <a:rPr lang="fr" sz="2600">
                <a:solidFill>
                  <a:srgbClr val="0905A1"/>
                </a:solidFill>
              </a:rPr>
              <a:t>Être appropriés à l’usage qui en est fait;</a:t>
            </a:r>
            <a:endParaRPr sz="2600">
              <a:solidFill>
                <a:srgbClr val="0905A1"/>
              </a:solidFill>
            </a:endParaRPr>
          </a:p>
          <a:p>
            <a:pPr indent="-393700" lvl="0" marL="457200" rtl="0" algn="l">
              <a:spcBef>
                <a:spcPts val="0"/>
              </a:spcBef>
              <a:spcAft>
                <a:spcPts val="0"/>
              </a:spcAft>
              <a:buClr>
                <a:srgbClr val="0905A1"/>
              </a:buClr>
              <a:buSzPts val="2600"/>
              <a:buChar char="●"/>
            </a:pPr>
            <a:r>
              <a:rPr lang="fr" sz="2600">
                <a:solidFill>
                  <a:srgbClr val="0905A1"/>
                </a:solidFill>
              </a:rPr>
              <a:t>Comporter aucun noeud ni aucun élément endommagé ou affaibli qui À chaque changement d’activité;</a:t>
            </a:r>
            <a:endParaRPr sz="2600">
              <a:solidFill>
                <a:srgbClr val="0905A1"/>
              </a:solidFill>
            </a:endParaRPr>
          </a:p>
          <a:p>
            <a:pPr indent="-393700" lvl="0" marL="457200" rtl="0" algn="l">
              <a:spcBef>
                <a:spcPts val="0"/>
              </a:spcBef>
              <a:spcAft>
                <a:spcPts val="0"/>
              </a:spcAft>
              <a:buClr>
                <a:srgbClr val="0905A1"/>
              </a:buClr>
              <a:buSzPts val="2600"/>
              <a:buChar char="●"/>
            </a:pPr>
            <a:r>
              <a:rPr lang="fr" sz="2600">
                <a:solidFill>
                  <a:srgbClr val="0905A1"/>
                </a:solidFill>
              </a:rPr>
              <a:t>Avant de quitter un chemin privé ou public.</a:t>
            </a:r>
            <a:endParaRPr sz="2600">
              <a:solidFill>
                <a:srgbClr val="0905A1"/>
              </a:solidFill>
            </a:endParaRPr>
          </a:p>
          <a:p>
            <a:pPr indent="0" lvl="0" marL="0" rtl="0" algn="ctr">
              <a:spcBef>
                <a:spcPts val="0"/>
              </a:spcBef>
              <a:spcAft>
                <a:spcPts val="0"/>
              </a:spcAft>
              <a:buNone/>
            </a:pPr>
            <a:r>
              <a:t/>
            </a:r>
            <a:endParaRPr b="1" sz="3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1"/>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i="1" sz="1800">
              <a:highlight>
                <a:srgbClr val="B7B7B7"/>
              </a:highlight>
            </a:endParaRPr>
          </a:p>
        </p:txBody>
      </p:sp>
      <p:sp>
        <p:nvSpPr>
          <p:cNvPr id="279" name="Google Shape;279;p31"/>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80" name="Google Shape;280;p31"/>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13</a:t>
            </a:r>
            <a:endParaRPr i="1">
              <a:solidFill>
                <a:srgbClr val="FF0000"/>
              </a:solidFill>
            </a:endParaRPr>
          </a:p>
        </p:txBody>
      </p:sp>
      <p:sp>
        <p:nvSpPr>
          <p:cNvPr id="281" name="Google Shape;281;p31"/>
          <p:cNvSpPr txBox="1"/>
          <p:nvPr/>
        </p:nvSpPr>
        <p:spPr>
          <a:xfrm>
            <a:off x="85650" y="763200"/>
            <a:ext cx="8972700" cy="361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000">
                <a:solidFill>
                  <a:schemeClr val="dk1"/>
                </a:solidFill>
              </a:rPr>
              <a:t>Les dispositifs d’arrimage</a:t>
            </a:r>
            <a:endParaRPr b="1" sz="30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rPr lang="fr" sz="2700">
                <a:solidFill>
                  <a:srgbClr val="0905A1"/>
                </a:solidFill>
              </a:rPr>
              <a:t>Les dispositifs d’arrimage, les dispositifs intégrés de verrouillage, les structures mobiles et les appareils de blocage doivent être assujettis de façon qu’ils ne puissent se déverrouiller ou se relâcher lorsque le véhicule circule sur un chemin public.</a:t>
            </a:r>
            <a:endParaRPr sz="3700">
              <a:solidFill>
                <a:srgbClr val="0905A1"/>
              </a:solidFill>
            </a:endParaRPr>
          </a:p>
          <a:p>
            <a:pPr indent="0" lvl="0" marL="0" rtl="0" algn="ctr">
              <a:spcBef>
                <a:spcPts val="0"/>
              </a:spcBef>
              <a:spcAft>
                <a:spcPts val="0"/>
              </a:spcAft>
              <a:buNone/>
            </a:pPr>
            <a:r>
              <a:t/>
            </a:r>
            <a:endParaRPr b="1" sz="30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2"/>
          <p:cNvSpPr txBox="1"/>
          <p:nvPr>
            <p:ph type="title"/>
          </p:nvPr>
        </p:nvSpPr>
        <p:spPr>
          <a:xfrm>
            <a:off x="21175"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i="1" sz="1800">
              <a:highlight>
                <a:srgbClr val="B7B7B7"/>
              </a:highlight>
            </a:endParaRPr>
          </a:p>
        </p:txBody>
      </p:sp>
      <p:sp>
        <p:nvSpPr>
          <p:cNvPr id="287" name="Google Shape;287;p32"/>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88" name="Google Shape;288;p32"/>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14</a:t>
            </a:r>
            <a:endParaRPr i="1">
              <a:solidFill>
                <a:srgbClr val="FF0000"/>
              </a:solidFill>
            </a:endParaRPr>
          </a:p>
        </p:txBody>
      </p:sp>
      <p:sp>
        <p:nvSpPr>
          <p:cNvPr id="289" name="Google Shape;289;p32"/>
          <p:cNvSpPr txBox="1"/>
          <p:nvPr/>
        </p:nvSpPr>
        <p:spPr>
          <a:xfrm>
            <a:off x="475225" y="708150"/>
            <a:ext cx="47262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000">
                <a:solidFill>
                  <a:schemeClr val="dk1"/>
                </a:solidFill>
              </a:rPr>
              <a:t>Les dispositifs d’arrimage</a:t>
            </a:r>
            <a:endParaRPr b="1" sz="30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rPr lang="fr" sz="2700">
                <a:solidFill>
                  <a:srgbClr val="0905A1"/>
                </a:solidFill>
              </a:rPr>
              <a:t>Les dispositifs d’arrimage, lorsque possible, doivent être situés à l’intérieur des lisses de protection si le véhicule en est muni.</a:t>
            </a:r>
            <a:endParaRPr sz="3700">
              <a:solidFill>
                <a:srgbClr val="0905A1"/>
              </a:solidFill>
            </a:endParaRPr>
          </a:p>
          <a:p>
            <a:pPr indent="0" lvl="0" marL="0" rtl="0" algn="ctr">
              <a:spcBef>
                <a:spcPts val="0"/>
              </a:spcBef>
              <a:spcAft>
                <a:spcPts val="0"/>
              </a:spcAft>
              <a:buNone/>
            </a:pPr>
            <a:r>
              <a:t/>
            </a:r>
            <a:endParaRPr b="1" sz="3000">
              <a:solidFill>
                <a:schemeClr val="dk1"/>
              </a:solidFill>
            </a:endParaRPr>
          </a:p>
        </p:txBody>
      </p:sp>
      <p:pic>
        <p:nvPicPr>
          <p:cNvPr id="290" name="Google Shape;290;p32"/>
          <p:cNvPicPr preferRelativeResize="0"/>
          <p:nvPr/>
        </p:nvPicPr>
        <p:blipFill>
          <a:blip r:embed="rId3">
            <a:alphaModFix/>
          </a:blip>
          <a:stretch>
            <a:fillRect/>
          </a:stretch>
        </p:blipFill>
        <p:spPr>
          <a:xfrm>
            <a:off x="5283925" y="1370300"/>
            <a:ext cx="3860076" cy="2895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3"/>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a:highlight>
                  <a:srgbClr val="B7B7B7"/>
                </a:highlight>
              </a:rPr>
              <a:t>Exigences relatives aux systèmes d’arrimage</a:t>
            </a:r>
            <a:endParaRPr b="1">
              <a:highlight>
                <a:srgbClr val="B7B7B7"/>
              </a:highlight>
            </a:endParaRPr>
          </a:p>
        </p:txBody>
      </p:sp>
      <p:sp>
        <p:nvSpPr>
          <p:cNvPr id="296" name="Google Shape;296;p33"/>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297" name="Google Shape;297;p33"/>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16</a:t>
            </a:r>
            <a:endParaRPr i="1">
              <a:solidFill>
                <a:srgbClr val="FF0000"/>
              </a:solidFill>
            </a:endParaRPr>
          </a:p>
        </p:txBody>
      </p:sp>
      <p:sp>
        <p:nvSpPr>
          <p:cNvPr id="298" name="Google Shape;298;p33"/>
          <p:cNvSpPr txBox="1"/>
          <p:nvPr/>
        </p:nvSpPr>
        <p:spPr>
          <a:xfrm>
            <a:off x="475225" y="1441825"/>
            <a:ext cx="53736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700">
                <a:solidFill>
                  <a:srgbClr val="0905A1"/>
                </a:solidFill>
              </a:rPr>
              <a:t>Toute cargaison doit être fermement immobilisée ou arrimée afin de prévenir un déplacement, un glissement ou un basculement.</a:t>
            </a:r>
            <a:endParaRPr sz="3700">
              <a:solidFill>
                <a:srgbClr val="0905A1"/>
              </a:solidFill>
            </a:endParaRPr>
          </a:p>
          <a:p>
            <a:pPr indent="0" lvl="0" marL="0" rtl="0" algn="ctr">
              <a:spcBef>
                <a:spcPts val="0"/>
              </a:spcBef>
              <a:spcAft>
                <a:spcPts val="0"/>
              </a:spcAft>
              <a:buNone/>
            </a:pPr>
            <a:r>
              <a:t/>
            </a:r>
            <a:endParaRPr b="1" sz="3000">
              <a:solidFill>
                <a:schemeClr val="dk1"/>
              </a:solidFill>
            </a:endParaRPr>
          </a:p>
        </p:txBody>
      </p:sp>
      <p:pic>
        <p:nvPicPr>
          <p:cNvPr id="299" name="Google Shape;299;p33"/>
          <p:cNvPicPr preferRelativeResize="0"/>
          <p:nvPr/>
        </p:nvPicPr>
        <p:blipFill>
          <a:blip r:embed="rId3">
            <a:alphaModFix/>
          </a:blip>
          <a:stretch>
            <a:fillRect/>
          </a:stretch>
        </p:blipFill>
        <p:spPr>
          <a:xfrm>
            <a:off x="5790400" y="1661001"/>
            <a:ext cx="2867300" cy="19501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4"/>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sz="3000">
                <a:highlight>
                  <a:srgbClr val="B7B7B7"/>
                </a:highlight>
              </a:rPr>
              <a:t>Résistance minimale du système d’arrimage</a:t>
            </a:r>
            <a:endParaRPr b="1" sz="3000">
              <a:highlight>
                <a:srgbClr val="B7B7B7"/>
              </a:highlight>
            </a:endParaRPr>
          </a:p>
        </p:txBody>
      </p:sp>
      <p:sp>
        <p:nvSpPr>
          <p:cNvPr id="305" name="Google Shape;305;p34"/>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06" name="Google Shape;306;p34"/>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16</a:t>
            </a:r>
            <a:endParaRPr i="1">
              <a:solidFill>
                <a:srgbClr val="FF0000"/>
              </a:solidFill>
            </a:endParaRPr>
          </a:p>
        </p:txBody>
      </p:sp>
      <p:sp>
        <p:nvSpPr>
          <p:cNvPr id="307" name="Google Shape;307;p34"/>
          <p:cNvSpPr txBox="1"/>
          <p:nvPr/>
        </p:nvSpPr>
        <p:spPr>
          <a:xfrm>
            <a:off x="413275" y="1205050"/>
            <a:ext cx="52266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800">
                <a:solidFill>
                  <a:srgbClr val="0905A1"/>
                </a:solidFill>
              </a:rPr>
              <a:t>La somme des limites de charge nominale (LCN) de tous les appareils d’arrimage, utilisés pour arrimer un article ou un groupe d’articles sur un véhicule, correspond à la LCN totale à 50%</a:t>
            </a:r>
            <a:endParaRPr sz="3800">
              <a:solidFill>
                <a:srgbClr val="0905A1"/>
              </a:solidFill>
            </a:endParaRPr>
          </a:p>
          <a:p>
            <a:pPr indent="0" lvl="0" marL="0" rtl="0" algn="l">
              <a:spcBef>
                <a:spcPts val="0"/>
              </a:spcBef>
              <a:spcAft>
                <a:spcPts val="0"/>
              </a:spcAft>
              <a:buNone/>
            </a:pPr>
            <a:r>
              <a:t/>
            </a:r>
            <a:endParaRPr b="1" sz="3600">
              <a:solidFill>
                <a:srgbClr val="FF0000"/>
              </a:solidFill>
            </a:endParaRPr>
          </a:p>
        </p:txBody>
      </p:sp>
      <p:pic>
        <p:nvPicPr>
          <p:cNvPr id="308" name="Google Shape;308;p34"/>
          <p:cNvPicPr preferRelativeResize="0"/>
          <p:nvPr/>
        </p:nvPicPr>
        <p:blipFill>
          <a:blip r:embed="rId3">
            <a:alphaModFix/>
          </a:blip>
          <a:stretch>
            <a:fillRect/>
          </a:stretch>
        </p:blipFill>
        <p:spPr>
          <a:xfrm>
            <a:off x="5639875" y="1205050"/>
            <a:ext cx="3429000" cy="2571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type="title"/>
          </p:nvPr>
        </p:nvSpPr>
        <p:spPr>
          <a:xfrm>
            <a:off x="21175"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sz="3000">
                <a:highlight>
                  <a:srgbClr val="B7B7B7"/>
                </a:highlight>
              </a:rPr>
              <a:t>Résistance minimale du système d’arrimage</a:t>
            </a:r>
            <a:endParaRPr b="1" sz="3000">
              <a:highlight>
                <a:srgbClr val="B7B7B7"/>
              </a:highlight>
            </a:endParaRPr>
          </a:p>
        </p:txBody>
      </p:sp>
      <p:sp>
        <p:nvSpPr>
          <p:cNvPr id="314" name="Google Shape;314;p35"/>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15" name="Google Shape;315;p35"/>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17</a:t>
            </a:r>
            <a:endParaRPr i="1">
              <a:solidFill>
                <a:srgbClr val="FF0000"/>
              </a:solidFill>
            </a:endParaRPr>
          </a:p>
        </p:txBody>
      </p:sp>
      <p:sp>
        <p:nvSpPr>
          <p:cNvPr id="316" name="Google Shape;316;p35"/>
          <p:cNvSpPr txBox="1"/>
          <p:nvPr/>
        </p:nvSpPr>
        <p:spPr>
          <a:xfrm>
            <a:off x="1050125" y="1676300"/>
            <a:ext cx="65517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900">
                <a:solidFill>
                  <a:srgbClr val="0905A1"/>
                </a:solidFill>
              </a:rPr>
              <a:t>La LCN est identifiée par une marque</a:t>
            </a:r>
            <a:endParaRPr sz="3600">
              <a:solidFill>
                <a:srgbClr val="FF0000"/>
              </a:solidFill>
            </a:endParaRPr>
          </a:p>
        </p:txBody>
      </p:sp>
      <p:pic>
        <p:nvPicPr>
          <p:cNvPr id="317" name="Google Shape;317;p35"/>
          <p:cNvPicPr preferRelativeResize="0"/>
          <p:nvPr/>
        </p:nvPicPr>
        <p:blipFill>
          <a:blip r:embed="rId3">
            <a:alphaModFix/>
          </a:blip>
          <a:stretch>
            <a:fillRect/>
          </a:stretch>
        </p:blipFill>
        <p:spPr>
          <a:xfrm>
            <a:off x="1171825" y="2322803"/>
            <a:ext cx="6308277" cy="2119650"/>
          </a:xfrm>
          <a:prstGeom prst="rect">
            <a:avLst/>
          </a:prstGeom>
          <a:noFill/>
          <a:ln>
            <a:noFill/>
          </a:ln>
        </p:spPr>
      </p:pic>
      <p:sp>
        <p:nvSpPr>
          <p:cNvPr id="318" name="Google Shape;318;p35"/>
          <p:cNvSpPr/>
          <p:nvPr/>
        </p:nvSpPr>
        <p:spPr>
          <a:xfrm rot="8633816">
            <a:off x="3691586" y="2722720"/>
            <a:ext cx="1268754" cy="38265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highlight>
                <a:schemeClr val="dk2"/>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ppt_w</p:attrName>
                                        </p:attrNameLst>
                                      </p:cBhvr>
                                      <p:tavLst>
                                        <p:tav fmla="" tm="0">
                                          <p:val>
                                            <p:strVal val="0"/>
                                          </p:val>
                                        </p:tav>
                                        <p:tav fmla="" tm="100000">
                                          <p:val>
                                            <p:strVal val="#ppt_w"/>
                                          </p:val>
                                        </p:tav>
                                      </p:tavLst>
                                    </p:anim>
                                    <p:anim calcmode="lin" valueType="num">
                                      <p:cBhvr additive="base">
                                        <p:cTn dur="1000"/>
                                        <p:tgtEl>
                                          <p:spTgt spid="3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ph type="title"/>
          </p:nvPr>
        </p:nvSpPr>
        <p:spPr>
          <a:xfrm>
            <a:off x="21175"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sz="3000">
                <a:highlight>
                  <a:srgbClr val="B7B7B7"/>
                </a:highlight>
              </a:rPr>
              <a:t>Résistance minimale du système d’arrimage</a:t>
            </a:r>
            <a:endParaRPr b="1" sz="3000">
              <a:highlight>
                <a:srgbClr val="B7B7B7"/>
              </a:highlight>
            </a:endParaRPr>
          </a:p>
        </p:txBody>
      </p:sp>
      <p:sp>
        <p:nvSpPr>
          <p:cNvPr id="324" name="Google Shape;324;p36"/>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25" name="Google Shape;325;p36"/>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17</a:t>
            </a:r>
            <a:endParaRPr i="1">
              <a:solidFill>
                <a:srgbClr val="FF0000"/>
              </a:solidFill>
            </a:endParaRPr>
          </a:p>
        </p:txBody>
      </p:sp>
      <p:sp>
        <p:nvSpPr>
          <p:cNvPr id="326" name="Google Shape;326;p36"/>
          <p:cNvSpPr txBox="1"/>
          <p:nvPr/>
        </p:nvSpPr>
        <p:spPr>
          <a:xfrm>
            <a:off x="1042900" y="1029800"/>
            <a:ext cx="6998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900">
                <a:solidFill>
                  <a:srgbClr val="0905A1"/>
                </a:solidFill>
              </a:rPr>
              <a:t>La LCN est identifiée par une marquage</a:t>
            </a:r>
            <a:endParaRPr sz="3600">
              <a:solidFill>
                <a:srgbClr val="FF0000"/>
              </a:solidFill>
            </a:endParaRPr>
          </a:p>
        </p:txBody>
      </p:sp>
      <p:pic>
        <p:nvPicPr>
          <p:cNvPr id="327" name="Google Shape;327;p36"/>
          <p:cNvPicPr preferRelativeResize="0"/>
          <p:nvPr/>
        </p:nvPicPr>
        <p:blipFill>
          <a:blip r:embed="rId3">
            <a:alphaModFix/>
          </a:blip>
          <a:stretch>
            <a:fillRect/>
          </a:stretch>
        </p:blipFill>
        <p:spPr>
          <a:xfrm>
            <a:off x="475225" y="1818325"/>
            <a:ext cx="2654350" cy="1991950"/>
          </a:xfrm>
          <a:prstGeom prst="rect">
            <a:avLst/>
          </a:prstGeom>
          <a:noFill/>
          <a:ln>
            <a:noFill/>
          </a:ln>
        </p:spPr>
      </p:pic>
      <p:pic>
        <p:nvPicPr>
          <p:cNvPr id="328" name="Google Shape;328;p36"/>
          <p:cNvPicPr preferRelativeResize="0"/>
          <p:nvPr/>
        </p:nvPicPr>
        <p:blipFill>
          <a:blip r:embed="rId4">
            <a:alphaModFix/>
          </a:blip>
          <a:stretch>
            <a:fillRect/>
          </a:stretch>
        </p:blipFill>
        <p:spPr>
          <a:xfrm>
            <a:off x="3289225" y="1818325"/>
            <a:ext cx="2819071" cy="1991950"/>
          </a:xfrm>
          <a:prstGeom prst="rect">
            <a:avLst/>
          </a:prstGeom>
          <a:noFill/>
          <a:ln>
            <a:noFill/>
          </a:ln>
        </p:spPr>
      </p:pic>
      <p:pic>
        <p:nvPicPr>
          <p:cNvPr id="329" name="Google Shape;329;p36"/>
          <p:cNvPicPr preferRelativeResize="0"/>
          <p:nvPr/>
        </p:nvPicPr>
        <p:blipFill>
          <a:blip r:embed="rId5">
            <a:alphaModFix/>
          </a:blip>
          <a:stretch>
            <a:fillRect/>
          </a:stretch>
        </p:blipFill>
        <p:spPr>
          <a:xfrm>
            <a:off x="6208625" y="1818325"/>
            <a:ext cx="2654960" cy="1991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7"/>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sz="3000">
                <a:highlight>
                  <a:srgbClr val="B7B7B7"/>
                </a:highlight>
              </a:rPr>
              <a:t>Mise sous tension des appareils d’arrimage</a:t>
            </a:r>
            <a:endParaRPr b="1" sz="3000">
              <a:highlight>
                <a:srgbClr val="B7B7B7"/>
              </a:highlight>
            </a:endParaRPr>
          </a:p>
        </p:txBody>
      </p:sp>
      <p:sp>
        <p:nvSpPr>
          <p:cNvPr id="335" name="Google Shape;335;p37"/>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36" name="Google Shape;336;p37"/>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19</a:t>
            </a:r>
            <a:endParaRPr i="1">
              <a:solidFill>
                <a:srgbClr val="FF0000"/>
              </a:solidFill>
            </a:endParaRPr>
          </a:p>
        </p:txBody>
      </p:sp>
      <p:sp>
        <p:nvSpPr>
          <p:cNvPr id="337" name="Google Shape;337;p37"/>
          <p:cNvSpPr txBox="1"/>
          <p:nvPr/>
        </p:nvSpPr>
        <p:spPr>
          <a:xfrm>
            <a:off x="410025" y="1402450"/>
            <a:ext cx="54216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900"/>
              <a:t>Un appareil doit:</a:t>
            </a:r>
            <a:endParaRPr b="1" sz="2900"/>
          </a:p>
          <a:p>
            <a:pPr indent="0" lvl="0" marL="0" rtl="0" algn="l">
              <a:spcBef>
                <a:spcPts val="0"/>
              </a:spcBef>
              <a:spcAft>
                <a:spcPts val="0"/>
              </a:spcAft>
              <a:buNone/>
            </a:pPr>
            <a:r>
              <a:t/>
            </a:r>
            <a:endParaRPr b="1" sz="2900">
              <a:solidFill>
                <a:srgbClr val="0905A1"/>
              </a:solidFill>
            </a:endParaRPr>
          </a:p>
          <a:p>
            <a:pPr indent="0" lvl="0" marL="0" rtl="0" algn="l">
              <a:spcBef>
                <a:spcPts val="0"/>
              </a:spcBef>
              <a:spcAft>
                <a:spcPts val="0"/>
              </a:spcAft>
              <a:buNone/>
            </a:pPr>
            <a:r>
              <a:rPr lang="fr" sz="2900">
                <a:solidFill>
                  <a:srgbClr val="0905A1"/>
                </a:solidFill>
              </a:rPr>
              <a:t>Être </a:t>
            </a:r>
            <a:r>
              <a:rPr lang="fr" sz="2900">
                <a:solidFill>
                  <a:srgbClr val="0905A1"/>
                </a:solidFill>
              </a:rPr>
              <a:t>conçu</a:t>
            </a:r>
            <a:r>
              <a:rPr lang="fr" sz="2900">
                <a:solidFill>
                  <a:srgbClr val="0905A1"/>
                </a:solidFill>
              </a:rPr>
              <a:t>, construit et entretenu de façon à ce que le conducteur puisse le mettre sous tension</a:t>
            </a:r>
            <a:endParaRPr sz="2900">
              <a:solidFill>
                <a:srgbClr val="0905A1"/>
              </a:solidFill>
            </a:endParaRPr>
          </a:p>
        </p:txBody>
      </p:sp>
      <p:pic>
        <p:nvPicPr>
          <p:cNvPr id="338" name="Google Shape;338;p37"/>
          <p:cNvPicPr preferRelativeResize="0"/>
          <p:nvPr/>
        </p:nvPicPr>
        <p:blipFill>
          <a:blip r:embed="rId3">
            <a:alphaModFix/>
          </a:blip>
          <a:stretch>
            <a:fillRect/>
          </a:stretch>
        </p:blipFill>
        <p:spPr>
          <a:xfrm>
            <a:off x="6015675" y="1559034"/>
            <a:ext cx="2695450" cy="2025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8"/>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LES EXIGENCES GÉNÉRALES</a:t>
            </a:r>
            <a:endParaRPr b="1">
              <a:highlight>
                <a:srgbClr val="B7B7B7"/>
              </a:highlight>
            </a:endParaRPr>
          </a:p>
          <a:p>
            <a:pPr indent="0" lvl="0" marL="0" rtl="0" algn="ctr">
              <a:spcBef>
                <a:spcPts val="0"/>
              </a:spcBef>
              <a:spcAft>
                <a:spcPts val="0"/>
              </a:spcAft>
              <a:buClr>
                <a:schemeClr val="dk1"/>
              </a:buClr>
              <a:buSzPts val="1100"/>
              <a:buFont typeface="Arial"/>
              <a:buNone/>
            </a:pPr>
            <a:r>
              <a:rPr b="1" lang="fr" sz="3000">
                <a:highlight>
                  <a:srgbClr val="B7B7B7"/>
                </a:highlight>
              </a:rPr>
              <a:t>Mise sous tension des appareils d’arrimage</a:t>
            </a:r>
            <a:endParaRPr b="1" sz="3000">
              <a:highlight>
                <a:srgbClr val="B7B7B7"/>
              </a:highlight>
            </a:endParaRPr>
          </a:p>
        </p:txBody>
      </p:sp>
      <p:sp>
        <p:nvSpPr>
          <p:cNvPr id="344" name="Google Shape;344;p38"/>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45" name="Google Shape;345;p38"/>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19</a:t>
            </a:r>
            <a:endParaRPr i="1">
              <a:solidFill>
                <a:srgbClr val="FF0000"/>
              </a:solidFill>
            </a:endParaRPr>
          </a:p>
        </p:txBody>
      </p:sp>
      <p:sp>
        <p:nvSpPr>
          <p:cNvPr id="346" name="Google Shape;346;p38"/>
          <p:cNvSpPr txBox="1"/>
          <p:nvPr/>
        </p:nvSpPr>
        <p:spPr>
          <a:xfrm>
            <a:off x="432325" y="1088700"/>
            <a:ext cx="52836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900"/>
              <a:t>Un appareil doit:</a:t>
            </a:r>
            <a:endParaRPr b="1" sz="2900"/>
          </a:p>
          <a:p>
            <a:pPr indent="0" lvl="0" marL="0" rtl="0" algn="l">
              <a:spcBef>
                <a:spcPts val="0"/>
              </a:spcBef>
              <a:spcAft>
                <a:spcPts val="0"/>
              </a:spcAft>
              <a:buNone/>
            </a:pPr>
            <a:r>
              <a:t/>
            </a:r>
            <a:endParaRPr b="1" sz="2900">
              <a:solidFill>
                <a:srgbClr val="0905A1"/>
              </a:solidFill>
            </a:endParaRPr>
          </a:p>
          <a:p>
            <a:pPr indent="0" lvl="0" marL="0" rtl="0" algn="l">
              <a:spcBef>
                <a:spcPts val="0"/>
              </a:spcBef>
              <a:spcAft>
                <a:spcPts val="0"/>
              </a:spcAft>
              <a:buNone/>
            </a:pPr>
            <a:r>
              <a:rPr lang="fr" sz="2800">
                <a:solidFill>
                  <a:srgbClr val="0905A1"/>
                </a:solidFill>
              </a:rPr>
              <a:t>Être utilisé de façon telle qu’il ne puisse glisser, se redresser, se défaire, s’ouvrir ou se détacher lorsque le véhicule circule sur un chemin public.</a:t>
            </a:r>
            <a:endParaRPr sz="2800">
              <a:solidFill>
                <a:srgbClr val="0905A1"/>
              </a:solidFill>
            </a:endParaRPr>
          </a:p>
        </p:txBody>
      </p:sp>
      <p:pic>
        <p:nvPicPr>
          <p:cNvPr id="347" name="Google Shape;347;p38"/>
          <p:cNvPicPr preferRelativeResize="0"/>
          <p:nvPr/>
        </p:nvPicPr>
        <p:blipFill>
          <a:blip r:embed="rId3">
            <a:alphaModFix/>
          </a:blip>
          <a:stretch>
            <a:fillRect/>
          </a:stretch>
        </p:blipFill>
        <p:spPr>
          <a:xfrm>
            <a:off x="5881124" y="1553575"/>
            <a:ext cx="3072900" cy="2112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sz="3000"/>
              <a:t>OBJECTIF</a:t>
            </a:r>
            <a:endParaRPr b="1" i="1" sz="2000"/>
          </a:p>
        </p:txBody>
      </p:sp>
      <p:sp>
        <p:nvSpPr>
          <p:cNvPr id="114" name="Google Shape;114;p12"/>
          <p:cNvSpPr txBox="1"/>
          <p:nvPr>
            <p:ph idx="1" type="body"/>
          </p:nvPr>
        </p:nvSpPr>
        <p:spPr>
          <a:xfrm>
            <a:off x="311700" y="1152475"/>
            <a:ext cx="8520600" cy="92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rgbClr val="0905A1"/>
                </a:solidFill>
              </a:rPr>
              <a:t>Assurer que les cargaisons ou les objets transportés par les véhicules routiers sont solidement et correctement arrimés de manière à maintenir la stabilité et éviter que les objets transportés tombent ou entrent en collision avec les autres véhicules.</a:t>
            </a:r>
            <a:endParaRPr sz="2800">
              <a:solidFill>
                <a:srgbClr val="0905A1"/>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15" name="Google Shape;115;p12"/>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1 du guide</a:t>
            </a:r>
            <a:endParaRPr i="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9"/>
          <p:cNvSpPr txBox="1"/>
          <p:nvPr>
            <p:ph type="title"/>
          </p:nvPr>
        </p:nvSpPr>
        <p:spPr>
          <a:xfrm>
            <a:off x="145325"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Nombre minimale d’appareils d’arrimage</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3000" u="sng">
                <a:highlight>
                  <a:srgbClr val="B7B7B7"/>
                </a:highlight>
              </a:rPr>
              <a:t>Cargaison non bloquée</a:t>
            </a:r>
            <a:endParaRPr b="1" sz="3000" u="sng">
              <a:highlight>
                <a:srgbClr val="B7B7B7"/>
              </a:highlight>
            </a:endParaRPr>
          </a:p>
        </p:txBody>
      </p:sp>
      <p:sp>
        <p:nvSpPr>
          <p:cNvPr id="353" name="Google Shape;353;p39"/>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54" name="Google Shape;354;p39"/>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20</a:t>
            </a:r>
            <a:endParaRPr i="1">
              <a:solidFill>
                <a:srgbClr val="FF0000"/>
              </a:solidFill>
            </a:endParaRPr>
          </a:p>
        </p:txBody>
      </p:sp>
      <p:pic>
        <p:nvPicPr>
          <p:cNvPr id="355" name="Google Shape;355;p39"/>
          <p:cNvPicPr preferRelativeResize="0"/>
          <p:nvPr/>
        </p:nvPicPr>
        <p:blipFill>
          <a:blip r:embed="rId3">
            <a:alphaModFix/>
          </a:blip>
          <a:stretch>
            <a:fillRect/>
          </a:stretch>
        </p:blipFill>
        <p:spPr>
          <a:xfrm>
            <a:off x="1154050" y="1334725"/>
            <a:ext cx="7031475" cy="3822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0"/>
          <p:cNvSpPr txBox="1"/>
          <p:nvPr>
            <p:ph type="title"/>
          </p:nvPr>
        </p:nvSpPr>
        <p:spPr>
          <a:xfrm>
            <a:off x="14695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Nombre minimale d’appareils d’arrimage</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3000" u="sng">
                <a:highlight>
                  <a:srgbClr val="B7B7B7"/>
                </a:highlight>
              </a:rPr>
              <a:t>Cargaison non bloquée</a:t>
            </a:r>
            <a:endParaRPr b="1" sz="3000" u="sng">
              <a:highlight>
                <a:srgbClr val="B7B7B7"/>
              </a:highlight>
            </a:endParaRPr>
          </a:p>
        </p:txBody>
      </p:sp>
      <p:sp>
        <p:nvSpPr>
          <p:cNvPr id="361" name="Google Shape;361;p40"/>
          <p:cNvSpPr txBox="1"/>
          <p:nvPr/>
        </p:nvSpPr>
        <p:spPr>
          <a:xfrm>
            <a:off x="475225" y="1661000"/>
            <a:ext cx="8235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3100">
              <a:solidFill>
                <a:srgbClr val="0000FF"/>
              </a:solidFill>
            </a:endParaRPr>
          </a:p>
        </p:txBody>
      </p:sp>
      <p:sp>
        <p:nvSpPr>
          <p:cNvPr id="362" name="Google Shape;362;p40"/>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20</a:t>
            </a:r>
            <a:endParaRPr i="1">
              <a:solidFill>
                <a:srgbClr val="FF0000"/>
              </a:solidFill>
            </a:endParaRPr>
          </a:p>
        </p:txBody>
      </p:sp>
      <p:pic>
        <p:nvPicPr>
          <p:cNvPr id="363" name="Google Shape;363;p40"/>
          <p:cNvPicPr preferRelativeResize="0"/>
          <p:nvPr/>
        </p:nvPicPr>
        <p:blipFill>
          <a:blip r:embed="rId3">
            <a:alphaModFix/>
          </a:blip>
          <a:stretch>
            <a:fillRect/>
          </a:stretch>
        </p:blipFill>
        <p:spPr>
          <a:xfrm>
            <a:off x="1130241" y="1569625"/>
            <a:ext cx="7177409" cy="357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84188"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Nombre </a:t>
            </a:r>
            <a:r>
              <a:rPr b="1" lang="fr" sz="3000">
                <a:highlight>
                  <a:srgbClr val="B7B7B7"/>
                </a:highlight>
              </a:rPr>
              <a:t>minimum</a:t>
            </a:r>
            <a:r>
              <a:rPr b="1" lang="fr" sz="3000">
                <a:highlight>
                  <a:srgbClr val="B7B7B7"/>
                </a:highlight>
              </a:rPr>
              <a:t> d’appareils d’arrimage</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3000" u="sng">
                <a:highlight>
                  <a:srgbClr val="B7B7B7"/>
                </a:highlight>
              </a:rPr>
              <a:t>Cargaison bloquée ou immobilisée vers l’avant</a:t>
            </a:r>
            <a:endParaRPr b="1" sz="3000" u="sng">
              <a:highlight>
                <a:srgbClr val="B7B7B7"/>
              </a:highlight>
            </a:endParaRPr>
          </a:p>
        </p:txBody>
      </p:sp>
      <p:sp>
        <p:nvSpPr>
          <p:cNvPr id="369" name="Google Shape;369;p41"/>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21</a:t>
            </a:r>
            <a:endParaRPr i="1">
              <a:solidFill>
                <a:srgbClr val="FF0000"/>
              </a:solidFill>
            </a:endParaRPr>
          </a:p>
        </p:txBody>
      </p:sp>
      <p:pic>
        <p:nvPicPr>
          <p:cNvPr id="370" name="Google Shape;370;p41"/>
          <p:cNvPicPr preferRelativeResize="0"/>
          <p:nvPr/>
        </p:nvPicPr>
        <p:blipFill>
          <a:blip r:embed="rId3">
            <a:alphaModFix/>
          </a:blip>
          <a:stretch>
            <a:fillRect/>
          </a:stretch>
        </p:blipFill>
        <p:spPr>
          <a:xfrm>
            <a:off x="2192312" y="1155850"/>
            <a:ext cx="4927775" cy="4061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146950" y="34055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EXERCICES</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2400">
              <a:highlight>
                <a:srgbClr val="B7B7B7"/>
              </a:highlight>
            </a:endParaRPr>
          </a:p>
        </p:txBody>
      </p:sp>
      <p:sp>
        <p:nvSpPr>
          <p:cNvPr id="376" name="Google Shape;376;p42"/>
          <p:cNvSpPr txBox="1"/>
          <p:nvPr/>
        </p:nvSpPr>
        <p:spPr>
          <a:xfrm>
            <a:off x="146950" y="1516100"/>
            <a:ext cx="8922900" cy="646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3000">
                <a:solidFill>
                  <a:schemeClr val="dk1"/>
                </a:solidFill>
              </a:rPr>
              <a:t>1.Donner un exemple d’un dispositif d’arrimage</a:t>
            </a:r>
            <a:endParaRPr sz="3000">
              <a:solidFill>
                <a:srgbClr val="0000FF"/>
              </a:solidFill>
            </a:endParaRPr>
          </a:p>
        </p:txBody>
      </p:sp>
      <p:sp>
        <p:nvSpPr>
          <p:cNvPr id="377" name="Google Shape;377;p42"/>
          <p:cNvSpPr txBox="1"/>
          <p:nvPr/>
        </p:nvSpPr>
        <p:spPr>
          <a:xfrm>
            <a:off x="5955000" y="3835750"/>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guide normes d’arrimage p.14</a:t>
            </a:r>
            <a:r>
              <a:rPr i="1" lang="fr">
                <a:solidFill>
                  <a:srgbClr val="FF0000"/>
                </a:solidFill>
              </a:rPr>
              <a:t> </a:t>
            </a:r>
            <a:endParaRPr i="1">
              <a:solidFill>
                <a:srgbClr val="FF0000"/>
              </a:solidFill>
            </a:endParaRPr>
          </a:p>
        </p:txBody>
      </p:sp>
      <p:sp>
        <p:nvSpPr>
          <p:cNvPr id="378" name="Google Shape;378;p42"/>
          <p:cNvSpPr txBox="1"/>
          <p:nvPr/>
        </p:nvSpPr>
        <p:spPr>
          <a:xfrm>
            <a:off x="1414275" y="1819275"/>
            <a:ext cx="5430000" cy="229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900"/>
          </a:p>
          <a:p>
            <a:pPr indent="-400050" lvl="0" marL="457200" rtl="0" algn="l">
              <a:spcBef>
                <a:spcPts val="0"/>
              </a:spcBef>
              <a:spcAft>
                <a:spcPts val="0"/>
              </a:spcAft>
              <a:buClr>
                <a:srgbClr val="0905A1"/>
              </a:buClr>
              <a:buSzPts val="2700"/>
              <a:buChar char="●"/>
            </a:pPr>
            <a:r>
              <a:rPr lang="fr" sz="2700">
                <a:solidFill>
                  <a:srgbClr val="0905A1"/>
                </a:solidFill>
              </a:rPr>
              <a:t>Barre d’étayage</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Berceau</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Cale de retenue</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Coin de protection</a:t>
            </a:r>
            <a:endParaRPr sz="2700">
              <a:solidFill>
                <a:srgbClr val="0905A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3"/>
          <p:cNvSpPr txBox="1"/>
          <p:nvPr>
            <p:ph type="title"/>
          </p:nvPr>
        </p:nvSpPr>
        <p:spPr>
          <a:xfrm>
            <a:off x="146950" y="34055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EXERCICES</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p:txBody>
      </p:sp>
      <p:sp>
        <p:nvSpPr>
          <p:cNvPr id="384" name="Google Shape;384;p43"/>
          <p:cNvSpPr txBox="1"/>
          <p:nvPr/>
        </p:nvSpPr>
        <p:spPr>
          <a:xfrm>
            <a:off x="0" y="1402425"/>
            <a:ext cx="8887500" cy="646500"/>
          </a:xfrm>
          <a:prstGeom prst="rect">
            <a:avLst/>
          </a:prstGeom>
          <a:noFill/>
          <a:ln>
            <a:noFill/>
          </a:ln>
        </p:spPr>
        <p:txBody>
          <a:bodyPr anchorCtr="0" anchor="t" bIns="91425" lIns="91425" spcFirstLastPara="1" rIns="91425" wrap="square" tIns="91425">
            <a:spAutoFit/>
          </a:bodyPr>
          <a:lstStyle/>
          <a:p>
            <a:pPr indent="0" lvl="0" marL="457200" rtl="0" algn="just">
              <a:lnSpc>
                <a:spcPct val="115000"/>
              </a:lnSpc>
              <a:spcBef>
                <a:spcPts val="0"/>
              </a:spcBef>
              <a:spcAft>
                <a:spcPts val="0"/>
              </a:spcAft>
              <a:buNone/>
            </a:pPr>
            <a:r>
              <a:rPr lang="fr" sz="3000">
                <a:solidFill>
                  <a:schemeClr val="dk1"/>
                </a:solidFill>
              </a:rPr>
              <a:t>2. Donner un exemple d’un appareil d’arrimage.</a:t>
            </a:r>
            <a:endParaRPr sz="3000">
              <a:solidFill>
                <a:srgbClr val="0000FF"/>
              </a:solidFill>
            </a:endParaRPr>
          </a:p>
        </p:txBody>
      </p:sp>
      <p:sp>
        <p:nvSpPr>
          <p:cNvPr id="385" name="Google Shape;385;p43"/>
          <p:cNvSpPr txBox="1"/>
          <p:nvPr/>
        </p:nvSpPr>
        <p:spPr>
          <a:xfrm>
            <a:off x="1720400" y="1409700"/>
            <a:ext cx="3301800" cy="232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900"/>
          </a:p>
          <a:p>
            <a:pPr indent="0" lvl="0" marL="0" rtl="0" algn="l">
              <a:spcBef>
                <a:spcPts val="0"/>
              </a:spcBef>
              <a:spcAft>
                <a:spcPts val="0"/>
              </a:spcAft>
              <a:buNone/>
            </a:pPr>
            <a:r>
              <a:t/>
            </a:r>
            <a:endParaRPr b="1" sz="29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Chaîne;</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Tendeur;</a:t>
            </a:r>
            <a:endParaRPr sz="2700">
              <a:solidFill>
                <a:srgbClr val="0905A1"/>
              </a:solidFill>
            </a:endParaRPr>
          </a:p>
          <a:p>
            <a:pPr indent="-400050" lvl="0" marL="457200" rtl="0" algn="l">
              <a:spcBef>
                <a:spcPts val="0"/>
              </a:spcBef>
              <a:spcAft>
                <a:spcPts val="0"/>
              </a:spcAft>
              <a:buClr>
                <a:srgbClr val="0905A1"/>
              </a:buClr>
              <a:buSzPts val="2700"/>
              <a:buChar char="●"/>
            </a:pPr>
            <a:r>
              <a:rPr lang="fr" sz="2700">
                <a:solidFill>
                  <a:srgbClr val="0905A1"/>
                </a:solidFill>
              </a:rPr>
              <a:t>Sangle.</a:t>
            </a:r>
            <a:endParaRPr sz="2700">
              <a:solidFill>
                <a:srgbClr val="0905A1"/>
              </a:solidFill>
            </a:endParaRPr>
          </a:p>
        </p:txBody>
      </p:sp>
      <p:sp>
        <p:nvSpPr>
          <p:cNvPr id="386" name="Google Shape;386;p43"/>
          <p:cNvSpPr txBox="1"/>
          <p:nvPr/>
        </p:nvSpPr>
        <p:spPr>
          <a:xfrm>
            <a:off x="5955000" y="3835750"/>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guide normes d’arrimage p.14 </a:t>
            </a:r>
            <a:endParaRPr i="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4"/>
          <p:cNvSpPr txBox="1"/>
          <p:nvPr>
            <p:ph type="title"/>
          </p:nvPr>
        </p:nvSpPr>
        <p:spPr>
          <a:xfrm>
            <a:off x="146950" y="34055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EXERCICES</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p:txBody>
      </p:sp>
      <p:sp>
        <p:nvSpPr>
          <p:cNvPr id="392" name="Google Shape;392;p44"/>
          <p:cNvSpPr txBox="1"/>
          <p:nvPr/>
        </p:nvSpPr>
        <p:spPr>
          <a:xfrm>
            <a:off x="0" y="1402425"/>
            <a:ext cx="8887500" cy="646500"/>
          </a:xfrm>
          <a:prstGeom prst="rect">
            <a:avLst/>
          </a:prstGeom>
          <a:noFill/>
          <a:ln>
            <a:noFill/>
          </a:ln>
        </p:spPr>
        <p:txBody>
          <a:bodyPr anchorCtr="0" anchor="t" bIns="91425" lIns="91425" spcFirstLastPara="1" rIns="91425" wrap="square" tIns="91425">
            <a:spAutoFit/>
          </a:bodyPr>
          <a:lstStyle/>
          <a:p>
            <a:pPr indent="0" lvl="0" marL="457200" rtl="0" algn="just">
              <a:lnSpc>
                <a:spcPct val="115000"/>
              </a:lnSpc>
              <a:spcBef>
                <a:spcPts val="0"/>
              </a:spcBef>
              <a:spcAft>
                <a:spcPts val="0"/>
              </a:spcAft>
              <a:buNone/>
            </a:pPr>
            <a:r>
              <a:rPr lang="fr" sz="3000">
                <a:solidFill>
                  <a:schemeClr val="dk1"/>
                </a:solidFill>
              </a:rPr>
              <a:t>3</a:t>
            </a:r>
            <a:r>
              <a:rPr lang="fr" sz="3000">
                <a:solidFill>
                  <a:schemeClr val="dk1"/>
                </a:solidFill>
              </a:rPr>
              <a:t>.</a:t>
            </a:r>
            <a:r>
              <a:rPr lang="fr" sz="3000">
                <a:solidFill>
                  <a:schemeClr val="dk1"/>
                </a:solidFill>
              </a:rPr>
              <a:t>Que signifient les lettres LCN ou WLL?</a:t>
            </a:r>
            <a:endParaRPr sz="3000">
              <a:solidFill>
                <a:srgbClr val="0000FF"/>
              </a:solidFill>
            </a:endParaRPr>
          </a:p>
        </p:txBody>
      </p:sp>
      <p:sp>
        <p:nvSpPr>
          <p:cNvPr id="393" name="Google Shape;393;p44"/>
          <p:cNvSpPr txBox="1"/>
          <p:nvPr/>
        </p:nvSpPr>
        <p:spPr>
          <a:xfrm>
            <a:off x="510975" y="1271100"/>
            <a:ext cx="8247600" cy="20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900"/>
          </a:p>
          <a:p>
            <a:pPr indent="0" lvl="0" marL="0" rtl="0" algn="l">
              <a:spcBef>
                <a:spcPts val="0"/>
              </a:spcBef>
              <a:spcAft>
                <a:spcPts val="0"/>
              </a:spcAft>
              <a:buNone/>
            </a:pPr>
            <a:r>
              <a:t/>
            </a:r>
            <a:endParaRPr b="1" sz="2900">
              <a:solidFill>
                <a:srgbClr val="0905A1"/>
              </a:solidFill>
            </a:endParaRPr>
          </a:p>
          <a:p>
            <a:pPr indent="0" lvl="0" marL="0" rtl="0" algn="just">
              <a:lnSpc>
                <a:spcPct val="115000"/>
              </a:lnSpc>
              <a:spcBef>
                <a:spcPts val="0"/>
              </a:spcBef>
              <a:spcAft>
                <a:spcPts val="0"/>
              </a:spcAft>
              <a:buClr>
                <a:schemeClr val="dk1"/>
              </a:buClr>
              <a:buSzPts val="1100"/>
              <a:buFont typeface="Arial"/>
              <a:buNone/>
            </a:pPr>
            <a:r>
              <a:rPr lang="fr" sz="3000">
                <a:solidFill>
                  <a:srgbClr val="0905A1"/>
                </a:solidFill>
              </a:rPr>
              <a:t>Limite de charge nominal (Working load limit): capacité de l’appareil. </a:t>
            </a:r>
            <a:endParaRPr b="1" sz="3000">
              <a:solidFill>
                <a:srgbClr val="0905A1"/>
              </a:solidFill>
            </a:endParaRPr>
          </a:p>
        </p:txBody>
      </p:sp>
      <p:sp>
        <p:nvSpPr>
          <p:cNvPr id="394" name="Google Shape;394;p44"/>
          <p:cNvSpPr txBox="1"/>
          <p:nvPr/>
        </p:nvSpPr>
        <p:spPr>
          <a:xfrm>
            <a:off x="5955000" y="3835750"/>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guide normes d’arrimage p.8 </a:t>
            </a:r>
            <a:endParaRPr i="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5"/>
          <p:cNvSpPr txBox="1"/>
          <p:nvPr>
            <p:ph type="title"/>
          </p:nvPr>
        </p:nvSpPr>
        <p:spPr>
          <a:xfrm>
            <a:off x="146950" y="34055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EXERCICES</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p:txBody>
      </p:sp>
      <p:sp>
        <p:nvSpPr>
          <p:cNvPr id="400" name="Google Shape;400;p45"/>
          <p:cNvSpPr txBox="1"/>
          <p:nvPr/>
        </p:nvSpPr>
        <p:spPr>
          <a:xfrm>
            <a:off x="0" y="1402425"/>
            <a:ext cx="8887500" cy="1708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3000">
                <a:solidFill>
                  <a:schemeClr val="dk1"/>
                </a:solidFill>
              </a:rPr>
              <a:t>4</a:t>
            </a:r>
            <a:r>
              <a:rPr lang="fr" sz="3000">
                <a:solidFill>
                  <a:schemeClr val="dk1"/>
                </a:solidFill>
              </a:rPr>
              <a:t>.</a:t>
            </a:r>
            <a:r>
              <a:rPr lang="fr" sz="3000">
                <a:solidFill>
                  <a:schemeClr val="dk1"/>
                </a:solidFill>
              </a:rPr>
              <a:t>Quelle est la différence entre un véhicule léger et un véhicule lourd au sens du règlement ?</a:t>
            </a:r>
            <a:endParaRPr sz="3000">
              <a:solidFill>
                <a:schemeClr val="dk1"/>
              </a:solidFill>
            </a:endParaRPr>
          </a:p>
          <a:p>
            <a:pPr indent="0" lvl="0" marL="457200" rtl="0" algn="just">
              <a:lnSpc>
                <a:spcPct val="115000"/>
              </a:lnSpc>
              <a:spcBef>
                <a:spcPts val="0"/>
              </a:spcBef>
              <a:spcAft>
                <a:spcPts val="0"/>
              </a:spcAft>
              <a:buNone/>
            </a:pPr>
            <a:r>
              <a:t/>
            </a:r>
            <a:endParaRPr sz="3000">
              <a:solidFill>
                <a:schemeClr val="dk1"/>
              </a:solidFill>
            </a:endParaRPr>
          </a:p>
        </p:txBody>
      </p:sp>
      <p:sp>
        <p:nvSpPr>
          <p:cNvPr id="401" name="Google Shape;401;p45"/>
          <p:cNvSpPr txBox="1"/>
          <p:nvPr/>
        </p:nvSpPr>
        <p:spPr>
          <a:xfrm>
            <a:off x="639900" y="2571750"/>
            <a:ext cx="8247600" cy="1177500"/>
          </a:xfrm>
          <a:prstGeom prst="rect">
            <a:avLst/>
          </a:prstGeom>
          <a:noFill/>
          <a:ln>
            <a:noFill/>
          </a:ln>
        </p:spPr>
        <p:txBody>
          <a:bodyPr anchorCtr="0" anchor="t" bIns="91425" lIns="91425" spcFirstLastPara="1" rIns="91425" wrap="square" tIns="91425">
            <a:spAutoFit/>
          </a:bodyPr>
          <a:lstStyle/>
          <a:p>
            <a:pPr indent="-228600" lvl="0" marL="179705" rtl="0" algn="just">
              <a:lnSpc>
                <a:spcPct val="115000"/>
              </a:lnSpc>
              <a:spcBef>
                <a:spcPts val="0"/>
              </a:spcBef>
              <a:spcAft>
                <a:spcPts val="0"/>
              </a:spcAft>
              <a:buNone/>
            </a:pPr>
            <a:r>
              <a:rPr lang="fr" sz="3000">
                <a:solidFill>
                  <a:srgbClr val="0905A1"/>
                </a:solidFill>
              </a:rPr>
              <a:t>Léger : moins de 4500 kg de PNBV, </a:t>
            </a:r>
            <a:endParaRPr sz="3000">
              <a:solidFill>
                <a:srgbClr val="0905A1"/>
              </a:solidFill>
            </a:endParaRPr>
          </a:p>
          <a:p>
            <a:pPr indent="-228600" lvl="0" marL="179705" rtl="0" algn="just">
              <a:lnSpc>
                <a:spcPct val="115000"/>
              </a:lnSpc>
              <a:spcBef>
                <a:spcPts val="0"/>
              </a:spcBef>
              <a:spcAft>
                <a:spcPts val="0"/>
              </a:spcAft>
              <a:buNone/>
            </a:pPr>
            <a:r>
              <a:rPr lang="fr" sz="3000">
                <a:solidFill>
                  <a:srgbClr val="0905A1"/>
                </a:solidFill>
              </a:rPr>
              <a:t>Lourd : plus de 4500 kg de PNBV</a:t>
            </a:r>
            <a:endParaRPr b="1" sz="3000">
              <a:solidFill>
                <a:srgbClr val="0905A1"/>
              </a:solidFill>
            </a:endParaRPr>
          </a:p>
        </p:txBody>
      </p:sp>
      <p:sp>
        <p:nvSpPr>
          <p:cNvPr id="402" name="Google Shape;402;p45"/>
          <p:cNvSpPr txBox="1"/>
          <p:nvPr/>
        </p:nvSpPr>
        <p:spPr>
          <a:xfrm>
            <a:off x="5955000" y="3835750"/>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guide normes d’arrimage p.12 </a:t>
            </a:r>
            <a:endParaRPr i="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6"/>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EXERCICES</a:t>
            </a:r>
            <a:endParaRPr b="1" sz="3000">
              <a:highlight>
                <a:srgbClr val="B7B7B7"/>
              </a:highlight>
            </a:endParaRPr>
          </a:p>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08" name="Google Shape;408;p46"/>
          <p:cNvSpPr txBox="1"/>
          <p:nvPr/>
        </p:nvSpPr>
        <p:spPr>
          <a:xfrm>
            <a:off x="22500" y="1125800"/>
            <a:ext cx="9099000" cy="2558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5. Après avoir fait le chargement d’une cargaison, j’ai parcouru 50 km et je me suis arrêté pour dîner. Suis-je obligé de faire l’inspection de mon système d’arrimage ?</a:t>
            </a:r>
            <a:endParaRPr sz="2600">
              <a:solidFill>
                <a:schemeClr val="dk1"/>
              </a:solidFill>
            </a:endParaRPr>
          </a:p>
          <a:p>
            <a:pPr indent="0" lvl="0" marL="457200" rtl="0" algn="just">
              <a:lnSpc>
                <a:spcPct val="115000"/>
              </a:lnSpc>
              <a:spcBef>
                <a:spcPts val="0"/>
              </a:spcBef>
              <a:spcAft>
                <a:spcPts val="0"/>
              </a:spcAft>
              <a:buNone/>
            </a:pPr>
            <a:r>
              <a:t/>
            </a:r>
            <a:endParaRPr sz="3000">
              <a:solidFill>
                <a:schemeClr val="dk1"/>
              </a:solidFill>
            </a:endParaRPr>
          </a:p>
          <a:p>
            <a:pPr indent="0" lvl="0" marL="457200" rtl="0" algn="just">
              <a:lnSpc>
                <a:spcPct val="115000"/>
              </a:lnSpc>
              <a:spcBef>
                <a:spcPts val="0"/>
              </a:spcBef>
              <a:spcAft>
                <a:spcPts val="0"/>
              </a:spcAft>
              <a:buNone/>
            </a:pPr>
            <a:r>
              <a:t/>
            </a:r>
            <a:endParaRPr sz="3000">
              <a:solidFill>
                <a:schemeClr val="dk1"/>
              </a:solidFill>
            </a:endParaRPr>
          </a:p>
        </p:txBody>
      </p:sp>
      <p:sp>
        <p:nvSpPr>
          <p:cNvPr id="409" name="Google Shape;409;p46"/>
          <p:cNvSpPr txBox="1"/>
          <p:nvPr/>
        </p:nvSpPr>
        <p:spPr>
          <a:xfrm>
            <a:off x="448200" y="2909750"/>
            <a:ext cx="86733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2700">
                <a:solidFill>
                  <a:srgbClr val="0905A1"/>
                </a:solidFill>
              </a:rPr>
              <a:t>Oui, car l’inspection de l’arrimage doit être faite à chaque changement d’activité et avant 80 km.</a:t>
            </a:r>
            <a:endParaRPr b="1" sz="2700">
              <a:solidFill>
                <a:srgbClr val="0905A1"/>
              </a:solidFill>
            </a:endParaRPr>
          </a:p>
        </p:txBody>
      </p:sp>
      <p:sp>
        <p:nvSpPr>
          <p:cNvPr id="410" name="Google Shape;410;p46"/>
          <p:cNvSpPr txBox="1"/>
          <p:nvPr/>
        </p:nvSpPr>
        <p:spPr>
          <a:xfrm>
            <a:off x="5955000" y="3835750"/>
            <a:ext cx="31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guide normes d’arrimage p.13 </a:t>
            </a:r>
            <a:endParaRPr i="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7"/>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600">
                <a:highlight>
                  <a:srgbClr val="B7B7B7"/>
                </a:highlight>
              </a:rPr>
              <a:t>NOMBRE MINIMAL D’APPAREILS D’ARRIMAGE</a:t>
            </a:r>
            <a:endParaRPr b="1" sz="2600">
              <a:highlight>
                <a:srgbClr val="B7B7B7"/>
              </a:highlight>
            </a:endParaRPr>
          </a:p>
          <a:p>
            <a:pPr indent="0" lvl="0" marL="0" rtl="0" algn="l">
              <a:spcBef>
                <a:spcPts val="0"/>
              </a:spcBef>
              <a:spcAft>
                <a:spcPts val="0"/>
              </a:spcAft>
              <a:buClr>
                <a:schemeClr val="dk1"/>
              </a:buClr>
              <a:buSzPts val="1100"/>
              <a:buFont typeface="Arial"/>
              <a:buNone/>
            </a:pPr>
            <a:r>
              <a:rPr lang="fr"/>
              <a:t> </a:t>
            </a:r>
            <a:r>
              <a:rPr lang="fr" sz="2300">
                <a:solidFill>
                  <a:srgbClr val="0000FF"/>
                </a:solidFill>
              </a:rPr>
              <a:t>À partir des illustrations suivantes, combien d’appareils d’arrimage sont nécessaires pour les exercices suivants?</a:t>
            </a:r>
            <a:endParaRPr sz="2300">
              <a:solidFill>
                <a:srgbClr val="0000FF"/>
              </a:solidFill>
            </a:endParaRPr>
          </a:p>
          <a:p>
            <a:pPr indent="0" lvl="0" marL="0" rtl="0" algn="ctr">
              <a:spcBef>
                <a:spcPts val="0"/>
              </a:spcBef>
              <a:spcAft>
                <a:spcPts val="0"/>
              </a:spcAft>
              <a:buClr>
                <a:schemeClr val="dk1"/>
              </a:buClr>
              <a:buSzPts val="1100"/>
              <a:buFont typeface="Arial"/>
              <a:buNone/>
            </a:pPr>
            <a:r>
              <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pic>
        <p:nvPicPr>
          <p:cNvPr id="416" name="Google Shape;416;p47"/>
          <p:cNvPicPr preferRelativeResize="0"/>
          <p:nvPr/>
        </p:nvPicPr>
        <p:blipFill>
          <a:blip r:embed="rId3">
            <a:alphaModFix/>
          </a:blip>
          <a:stretch>
            <a:fillRect/>
          </a:stretch>
        </p:blipFill>
        <p:spPr>
          <a:xfrm>
            <a:off x="811350" y="1284450"/>
            <a:ext cx="7519677" cy="1692650"/>
          </a:xfrm>
          <a:prstGeom prst="rect">
            <a:avLst/>
          </a:prstGeom>
          <a:noFill/>
          <a:ln>
            <a:noFill/>
          </a:ln>
        </p:spPr>
      </p:pic>
      <p:pic>
        <p:nvPicPr>
          <p:cNvPr id="417" name="Google Shape;417;p47"/>
          <p:cNvPicPr preferRelativeResize="0"/>
          <p:nvPr/>
        </p:nvPicPr>
        <p:blipFill>
          <a:blip r:embed="rId4">
            <a:alphaModFix/>
          </a:blip>
          <a:stretch>
            <a:fillRect/>
          </a:stretch>
        </p:blipFill>
        <p:spPr>
          <a:xfrm>
            <a:off x="1731375" y="2811450"/>
            <a:ext cx="5404301" cy="1509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8"/>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23" name="Google Shape;423;p48"/>
          <p:cNvSpPr txBox="1"/>
          <p:nvPr/>
        </p:nvSpPr>
        <p:spPr>
          <a:xfrm>
            <a:off x="7559700" y="3916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Comp 3. cahier de l’élève</a:t>
            </a:r>
            <a:endParaRPr i="1" sz="900">
              <a:solidFill>
                <a:srgbClr val="FF0000"/>
              </a:solidFill>
            </a:endParaRPr>
          </a:p>
        </p:txBody>
      </p:sp>
      <p:pic>
        <p:nvPicPr>
          <p:cNvPr id="424" name="Google Shape;424;p48"/>
          <p:cNvPicPr preferRelativeResize="0"/>
          <p:nvPr/>
        </p:nvPicPr>
        <p:blipFill>
          <a:blip r:embed="rId3">
            <a:alphaModFix/>
          </a:blip>
          <a:stretch>
            <a:fillRect/>
          </a:stretch>
        </p:blipFill>
        <p:spPr>
          <a:xfrm>
            <a:off x="0" y="908700"/>
            <a:ext cx="9144000" cy="23014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9"/>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Cahier de l’élève compétence 3</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pic>
        <p:nvPicPr>
          <p:cNvPr id="430" name="Google Shape;430;p49"/>
          <p:cNvPicPr preferRelativeResize="0"/>
          <p:nvPr/>
        </p:nvPicPr>
        <p:blipFill>
          <a:blip r:embed="rId3">
            <a:alphaModFix/>
          </a:blip>
          <a:stretch>
            <a:fillRect/>
          </a:stretch>
        </p:blipFill>
        <p:spPr>
          <a:xfrm>
            <a:off x="0" y="858000"/>
            <a:ext cx="9144003" cy="2250279"/>
          </a:xfrm>
          <a:prstGeom prst="rect">
            <a:avLst/>
          </a:prstGeom>
          <a:noFill/>
          <a:ln>
            <a:noFill/>
          </a:ln>
        </p:spPr>
      </p:pic>
      <p:sp>
        <p:nvSpPr>
          <p:cNvPr id="431" name="Google Shape;431;p49"/>
          <p:cNvSpPr txBox="1"/>
          <p:nvPr/>
        </p:nvSpPr>
        <p:spPr>
          <a:xfrm>
            <a:off x="7559700" y="3916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Comp 3. cahier de l’élève</a:t>
            </a:r>
            <a:endParaRPr i="1" sz="90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0"/>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highlight>
                  <a:srgbClr val="B7B7B7"/>
                </a:highlight>
              </a:rPr>
              <a:t>Arrimage selon le poids et la longueur</a:t>
            </a:r>
            <a:endParaRPr b="1" sz="34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37" name="Google Shape;437;p50"/>
          <p:cNvSpPr txBox="1"/>
          <p:nvPr/>
        </p:nvSpPr>
        <p:spPr>
          <a:xfrm>
            <a:off x="22500" y="1089575"/>
            <a:ext cx="9099000" cy="2558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u="sng">
                <a:solidFill>
                  <a:schemeClr val="dk1"/>
                </a:solidFill>
              </a:rPr>
              <a:t>Procédure:</a:t>
            </a:r>
            <a:r>
              <a:rPr lang="fr" sz="2600">
                <a:solidFill>
                  <a:schemeClr val="dk1"/>
                </a:solidFill>
              </a:rPr>
              <a:t>  </a:t>
            </a:r>
            <a:r>
              <a:rPr lang="fr" sz="2600">
                <a:solidFill>
                  <a:srgbClr val="0905A1"/>
                </a:solidFill>
              </a:rPr>
              <a:t>Appliquer la procédure en fonction du poids et  de la longueur, puis prendre celle des deux qui exige le </a:t>
            </a:r>
            <a:r>
              <a:rPr lang="fr" sz="2600" u="sng">
                <a:solidFill>
                  <a:srgbClr val="FF0000"/>
                </a:solidFill>
              </a:rPr>
              <a:t>plus grand nombre</a:t>
            </a:r>
            <a:r>
              <a:rPr lang="fr" sz="2600">
                <a:solidFill>
                  <a:srgbClr val="0905A1"/>
                </a:solidFill>
              </a:rPr>
              <a:t> d’appareil d’arrimage.</a:t>
            </a:r>
            <a:endParaRPr sz="2600">
              <a:solidFill>
                <a:srgbClr val="0905A1"/>
              </a:solidFill>
            </a:endParaRPr>
          </a:p>
          <a:p>
            <a:pPr indent="0" lvl="0" marL="457200" rtl="0" algn="just">
              <a:lnSpc>
                <a:spcPct val="115000"/>
              </a:lnSpc>
              <a:spcBef>
                <a:spcPts val="0"/>
              </a:spcBef>
              <a:spcAft>
                <a:spcPts val="0"/>
              </a:spcAft>
              <a:buNone/>
            </a:pPr>
            <a:r>
              <a:t/>
            </a:r>
            <a:endParaRPr sz="3000">
              <a:solidFill>
                <a:schemeClr val="dk1"/>
              </a:solidFill>
            </a:endParaRPr>
          </a:p>
          <a:p>
            <a:pPr indent="0" lvl="0" marL="457200" rtl="0" algn="just">
              <a:lnSpc>
                <a:spcPct val="115000"/>
              </a:lnSpc>
              <a:spcBef>
                <a:spcPts val="0"/>
              </a:spcBef>
              <a:spcAft>
                <a:spcPts val="0"/>
              </a:spcAft>
              <a:buNone/>
            </a:pPr>
            <a:r>
              <a:t/>
            </a:r>
            <a:endParaRPr sz="3000">
              <a:solidFill>
                <a:schemeClr val="dk1"/>
              </a:solidFill>
            </a:endParaRPr>
          </a:p>
        </p:txBody>
      </p:sp>
      <p:sp>
        <p:nvSpPr>
          <p:cNvPr id="438" name="Google Shape;438;p50"/>
          <p:cNvSpPr txBox="1"/>
          <p:nvPr/>
        </p:nvSpPr>
        <p:spPr>
          <a:xfrm>
            <a:off x="7559700" y="3916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Comp 3. cahier de l’élève</a:t>
            </a:r>
            <a:endParaRPr i="1" sz="90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1"/>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44" name="Google Shape;444;p51"/>
          <p:cNvSpPr txBox="1"/>
          <p:nvPr/>
        </p:nvSpPr>
        <p:spPr>
          <a:xfrm>
            <a:off x="7617600" y="3945050"/>
            <a:ext cx="1526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83 guide de l’élève,</a:t>
            </a:r>
            <a:endParaRPr i="1" sz="900">
              <a:solidFill>
                <a:srgbClr val="FF0000"/>
              </a:solidFill>
            </a:endParaRPr>
          </a:p>
        </p:txBody>
      </p:sp>
      <p:sp>
        <p:nvSpPr>
          <p:cNvPr id="445" name="Google Shape;445;p51"/>
          <p:cNvSpPr txBox="1"/>
          <p:nvPr/>
        </p:nvSpPr>
        <p:spPr>
          <a:xfrm>
            <a:off x="0" y="5824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1.Cargaison: Caisse en bois contenant des vitraux.</a:t>
            </a:r>
            <a:endParaRPr sz="3000">
              <a:solidFill>
                <a:schemeClr val="dk1"/>
              </a:solidFill>
            </a:endParaRPr>
          </a:p>
        </p:txBody>
      </p:sp>
      <p:sp>
        <p:nvSpPr>
          <p:cNvPr id="446" name="Google Shape;446;p51"/>
          <p:cNvSpPr txBox="1"/>
          <p:nvPr/>
        </p:nvSpPr>
        <p:spPr>
          <a:xfrm>
            <a:off x="0" y="4050600"/>
            <a:ext cx="10512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447" name="Google Shape;447;p51"/>
          <p:cNvPicPr preferRelativeResize="0"/>
          <p:nvPr/>
        </p:nvPicPr>
        <p:blipFill>
          <a:blip r:embed="rId3">
            <a:alphaModFix/>
          </a:blip>
          <a:stretch>
            <a:fillRect/>
          </a:stretch>
        </p:blipFill>
        <p:spPr>
          <a:xfrm>
            <a:off x="168175" y="1238775"/>
            <a:ext cx="8183505" cy="2062275"/>
          </a:xfrm>
          <a:prstGeom prst="rect">
            <a:avLst/>
          </a:prstGeom>
          <a:noFill/>
          <a:ln>
            <a:noFill/>
          </a:ln>
        </p:spPr>
      </p:pic>
      <p:pic>
        <p:nvPicPr>
          <p:cNvPr id="448" name="Google Shape;448;p51"/>
          <p:cNvPicPr preferRelativeResize="0"/>
          <p:nvPr/>
        </p:nvPicPr>
        <p:blipFill>
          <a:blip r:embed="rId4">
            <a:alphaModFix/>
          </a:blip>
          <a:stretch>
            <a:fillRect/>
          </a:stretch>
        </p:blipFill>
        <p:spPr>
          <a:xfrm>
            <a:off x="5157725" y="2248650"/>
            <a:ext cx="117825" cy="323100"/>
          </a:xfrm>
          <a:prstGeom prst="rect">
            <a:avLst/>
          </a:prstGeom>
          <a:noFill/>
          <a:ln>
            <a:noFill/>
          </a:ln>
        </p:spPr>
      </p:pic>
      <p:sp>
        <p:nvSpPr>
          <p:cNvPr id="449" name="Google Shape;449;p51"/>
          <p:cNvSpPr txBox="1"/>
          <p:nvPr/>
        </p:nvSpPr>
        <p:spPr>
          <a:xfrm>
            <a:off x="1073650" y="3301050"/>
            <a:ext cx="7977900" cy="1215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2000">
                <a:solidFill>
                  <a:srgbClr val="FF0000"/>
                </a:solidFill>
              </a:rPr>
              <a:t>4 700 kg ÷ 50 % = 2350 kg ÷ 2450 kg = 0.96 donc 1 appareil</a:t>
            </a:r>
            <a:endParaRPr sz="2000">
              <a:solidFill>
                <a:srgbClr val="FF0000"/>
              </a:solidFill>
            </a:endParaRPr>
          </a:p>
          <a:p>
            <a:pPr indent="0" lvl="0" marL="0" rtl="0" algn="just">
              <a:lnSpc>
                <a:spcPct val="115000"/>
              </a:lnSpc>
              <a:spcBef>
                <a:spcPts val="0"/>
              </a:spcBef>
              <a:spcAft>
                <a:spcPts val="0"/>
              </a:spcAft>
              <a:buNone/>
            </a:pPr>
            <a:r>
              <a:rPr lang="fr" sz="2000">
                <a:solidFill>
                  <a:srgbClr val="FF0000"/>
                </a:solidFill>
              </a:rPr>
              <a:t>4 m ÷ 3.04 = 1.32 donc 2 + 1 = </a:t>
            </a:r>
            <a:r>
              <a:rPr lang="fr" sz="2000">
                <a:solidFill>
                  <a:srgbClr val="FF0000"/>
                </a:solidFill>
                <a:highlight>
                  <a:srgbClr val="FFFF00"/>
                </a:highlight>
              </a:rPr>
              <a:t>3 appareils</a:t>
            </a:r>
            <a:endParaRPr sz="1600">
              <a:solidFill>
                <a:srgbClr val="FF0000"/>
              </a:solidFill>
              <a:highlight>
                <a:srgbClr val="FFFF00"/>
              </a:highlight>
            </a:endParaRPr>
          </a:p>
          <a:p>
            <a:pPr indent="0" lvl="0" marL="0" rtl="0" algn="just">
              <a:lnSpc>
                <a:spcPct val="115000"/>
              </a:lnSpc>
              <a:spcBef>
                <a:spcPts val="0"/>
              </a:spcBef>
              <a:spcAft>
                <a:spcPts val="0"/>
              </a:spcAft>
              <a:buClr>
                <a:schemeClr val="dk1"/>
              </a:buClr>
              <a:buSzPts val="1100"/>
              <a:buFont typeface="Arial"/>
              <a:buNone/>
            </a:pPr>
            <a:r>
              <a:rPr lang="fr" sz="2100">
                <a:solidFill>
                  <a:srgbClr val="FF0000"/>
                </a:solidFill>
                <a:highlight>
                  <a:srgbClr val="FFFF00"/>
                </a:highlight>
              </a:rPr>
              <a:t>3 appareils</a:t>
            </a:r>
            <a:endParaRPr sz="2100">
              <a:solidFill>
                <a:srgbClr val="FF0000"/>
              </a:solidFill>
              <a:highlight>
                <a:srgbClr val="FFFF00"/>
              </a:highlight>
            </a:endParaRPr>
          </a:p>
        </p:txBody>
      </p:sp>
      <p:pic>
        <p:nvPicPr>
          <p:cNvPr id="450" name="Google Shape;450;p51"/>
          <p:cNvPicPr preferRelativeResize="0"/>
          <p:nvPr/>
        </p:nvPicPr>
        <p:blipFill>
          <a:blip r:embed="rId4">
            <a:alphaModFix/>
          </a:blip>
          <a:stretch>
            <a:fillRect/>
          </a:stretch>
        </p:blipFill>
        <p:spPr>
          <a:xfrm>
            <a:off x="4603100" y="2248650"/>
            <a:ext cx="117825" cy="323100"/>
          </a:xfrm>
          <a:prstGeom prst="rect">
            <a:avLst/>
          </a:prstGeom>
          <a:noFill/>
          <a:ln>
            <a:noFill/>
          </a:ln>
        </p:spPr>
      </p:pic>
      <p:pic>
        <p:nvPicPr>
          <p:cNvPr id="451" name="Google Shape;451;p51"/>
          <p:cNvPicPr preferRelativeResize="0"/>
          <p:nvPr/>
        </p:nvPicPr>
        <p:blipFill>
          <a:blip r:embed="rId4">
            <a:alphaModFix/>
          </a:blip>
          <a:stretch>
            <a:fillRect/>
          </a:stretch>
        </p:blipFill>
        <p:spPr>
          <a:xfrm>
            <a:off x="3924125" y="2248650"/>
            <a:ext cx="117825" cy="32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2"/>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57" name="Google Shape;457;p52"/>
          <p:cNvSpPr txBox="1"/>
          <p:nvPr/>
        </p:nvSpPr>
        <p:spPr>
          <a:xfrm>
            <a:off x="7602300" y="3916075"/>
            <a:ext cx="151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83 guide de l’élève,</a:t>
            </a:r>
            <a:endParaRPr i="1" sz="900">
              <a:solidFill>
                <a:srgbClr val="FF0000"/>
              </a:solidFill>
            </a:endParaRPr>
          </a:p>
        </p:txBody>
      </p:sp>
      <p:sp>
        <p:nvSpPr>
          <p:cNvPr id="458" name="Google Shape;458;p52"/>
          <p:cNvSpPr txBox="1"/>
          <p:nvPr/>
        </p:nvSpPr>
        <p:spPr>
          <a:xfrm>
            <a:off x="0" y="596950"/>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2. </a:t>
            </a:r>
            <a:r>
              <a:rPr lang="fr" sz="2600">
                <a:solidFill>
                  <a:schemeClr val="dk1"/>
                </a:solidFill>
              </a:rPr>
              <a:t>Cargaison: Poutres d’acier.</a:t>
            </a:r>
            <a:endParaRPr sz="3000">
              <a:solidFill>
                <a:schemeClr val="dk1"/>
              </a:solidFill>
            </a:endParaRPr>
          </a:p>
        </p:txBody>
      </p:sp>
      <p:sp>
        <p:nvSpPr>
          <p:cNvPr id="459" name="Google Shape;459;p52"/>
          <p:cNvSpPr txBox="1"/>
          <p:nvPr/>
        </p:nvSpPr>
        <p:spPr>
          <a:xfrm>
            <a:off x="22500" y="3415300"/>
            <a:ext cx="1011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460" name="Google Shape;460;p52"/>
          <p:cNvPicPr preferRelativeResize="0"/>
          <p:nvPr/>
        </p:nvPicPr>
        <p:blipFill>
          <a:blip r:embed="rId3">
            <a:alphaModFix/>
          </a:blip>
          <a:stretch>
            <a:fillRect/>
          </a:stretch>
        </p:blipFill>
        <p:spPr>
          <a:xfrm>
            <a:off x="644375" y="1181950"/>
            <a:ext cx="8204624" cy="2034550"/>
          </a:xfrm>
          <a:prstGeom prst="rect">
            <a:avLst/>
          </a:prstGeom>
          <a:noFill/>
          <a:ln>
            <a:noFill/>
          </a:ln>
        </p:spPr>
      </p:pic>
      <p:sp>
        <p:nvSpPr>
          <p:cNvPr id="461" name="Google Shape;461;p52"/>
          <p:cNvSpPr txBox="1"/>
          <p:nvPr/>
        </p:nvSpPr>
        <p:spPr>
          <a:xfrm>
            <a:off x="1033500" y="3263250"/>
            <a:ext cx="8065500" cy="846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2000">
                <a:solidFill>
                  <a:srgbClr val="FF0000"/>
                </a:solidFill>
              </a:rPr>
              <a:t>10 000 kg ÷ 50 % = 5000 kg ÷ 2450 kg = 2.04 donc 3	</a:t>
            </a:r>
            <a:endParaRPr sz="20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rPr>
              <a:t>6.2 m ÷ 3.04 = 2.03 donc 3 + 1 = </a:t>
            </a:r>
            <a:r>
              <a:rPr lang="fr" sz="2000">
                <a:solidFill>
                  <a:srgbClr val="FF0000"/>
                </a:solidFill>
                <a:highlight>
                  <a:srgbClr val="FFFF00"/>
                </a:highlight>
              </a:rPr>
              <a:t>4 </a:t>
            </a:r>
            <a:r>
              <a:rPr lang="fr" sz="2000">
                <a:solidFill>
                  <a:srgbClr val="FF0000"/>
                </a:solidFill>
                <a:highlight>
                  <a:srgbClr val="FFFF00"/>
                </a:highlight>
              </a:rPr>
              <a:t>appareils</a:t>
            </a:r>
            <a:endParaRPr sz="2000">
              <a:solidFill>
                <a:schemeClr val="dk2"/>
              </a:solidFill>
            </a:endParaRPr>
          </a:p>
        </p:txBody>
      </p:sp>
      <p:pic>
        <p:nvPicPr>
          <p:cNvPr id="462" name="Google Shape;462;p52"/>
          <p:cNvPicPr preferRelativeResize="0"/>
          <p:nvPr/>
        </p:nvPicPr>
        <p:blipFill>
          <a:blip r:embed="rId4">
            <a:alphaModFix/>
          </a:blip>
          <a:stretch>
            <a:fillRect/>
          </a:stretch>
        </p:blipFill>
        <p:spPr>
          <a:xfrm>
            <a:off x="3457950" y="2037675"/>
            <a:ext cx="117825" cy="323100"/>
          </a:xfrm>
          <a:prstGeom prst="rect">
            <a:avLst/>
          </a:prstGeom>
          <a:noFill/>
          <a:ln>
            <a:noFill/>
          </a:ln>
        </p:spPr>
      </p:pic>
      <p:pic>
        <p:nvPicPr>
          <p:cNvPr id="463" name="Google Shape;463;p52"/>
          <p:cNvPicPr preferRelativeResize="0"/>
          <p:nvPr/>
        </p:nvPicPr>
        <p:blipFill>
          <a:blip r:embed="rId4">
            <a:alphaModFix/>
          </a:blip>
          <a:stretch>
            <a:fillRect/>
          </a:stretch>
        </p:blipFill>
        <p:spPr>
          <a:xfrm>
            <a:off x="4367500" y="2037675"/>
            <a:ext cx="117825" cy="323100"/>
          </a:xfrm>
          <a:prstGeom prst="rect">
            <a:avLst/>
          </a:prstGeom>
          <a:noFill/>
          <a:ln>
            <a:noFill/>
          </a:ln>
        </p:spPr>
      </p:pic>
      <p:pic>
        <p:nvPicPr>
          <p:cNvPr id="464" name="Google Shape;464;p52"/>
          <p:cNvPicPr preferRelativeResize="0"/>
          <p:nvPr/>
        </p:nvPicPr>
        <p:blipFill>
          <a:blip r:embed="rId4">
            <a:alphaModFix/>
          </a:blip>
          <a:stretch>
            <a:fillRect/>
          </a:stretch>
        </p:blipFill>
        <p:spPr>
          <a:xfrm>
            <a:off x="5067275" y="2037675"/>
            <a:ext cx="117825" cy="323100"/>
          </a:xfrm>
          <a:prstGeom prst="rect">
            <a:avLst/>
          </a:prstGeom>
          <a:noFill/>
          <a:ln>
            <a:noFill/>
          </a:ln>
        </p:spPr>
      </p:pic>
      <p:pic>
        <p:nvPicPr>
          <p:cNvPr id="465" name="Google Shape;465;p52"/>
          <p:cNvPicPr preferRelativeResize="0"/>
          <p:nvPr/>
        </p:nvPicPr>
        <p:blipFill>
          <a:blip r:embed="rId4">
            <a:alphaModFix/>
          </a:blip>
          <a:stretch>
            <a:fillRect/>
          </a:stretch>
        </p:blipFill>
        <p:spPr>
          <a:xfrm>
            <a:off x="5461300" y="2037675"/>
            <a:ext cx="117825" cy="32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3"/>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71" name="Google Shape;471;p53"/>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83 guide de l’élève,</a:t>
            </a:r>
            <a:endParaRPr i="1" sz="900">
              <a:solidFill>
                <a:srgbClr val="FF0000"/>
              </a:solidFill>
            </a:endParaRPr>
          </a:p>
        </p:txBody>
      </p:sp>
      <p:sp>
        <p:nvSpPr>
          <p:cNvPr id="472" name="Google Shape;472;p53"/>
          <p:cNvSpPr txBox="1"/>
          <p:nvPr/>
        </p:nvSpPr>
        <p:spPr>
          <a:xfrm>
            <a:off x="0" y="61142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3</a:t>
            </a:r>
            <a:r>
              <a:rPr lang="fr" sz="2600">
                <a:solidFill>
                  <a:schemeClr val="dk1"/>
                </a:solidFill>
              </a:rPr>
              <a:t>. </a:t>
            </a:r>
            <a:r>
              <a:rPr lang="fr" sz="2300">
                <a:solidFill>
                  <a:schemeClr val="dk1"/>
                </a:solidFill>
              </a:rPr>
              <a:t>Cargaison: Structures en aluminium et bois pour constr</a:t>
            </a:r>
            <a:r>
              <a:rPr lang="fr" sz="2600">
                <a:solidFill>
                  <a:schemeClr val="dk1"/>
                </a:solidFill>
              </a:rPr>
              <a:t>uction</a:t>
            </a:r>
            <a:endParaRPr sz="3000">
              <a:solidFill>
                <a:schemeClr val="dk1"/>
              </a:solidFill>
            </a:endParaRPr>
          </a:p>
        </p:txBody>
      </p:sp>
      <p:sp>
        <p:nvSpPr>
          <p:cNvPr id="473" name="Google Shape;473;p53"/>
          <p:cNvSpPr txBox="1"/>
          <p:nvPr/>
        </p:nvSpPr>
        <p:spPr>
          <a:xfrm>
            <a:off x="22500" y="3400800"/>
            <a:ext cx="9099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474" name="Google Shape;474;p53"/>
          <p:cNvPicPr preferRelativeResize="0"/>
          <p:nvPr/>
        </p:nvPicPr>
        <p:blipFill>
          <a:blip r:embed="rId3">
            <a:alphaModFix/>
          </a:blip>
          <a:stretch>
            <a:fillRect/>
          </a:stretch>
        </p:blipFill>
        <p:spPr>
          <a:xfrm>
            <a:off x="557025" y="1282250"/>
            <a:ext cx="7923538" cy="2037825"/>
          </a:xfrm>
          <a:prstGeom prst="rect">
            <a:avLst/>
          </a:prstGeom>
          <a:noFill/>
          <a:ln>
            <a:noFill/>
          </a:ln>
        </p:spPr>
      </p:pic>
      <p:sp>
        <p:nvSpPr>
          <p:cNvPr id="475" name="Google Shape;475;p53"/>
          <p:cNvSpPr txBox="1"/>
          <p:nvPr/>
        </p:nvSpPr>
        <p:spPr>
          <a:xfrm>
            <a:off x="955675" y="3183000"/>
            <a:ext cx="8143200" cy="102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500">
                <a:solidFill>
                  <a:srgbClr val="FF0000"/>
                </a:solidFill>
              </a:rPr>
              <a:t>8 000 kg  ÷ 50 % = 4 000 kg ÷ 2450 kg = 1.63 donc 2	        8.9 m ÷ 3.04 = 2.93 donc 3 + 1 = </a:t>
            </a:r>
            <a:r>
              <a:rPr lang="fr" sz="1500">
                <a:solidFill>
                  <a:srgbClr val="FF0000"/>
                </a:solidFill>
                <a:highlight>
                  <a:srgbClr val="FFFF00"/>
                </a:highlight>
              </a:rPr>
              <a:t>4</a:t>
            </a:r>
            <a:endParaRPr sz="15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1500">
                <a:solidFill>
                  <a:srgbClr val="FF0000"/>
                </a:solidFill>
              </a:rPr>
              <a:t>12 000 kg  ÷ 50 % = 6 000 kg ÷ 2450 kg = 2.45 donc </a:t>
            </a:r>
            <a:r>
              <a:rPr lang="fr" sz="1500">
                <a:solidFill>
                  <a:srgbClr val="FF0000"/>
                </a:solidFill>
                <a:highlight>
                  <a:srgbClr val="FFFF00"/>
                </a:highlight>
              </a:rPr>
              <a:t>3</a:t>
            </a:r>
            <a:r>
              <a:rPr lang="fr" sz="1500">
                <a:solidFill>
                  <a:srgbClr val="FF0000"/>
                </a:solidFill>
              </a:rPr>
              <a:t>	5.9 m ÷ 3.04 = 1.94 donc 2 + 0 = 2</a:t>
            </a:r>
            <a:endParaRPr sz="15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7</a:t>
            </a:r>
            <a:r>
              <a:rPr lang="fr" sz="2000">
                <a:solidFill>
                  <a:srgbClr val="FF0000"/>
                </a:solidFill>
                <a:highlight>
                  <a:srgbClr val="FFFF00"/>
                </a:highlight>
              </a:rPr>
              <a:t> appareils</a:t>
            </a:r>
            <a:endParaRPr sz="2200">
              <a:solidFill>
                <a:schemeClr val="dk2"/>
              </a:solidFill>
            </a:endParaRPr>
          </a:p>
        </p:txBody>
      </p:sp>
      <p:pic>
        <p:nvPicPr>
          <p:cNvPr id="476" name="Google Shape;476;p53"/>
          <p:cNvPicPr preferRelativeResize="0"/>
          <p:nvPr/>
        </p:nvPicPr>
        <p:blipFill>
          <a:blip r:embed="rId4">
            <a:alphaModFix/>
          </a:blip>
          <a:stretch>
            <a:fillRect/>
          </a:stretch>
        </p:blipFill>
        <p:spPr>
          <a:xfrm>
            <a:off x="3332350" y="2163775"/>
            <a:ext cx="117825" cy="323100"/>
          </a:xfrm>
          <a:prstGeom prst="rect">
            <a:avLst/>
          </a:prstGeom>
          <a:noFill/>
          <a:ln>
            <a:noFill/>
          </a:ln>
        </p:spPr>
      </p:pic>
      <p:pic>
        <p:nvPicPr>
          <p:cNvPr id="477" name="Google Shape;477;p53"/>
          <p:cNvPicPr preferRelativeResize="0"/>
          <p:nvPr/>
        </p:nvPicPr>
        <p:blipFill>
          <a:blip r:embed="rId4">
            <a:alphaModFix/>
          </a:blip>
          <a:stretch>
            <a:fillRect/>
          </a:stretch>
        </p:blipFill>
        <p:spPr>
          <a:xfrm>
            <a:off x="4131425" y="2163775"/>
            <a:ext cx="117825" cy="323100"/>
          </a:xfrm>
          <a:prstGeom prst="rect">
            <a:avLst/>
          </a:prstGeom>
          <a:noFill/>
          <a:ln>
            <a:noFill/>
          </a:ln>
        </p:spPr>
      </p:pic>
      <p:pic>
        <p:nvPicPr>
          <p:cNvPr id="478" name="Google Shape;478;p53"/>
          <p:cNvPicPr preferRelativeResize="0"/>
          <p:nvPr/>
        </p:nvPicPr>
        <p:blipFill>
          <a:blip r:embed="rId4">
            <a:alphaModFix/>
          </a:blip>
          <a:stretch>
            <a:fillRect/>
          </a:stretch>
        </p:blipFill>
        <p:spPr>
          <a:xfrm>
            <a:off x="4711150" y="2163775"/>
            <a:ext cx="117825" cy="323100"/>
          </a:xfrm>
          <a:prstGeom prst="rect">
            <a:avLst/>
          </a:prstGeom>
          <a:noFill/>
          <a:ln>
            <a:noFill/>
          </a:ln>
        </p:spPr>
      </p:pic>
      <p:pic>
        <p:nvPicPr>
          <p:cNvPr id="479" name="Google Shape;479;p53"/>
          <p:cNvPicPr preferRelativeResize="0"/>
          <p:nvPr/>
        </p:nvPicPr>
        <p:blipFill>
          <a:blip r:embed="rId4">
            <a:alphaModFix/>
          </a:blip>
          <a:stretch>
            <a:fillRect/>
          </a:stretch>
        </p:blipFill>
        <p:spPr>
          <a:xfrm>
            <a:off x="5189875" y="2163763"/>
            <a:ext cx="117825" cy="323100"/>
          </a:xfrm>
          <a:prstGeom prst="rect">
            <a:avLst/>
          </a:prstGeom>
          <a:noFill/>
          <a:ln>
            <a:noFill/>
          </a:ln>
        </p:spPr>
      </p:pic>
      <p:pic>
        <p:nvPicPr>
          <p:cNvPr id="480" name="Google Shape;480;p53"/>
          <p:cNvPicPr preferRelativeResize="0"/>
          <p:nvPr/>
        </p:nvPicPr>
        <p:blipFill>
          <a:blip r:embed="rId4">
            <a:alphaModFix/>
          </a:blip>
          <a:stretch>
            <a:fillRect/>
          </a:stretch>
        </p:blipFill>
        <p:spPr>
          <a:xfrm>
            <a:off x="5707450" y="2163775"/>
            <a:ext cx="117825" cy="323100"/>
          </a:xfrm>
          <a:prstGeom prst="rect">
            <a:avLst/>
          </a:prstGeom>
          <a:noFill/>
          <a:ln>
            <a:noFill/>
          </a:ln>
        </p:spPr>
      </p:pic>
      <p:pic>
        <p:nvPicPr>
          <p:cNvPr id="481" name="Google Shape;481;p53"/>
          <p:cNvPicPr preferRelativeResize="0"/>
          <p:nvPr/>
        </p:nvPicPr>
        <p:blipFill>
          <a:blip r:embed="rId4">
            <a:alphaModFix/>
          </a:blip>
          <a:stretch>
            <a:fillRect/>
          </a:stretch>
        </p:blipFill>
        <p:spPr>
          <a:xfrm>
            <a:off x="6590200" y="2163775"/>
            <a:ext cx="117825" cy="323100"/>
          </a:xfrm>
          <a:prstGeom prst="rect">
            <a:avLst/>
          </a:prstGeom>
          <a:noFill/>
          <a:ln>
            <a:noFill/>
          </a:ln>
        </p:spPr>
      </p:pic>
      <p:pic>
        <p:nvPicPr>
          <p:cNvPr id="482" name="Google Shape;482;p53"/>
          <p:cNvPicPr preferRelativeResize="0"/>
          <p:nvPr/>
        </p:nvPicPr>
        <p:blipFill>
          <a:blip r:embed="rId4">
            <a:alphaModFix/>
          </a:blip>
          <a:stretch>
            <a:fillRect/>
          </a:stretch>
        </p:blipFill>
        <p:spPr>
          <a:xfrm>
            <a:off x="7514700" y="2163775"/>
            <a:ext cx="117825" cy="32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4"/>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488" name="Google Shape;488;p54"/>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84 guide de l’élève,</a:t>
            </a:r>
            <a:endParaRPr i="1" sz="900">
              <a:solidFill>
                <a:srgbClr val="FF0000"/>
              </a:solidFill>
            </a:endParaRPr>
          </a:p>
        </p:txBody>
      </p:sp>
      <p:sp>
        <p:nvSpPr>
          <p:cNvPr id="489" name="Google Shape;489;p54"/>
          <p:cNvSpPr txBox="1"/>
          <p:nvPr/>
        </p:nvSpPr>
        <p:spPr>
          <a:xfrm>
            <a:off x="0" y="604200"/>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4</a:t>
            </a:r>
            <a:r>
              <a:rPr lang="fr" sz="2600">
                <a:solidFill>
                  <a:schemeClr val="dk1"/>
                </a:solidFill>
              </a:rPr>
              <a:t>. </a:t>
            </a:r>
            <a:r>
              <a:rPr lang="fr" sz="2300">
                <a:solidFill>
                  <a:schemeClr val="dk1"/>
                </a:solidFill>
              </a:rPr>
              <a:t>Cargaison: Tuyaux de métal dans des caisses de bois</a:t>
            </a:r>
            <a:endParaRPr sz="3000">
              <a:solidFill>
                <a:schemeClr val="dk1"/>
              </a:solidFill>
            </a:endParaRPr>
          </a:p>
        </p:txBody>
      </p:sp>
      <p:sp>
        <p:nvSpPr>
          <p:cNvPr id="490" name="Google Shape;490;p54"/>
          <p:cNvSpPr txBox="1"/>
          <p:nvPr/>
        </p:nvSpPr>
        <p:spPr>
          <a:xfrm>
            <a:off x="22500" y="3400800"/>
            <a:ext cx="1073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491" name="Google Shape;491;p54"/>
          <p:cNvPicPr preferRelativeResize="0"/>
          <p:nvPr/>
        </p:nvPicPr>
        <p:blipFill>
          <a:blip r:embed="rId3">
            <a:alphaModFix/>
          </a:blip>
          <a:stretch>
            <a:fillRect/>
          </a:stretch>
        </p:blipFill>
        <p:spPr>
          <a:xfrm>
            <a:off x="601283" y="1301050"/>
            <a:ext cx="7994717" cy="1969787"/>
          </a:xfrm>
          <a:prstGeom prst="rect">
            <a:avLst/>
          </a:prstGeom>
          <a:noFill/>
          <a:ln>
            <a:noFill/>
          </a:ln>
        </p:spPr>
      </p:pic>
      <p:sp>
        <p:nvSpPr>
          <p:cNvPr id="492" name="Google Shape;492;p54"/>
          <p:cNvSpPr txBox="1"/>
          <p:nvPr/>
        </p:nvSpPr>
        <p:spPr>
          <a:xfrm>
            <a:off x="963400" y="3382675"/>
            <a:ext cx="8057700" cy="988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a:solidFill>
                  <a:srgbClr val="FF0000"/>
                </a:solidFill>
              </a:rPr>
              <a:t>18 000 kg  ÷ 50 % = 9 000 kg ÷ 2450 kg = 3.67 donc </a:t>
            </a:r>
            <a:r>
              <a:rPr lang="fr">
                <a:solidFill>
                  <a:srgbClr val="FF0000"/>
                </a:solidFill>
                <a:highlight>
                  <a:srgbClr val="FFFF00"/>
                </a:highlight>
              </a:rPr>
              <a:t>4</a:t>
            </a:r>
            <a:r>
              <a:rPr lang="fr">
                <a:solidFill>
                  <a:srgbClr val="FF0000"/>
                </a:solidFill>
              </a:rPr>
              <a:t>	6.05 m ÷ 3.04 = 1.99 donc 2 + 1 = 3</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12 000 kg ÷  50 % = 6 000 kg ÷ 2450 kg = 2.45 donc </a:t>
            </a:r>
            <a:r>
              <a:rPr lang="fr">
                <a:solidFill>
                  <a:srgbClr val="FF0000"/>
                </a:solidFill>
                <a:highlight>
                  <a:srgbClr val="FFFF00"/>
                </a:highlight>
              </a:rPr>
              <a:t>3</a:t>
            </a:r>
            <a:r>
              <a:rPr lang="fr">
                <a:solidFill>
                  <a:srgbClr val="FF0000"/>
                </a:solidFill>
              </a:rPr>
              <a:t>	7.9 m ÷ 3.04 = 2.60 donc 3 + 0 = </a:t>
            </a:r>
            <a:r>
              <a:rPr lang="fr">
                <a:solidFill>
                  <a:srgbClr val="FF0000"/>
                </a:solidFill>
                <a:highlight>
                  <a:srgbClr val="FFFF00"/>
                </a:highlight>
              </a:rPr>
              <a:t>3</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7 appareils</a:t>
            </a:r>
            <a:endParaRPr sz="1800">
              <a:solidFill>
                <a:schemeClr val="dk2"/>
              </a:solidFill>
            </a:endParaRPr>
          </a:p>
        </p:txBody>
      </p:sp>
      <p:pic>
        <p:nvPicPr>
          <p:cNvPr id="493" name="Google Shape;493;p54"/>
          <p:cNvPicPr preferRelativeResize="0"/>
          <p:nvPr/>
        </p:nvPicPr>
        <p:blipFill>
          <a:blip r:embed="rId4">
            <a:alphaModFix/>
          </a:blip>
          <a:stretch>
            <a:fillRect/>
          </a:stretch>
        </p:blipFill>
        <p:spPr>
          <a:xfrm>
            <a:off x="3332350" y="1901875"/>
            <a:ext cx="117825" cy="585000"/>
          </a:xfrm>
          <a:prstGeom prst="rect">
            <a:avLst/>
          </a:prstGeom>
          <a:noFill/>
          <a:ln>
            <a:noFill/>
          </a:ln>
        </p:spPr>
      </p:pic>
      <p:pic>
        <p:nvPicPr>
          <p:cNvPr id="494" name="Google Shape;494;p54"/>
          <p:cNvPicPr preferRelativeResize="0"/>
          <p:nvPr/>
        </p:nvPicPr>
        <p:blipFill>
          <a:blip r:embed="rId4">
            <a:alphaModFix/>
          </a:blip>
          <a:stretch>
            <a:fillRect/>
          </a:stretch>
        </p:blipFill>
        <p:spPr>
          <a:xfrm>
            <a:off x="3941950" y="1902175"/>
            <a:ext cx="117825" cy="585000"/>
          </a:xfrm>
          <a:prstGeom prst="rect">
            <a:avLst/>
          </a:prstGeom>
          <a:noFill/>
          <a:ln>
            <a:noFill/>
          </a:ln>
        </p:spPr>
      </p:pic>
      <p:pic>
        <p:nvPicPr>
          <p:cNvPr id="495" name="Google Shape;495;p54"/>
          <p:cNvPicPr preferRelativeResize="0"/>
          <p:nvPr/>
        </p:nvPicPr>
        <p:blipFill>
          <a:blip r:embed="rId4">
            <a:alphaModFix/>
          </a:blip>
          <a:stretch>
            <a:fillRect/>
          </a:stretch>
        </p:blipFill>
        <p:spPr>
          <a:xfrm>
            <a:off x="4551550" y="1902175"/>
            <a:ext cx="117825" cy="622950"/>
          </a:xfrm>
          <a:prstGeom prst="rect">
            <a:avLst/>
          </a:prstGeom>
          <a:noFill/>
          <a:ln>
            <a:noFill/>
          </a:ln>
        </p:spPr>
      </p:pic>
      <p:pic>
        <p:nvPicPr>
          <p:cNvPr id="496" name="Google Shape;496;p54"/>
          <p:cNvPicPr preferRelativeResize="0"/>
          <p:nvPr/>
        </p:nvPicPr>
        <p:blipFill>
          <a:blip r:embed="rId4">
            <a:alphaModFix/>
          </a:blip>
          <a:stretch>
            <a:fillRect/>
          </a:stretch>
        </p:blipFill>
        <p:spPr>
          <a:xfrm>
            <a:off x="5226925" y="1902187"/>
            <a:ext cx="117825" cy="622950"/>
          </a:xfrm>
          <a:prstGeom prst="rect">
            <a:avLst/>
          </a:prstGeom>
          <a:noFill/>
          <a:ln>
            <a:noFill/>
          </a:ln>
        </p:spPr>
      </p:pic>
      <p:pic>
        <p:nvPicPr>
          <p:cNvPr id="497" name="Google Shape;497;p54"/>
          <p:cNvPicPr preferRelativeResize="0"/>
          <p:nvPr/>
        </p:nvPicPr>
        <p:blipFill>
          <a:blip r:embed="rId4">
            <a:alphaModFix/>
          </a:blip>
          <a:stretch>
            <a:fillRect/>
          </a:stretch>
        </p:blipFill>
        <p:spPr>
          <a:xfrm>
            <a:off x="5770750" y="2268725"/>
            <a:ext cx="117825" cy="256400"/>
          </a:xfrm>
          <a:prstGeom prst="rect">
            <a:avLst/>
          </a:prstGeom>
          <a:noFill/>
          <a:ln>
            <a:noFill/>
          </a:ln>
        </p:spPr>
      </p:pic>
      <p:pic>
        <p:nvPicPr>
          <p:cNvPr id="498" name="Google Shape;498;p54"/>
          <p:cNvPicPr preferRelativeResize="0"/>
          <p:nvPr/>
        </p:nvPicPr>
        <p:blipFill>
          <a:blip r:embed="rId4">
            <a:alphaModFix/>
          </a:blip>
          <a:stretch>
            <a:fillRect/>
          </a:stretch>
        </p:blipFill>
        <p:spPr>
          <a:xfrm>
            <a:off x="6774900" y="2268725"/>
            <a:ext cx="117825" cy="256400"/>
          </a:xfrm>
          <a:prstGeom prst="rect">
            <a:avLst/>
          </a:prstGeom>
          <a:noFill/>
          <a:ln>
            <a:noFill/>
          </a:ln>
        </p:spPr>
      </p:pic>
      <p:pic>
        <p:nvPicPr>
          <p:cNvPr id="499" name="Google Shape;499;p54"/>
          <p:cNvPicPr preferRelativeResize="0"/>
          <p:nvPr/>
        </p:nvPicPr>
        <p:blipFill>
          <a:blip r:embed="rId4">
            <a:alphaModFix/>
          </a:blip>
          <a:stretch>
            <a:fillRect/>
          </a:stretch>
        </p:blipFill>
        <p:spPr>
          <a:xfrm>
            <a:off x="7657625" y="2268725"/>
            <a:ext cx="117825" cy="25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5"/>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05" name="Google Shape;505;p55"/>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84 guide de l’élève,</a:t>
            </a:r>
            <a:endParaRPr i="1" sz="900">
              <a:solidFill>
                <a:srgbClr val="FF0000"/>
              </a:solidFill>
            </a:endParaRPr>
          </a:p>
        </p:txBody>
      </p:sp>
      <p:sp>
        <p:nvSpPr>
          <p:cNvPr id="506" name="Google Shape;506;p55"/>
          <p:cNvSpPr txBox="1"/>
          <p:nvPr/>
        </p:nvSpPr>
        <p:spPr>
          <a:xfrm>
            <a:off x="0" y="604200"/>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5</a:t>
            </a:r>
            <a:r>
              <a:rPr lang="fr" sz="2600">
                <a:solidFill>
                  <a:schemeClr val="dk1"/>
                </a:solidFill>
              </a:rPr>
              <a:t>. </a:t>
            </a:r>
            <a:r>
              <a:rPr lang="fr" sz="2300">
                <a:solidFill>
                  <a:schemeClr val="dk1"/>
                </a:solidFill>
              </a:rPr>
              <a:t>Cargaison: Bloc de cuivre pour usinage</a:t>
            </a:r>
            <a:endParaRPr sz="3000">
              <a:solidFill>
                <a:schemeClr val="dk1"/>
              </a:solidFill>
            </a:endParaRPr>
          </a:p>
        </p:txBody>
      </p:sp>
      <p:sp>
        <p:nvSpPr>
          <p:cNvPr id="507" name="Google Shape;507;p55"/>
          <p:cNvSpPr txBox="1"/>
          <p:nvPr/>
        </p:nvSpPr>
        <p:spPr>
          <a:xfrm>
            <a:off x="22500" y="3400800"/>
            <a:ext cx="9099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08" name="Google Shape;508;p55"/>
          <p:cNvPicPr preferRelativeResize="0"/>
          <p:nvPr/>
        </p:nvPicPr>
        <p:blipFill>
          <a:blip r:embed="rId3">
            <a:alphaModFix/>
          </a:blip>
          <a:stretch>
            <a:fillRect/>
          </a:stretch>
        </p:blipFill>
        <p:spPr>
          <a:xfrm>
            <a:off x="173275" y="1359026"/>
            <a:ext cx="8214799" cy="2009600"/>
          </a:xfrm>
          <a:prstGeom prst="rect">
            <a:avLst/>
          </a:prstGeom>
          <a:noFill/>
          <a:ln>
            <a:noFill/>
          </a:ln>
        </p:spPr>
      </p:pic>
      <p:sp>
        <p:nvSpPr>
          <p:cNvPr id="509" name="Google Shape;509;p55"/>
          <p:cNvSpPr txBox="1"/>
          <p:nvPr/>
        </p:nvSpPr>
        <p:spPr>
          <a:xfrm>
            <a:off x="963300" y="3368625"/>
            <a:ext cx="8158200" cy="1059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600">
                <a:solidFill>
                  <a:srgbClr val="FF0000"/>
                </a:solidFill>
              </a:rPr>
              <a:t>11 000 kg  ÷ 50 % = 5 500 kg ÷ 2450 kg = 2.24 donc </a:t>
            </a:r>
            <a:r>
              <a:rPr lang="fr" sz="1600">
                <a:solidFill>
                  <a:srgbClr val="FF0000"/>
                </a:solidFill>
                <a:highlight>
                  <a:srgbClr val="FFFF00"/>
                </a:highlight>
              </a:rPr>
              <a:t>3</a:t>
            </a:r>
            <a:r>
              <a:rPr lang="fr" sz="1600">
                <a:solidFill>
                  <a:srgbClr val="FF0000"/>
                </a:solidFill>
              </a:rPr>
              <a:t>	</a:t>
            </a:r>
            <a:endParaRPr sz="16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1600">
                <a:solidFill>
                  <a:srgbClr val="FF0000"/>
                </a:solidFill>
              </a:rPr>
              <a:t>2 m ÷ 3.04 = 0.66 donc 1 + 0 = 1</a:t>
            </a:r>
            <a:endParaRPr sz="16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3</a:t>
            </a:r>
            <a:r>
              <a:rPr lang="fr" sz="2000">
                <a:solidFill>
                  <a:srgbClr val="FF0000"/>
                </a:solidFill>
                <a:highlight>
                  <a:srgbClr val="FFFF00"/>
                </a:highlight>
              </a:rPr>
              <a:t> appareils</a:t>
            </a:r>
            <a:endParaRPr sz="1800">
              <a:solidFill>
                <a:schemeClr val="dk2"/>
              </a:solidFill>
            </a:endParaRPr>
          </a:p>
        </p:txBody>
      </p:sp>
      <p:pic>
        <p:nvPicPr>
          <p:cNvPr id="510" name="Google Shape;510;p55"/>
          <p:cNvPicPr preferRelativeResize="0"/>
          <p:nvPr/>
        </p:nvPicPr>
        <p:blipFill>
          <a:blip r:embed="rId4">
            <a:alphaModFix/>
          </a:blip>
          <a:stretch>
            <a:fillRect/>
          </a:stretch>
        </p:blipFill>
        <p:spPr>
          <a:xfrm>
            <a:off x="2538575" y="2315350"/>
            <a:ext cx="117825" cy="256400"/>
          </a:xfrm>
          <a:prstGeom prst="rect">
            <a:avLst/>
          </a:prstGeom>
          <a:noFill/>
          <a:ln>
            <a:noFill/>
          </a:ln>
        </p:spPr>
      </p:pic>
      <p:pic>
        <p:nvPicPr>
          <p:cNvPr id="511" name="Google Shape;511;p55"/>
          <p:cNvPicPr preferRelativeResize="0"/>
          <p:nvPr/>
        </p:nvPicPr>
        <p:blipFill>
          <a:blip r:embed="rId4">
            <a:alphaModFix/>
          </a:blip>
          <a:stretch>
            <a:fillRect/>
          </a:stretch>
        </p:blipFill>
        <p:spPr>
          <a:xfrm>
            <a:off x="2846375" y="2315350"/>
            <a:ext cx="117825" cy="256400"/>
          </a:xfrm>
          <a:prstGeom prst="rect">
            <a:avLst/>
          </a:prstGeom>
          <a:noFill/>
          <a:ln>
            <a:noFill/>
          </a:ln>
        </p:spPr>
      </p:pic>
      <p:pic>
        <p:nvPicPr>
          <p:cNvPr id="512" name="Google Shape;512;p55"/>
          <p:cNvPicPr preferRelativeResize="0"/>
          <p:nvPr/>
        </p:nvPicPr>
        <p:blipFill>
          <a:blip r:embed="rId4">
            <a:alphaModFix/>
          </a:blip>
          <a:stretch>
            <a:fillRect/>
          </a:stretch>
        </p:blipFill>
        <p:spPr>
          <a:xfrm>
            <a:off x="3231850" y="2315350"/>
            <a:ext cx="117825" cy="25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6"/>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18" name="Google Shape;518;p56"/>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84 guide de l’élève,</a:t>
            </a:r>
            <a:endParaRPr i="1" sz="900">
              <a:solidFill>
                <a:srgbClr val="FF0000"/>
              </a:solidFill>
            </a:endParaRPr>
          </a:p>
        </p:txBody>
      </p:sp>
      <p:sp>
        <p:nvSpPr>
          <p:cNvPr id="519" name="Google Shape;519;p56"/>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6</a:t>
            </a:r>
            <a:r>
              <a:rPr lang="fr" sz="2600">
                <a:solidFill>
                  <a:schemeClr val="dk1"/>
                </a:solidFill>
              </a:rPr>
              <a:t>. </a:t>
            </a:r>
            <a:r>
              <a:rPr lang="fr" sz="2300">
                <a:solidFill>
                  <a:schemeClr val="dk1"/>
                </a:solidFill>
              </a:rPr>
              <a:t>Cargaison: Bloc d’aluminium pour usinage</a:t>
            </a:r>
            <a:endParaRPr sz="3000">
              <a:solidFill>
                <a:schemeClr val="dk1"/>
              </a:solidFill>
            </a:endParaRPr>
          </a:p>
        </p:txBody>
      </p:sp>
      <p:sp>
        <p:nvSpPr>
          <p:cNvPr id="520" name="Google Shape;520;p56"/>
          <p:cNvSpPr txBox="1"/>
          <p:nvPr/>
        </p:nvSpPr>
        <p:spPr>
          <a:xfrm>
            <a:off x="22500" y="3400800"/>
            <a:ext cx="9099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21" name="Google Shape;521;p56"/>
          <p:cNvPicPr preferRelativeResize="0"/>
          <p:nvPr/>
        </p:nvPicPr>
        <p:blipFill>
          <a:blip r:embed="rId3">
            <a:alphaModFix/>
          </a:blip>
          <a:stretch>
            <a:fillRect/>
          </a:stretch>
        </p:blipFill>
        <p:spPr>
          <a:xfrm>
            <a:off x="677783" y="1318075"/>
            <a:ext cx="7713918" cy="2082725"/>
          </a:xfrm>
          <a:prstGeom prst="rect">
            <a:avLst/>
          </a:prstGeom>
          <a:noFill/>
          <a:ln>
            <a:noFill/>
          </a:ln>
        </p:spPr>
      </p:pic>
      <p:pic>
        <p:nvPicPr>
          <p:cNvPr id="522" name="Google Shape;522;p56"/>
          <p:cNvPicPr preferRelativeResize="0"/>
          <p:nvPr/>
        </p:nvPicPr>
        <p:blipFill>
          <a:blip r:embed="rId4">
            <a:alphaModFix/>
          </a:blip>
          <a:stretch>
            <a:fillRect/>
          </a:stretch>
        </p:blipFill>
        <p:spPr>
          <a:xfrm>
            <a:off x="3618600" y="2307575"/>
            <a:ext cx="117825" cy="284275"/>
          </a:xfrm>
          <a:prstGeom prst="rect">
            <a:avLst/>
          </a:prstGeom>
          <a:noFill/>
          <a:ln>
            <a:noFill/>
          </a:ln>
        </p:spPr>
      </p:pic>
      <p:pic>
        <p:nvPicPr>
          <p:cNvPr id="523" name="Google Shape;523;p56"/>
          <p:cNvPicPr preferRelativeResize="0"/>
          <p:nvPr/>
        </p:nvPicPr>
        <p:blipFill>
          <a:blip r:embed="rId4">
            <a:alphaModFix/>
          </a:blip>
          <a:stretch>
            <a:fillRect/>
          </a:stretch>
        </p:blipFill>
        <p:spPr>
          <a:xfrm>
            <a:off x="4229375" y="2307575"/>
            <a:ext cx="117825" cy="284275"/>
          </a:xfrm>
          <a:prstGeom prst="rect">
            <a:avLst/>
          </a:prstGeom>
          <a:noFill/>
          <a:ln>
            <a:noFill/>
          </a:ln>
        </p:spPr>
      </p:pic>
      <p:sp>
        <p:nvSpPr>
          <p:cNvPr id="524" name="Google Shape;524;p56"/>
          <p:cNvSpPr txBox="1"/>
          <p:nvPr/>
        </p:nvSpPr>
        <p:spPr>
          <a:xfrm>
            <a:off x="1219825" y="3280350"/>
            <a:ext cx="7801500" cy="1129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800">
                <a:solidFill>
                  <a:srgbClr val="FF0000"/>
                </a:solidFill>
              </a:rPr>
              <a:t>1 200 kg  ÷ 50 % = 600 kg ÷ 2450 kg = 0.24 donc 1		</a:t>
            </a:r>
            <a:endParaRPr sz="18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1800">
                <a:solidFill>
                  <a:srgbClr val="FF0000"/>
                </a:solidFill>
              </a:rPr>
              <a:t>1.52 m ÷ 3.04 = 0.5 donc 1 + 1 = </a:t>
            </a:r>
            <a:r>
              <a:rPr lang="fr" sz="1800">
                <a:solidFill>
                  <a:srgbClr val="FF0000"/>
                </a:solidFill>
                <a:highlight>
                  <a:srgbClr val="FFFF00"/>
                </a:highlight>
              </a:rPr>
              <a:t>2</a:t>
            </a:r>
            <a:endParaRPr sz="18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2</a:t>
            </a:r>
            <a:r>
              <a:rPr lang="fr" sz="2000">
                <a:solidFill>
                  <a:srgbClr val="FF0000"/>
                </a:solidFill>
                <a:highlight>
                  <a:srgbClr val="FFFF00"/>
                </a:highlight>
              </a:rPr>
              <a:t> appareils</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7"/>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highlight>
                  <a:srgbClr val="B7B7B7"/>
                </a:highlight>
              </a:rPr>
              <a:t>NOMBRE MINIMAL D’APPAREILS D’ARRIMAGE</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sz="2200">
              <a:solidFill>
                <a:srgbClr val="0000FF"/>
              </a:solidFill>
            </a:endParaRPr>
          </a:p>
          <a:p>
            <a:pPr indent="0" lvl="0" marL="0" rtl="0" algn="l">
              <a:spcBef>
                <a:spcPts val="0"/>
              </a:spcBef>
              <a:spcAft>
                <a:spcPts val="0"/>
              </a:spcAft>
              <a:buClr>
                <a:schemeClr val="dk1"/>
              </a:buClr>
              <a:buSzPts val="1100"/>
              <a:buFont typeface="Arial"/>
              <a:buNone/>
            </a:pPr>
            <a:r>
              <a:rPr lang="fr" sz="2200">
                <a:solidFill>
                  <a:srgbClr val="0000FF"/>
                </a:solidFill>
              </a:rPr>
              <a:t>Pour les prochains exercices, consultez le tableau suivants pour connaître la capacité des appareils d’arrimage et des points d’ancr</a:t>
            </a:r>
            <a:r>
              <a:rPr lang="fr" sz="2300">
                <a:solidFill>
                  <a:srgbClr val="0000FF"/>
                </a:solidFill>
              </a:rPr>
              <a:t>age</a:t>
            </a:r>
            <a:r>
              <a:rPr lang="fr" sz="2300">
                <a:solidFill>
                  <a:srgbClr val="0000FF"/>
                </a:solidFill>
              </a:rPr>
              <a:t>?</a:t>
            </a:r>
            <a:endParaRPr sz="2300">
              <a:solidFill>
                <a:srgbClr val="0000FF"/>
              </a:solidFill>
            </a:endParaRPr>
          </a:p>
          <a:p>
            <a:pPr indent="0" lvl="0" marL="0" rtl="0" algn="ctr">
              <a:spcBef>
                <a:spcPts val="0"/>
              </a:spcBef>
              <a:spcAft>
                <a:spcPts val="0"/>
              </a:spcAft>
              <a:buClr>
                <a:schemeClr val="dk1"/>
              </a:buClr>
              <a:buSzPts val="1100"/>
              <a:buFont typeface="Arial"/>
              <a:buNone/>
            </a:pPr>
            <a:r>
              <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pic>
        <p:nvPicPr>
          <p:cNvPr id="530" name="Google Shape;530;p57"/>
          <p:cNvPicPr preferRelativeResize="0"/>
          <p:nvPr/>
        </p:nvPicPr>
        <p:blipFill>
          <a:blip r:embed="rId3">
            <a:alphaModFix/>
          </a:blip>
          <a:stretch>
            <a:fillRect/>
          </a:stretch>
        </p:blipFill>
        <p:spPr>
          <a:xfrm>
            <a:off x="0" y="1780967"/>
            <a:ext cx="8800425" cy="2294583"/>
          </a:xfrm>
          <a:prstGeom prst="rect">
            <a:avLst/>
          </a:prstGeom>
          <a:noFill/>
          <a:ln>
            <a:noFill/>
          </a:ln>
        </p:spPr>
      </p:pic>
      <p:sp>
        <p:nvSpPr>
          <p:cNvPr id="531" name="Google Shape;531;p57"/>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85 guide de l’élève,</a:t>
            </a:r>
            <a:endParaRPr i="1" sz="90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8"/>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37" name="Google Shape;537;p58"/>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85 guide de l’élève,</a:t>
            </a:r>
            <a:endParaRPr i="1" sz="900">
              <a:solidFill>
                <a:srgbClr val="FF0000"/>
              </a:solidFill>
            </a:endParaRPr>
          </a:p>
        </p:txBody>
      </p:sp>
      <p:sp>
        <p:nvSpPr>
          <p:cNvPr id="538" name="Google Shape;538;p58"/>
          <p:cNvSpPr txBox="1"/>
          <p:nvPr/>
        </p:nvSpPr>
        <p:spPr>
          <a:xfrm>
            <a:off x="0" y="618675"/>
            <a:ext cx="9099000" cy="999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7</a:t>
            </a:r>
            <a:r>
              <a:rPr lang="fr" sz="2600">
                <a:solidFill>
                  <a:schemeClr val="dk1"/>
                </a:solidFill>
              </a:rPr>
              <a:t>. </a:t>
            </a:r>
            <a:r>
              <a:rPr lang="fr" sz="2300">
                <a:solidFill>
                  <a:schemeClr val="dk1"/>
                </a:solidFill>
              </a:rPr>
              <a:t>Cargaison: Caisses contenant des pièces de chargeur provenant du port</a:t>
            </a:r>
            <a:endParaRPr sz="3000">
              <a:solidFill>
                <a:schemeClr val="dk1"/>
              </a:solidFill>
            </a:endParaRPr>
          </a:p>
        </p:txBody>
      </p:sp>
      <p:sp>
        <p:nvSpPr>
          <p:cNvPr id="539" name="Google Shape;539;p58"/>
          <p:cNvSpPr txBox="1"/>
          <p:nvPr/>
        </p:nvSpPr>
        <p:spPr>
          <a:xfrm>
            <a:off x="22500" y="3529550"/>
            <a:ext cx="10419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40" name="Google Shape;540;p58"/>
          <p:cNvPicPr preferRelativeResize="0"/>
          <p:nvPr/>
        </p:nvPicPr>
        <p:blipFill>
          <a:blip r:embed="rId3">
            <a:alphaModFix/>
          </a:blip>
          <a:stretch>
            <a:fillRect/>
          </a:stretch>
        </p:blipFill>
        <p:spPr>
          <a:xfrm>
            <a:off x="126775" y="1553975"/>
            <a:ext cx="8890448" cy="2035550"/>
          </a:xfrm>
          <a:prstGeom prst="rect">
            <a:avLst/>
          </a:prstGeom>
          <a:noFill/>
          <a:ln>
            <a:noFill/>
          </a:ln>
        </p:spPr>
      </p:pic>
      <p:pic>
        <p:nvPicPr>
          <p:cNvPr id="541" name="Google Shape;541;p58"/>
          <p:cNvPicPr preferRelativeResize="0"/>
          <p:nvPr/>
        </p:nvPicPr>
        <p:blipFill>
          <a:blip r:embed="rId4">
            <a:alphaModFix/>
          </a:blip>
          <a:stretch>
            <a:fillRect/>
          </a:stretch>
        </p:blipFill>
        <p:spPr>
          <a:xfrm>
            <a:off x="3618575" y="2481750"/>
            <a:ext cx="117825" cy="323100"/>
          </a:xfrm>
          <a:prstGeom prst="rect">
            <a:avLst/>
          </a:prstGeom>
          <a:noFill/>
          <a:ln>
            <a:noFill/>
          </a:ln>
        </p:spPr>
      </p:pic>
      <p:sp>
        <p:nvSpPr>
          <p:cNvPr id="542" name="Google Shape;542;p58"/>
          <p:cNvSpPr txBox="1"/>
          <p:nvPr/>
        </p:nvSpPr>
        <p:spPr>
          <a:xfrm>
            <a:off x="1064400" y="3496325"/>
            <a:ext cx="7908600" cy="1346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sz="1500">
                <a:solidFill>
                  <a:srgbClr val="FF0000"/>
                </a:solidFill>
              </a:rPr>
              <a:t>8 000 kg ÷  50 % = 4 000 kg ÷ 2248 kg = 1.78 donc 2	4,0 m ÷ 3.04 = 1,31 donc 2+1=</a:t>
            </a:r>
            <a:r>
              <a:rPr lang="fr" sz="1500">
                <a:solidFill>
                  <a:srgbClr val="FF0000"/>
                </a:solidFill>
                <a:highlight>
                  <a:srgbClr val="FFFF00"/>
                </a:highlight>
              </a:rPr>
              <a:t>3</a:t>
            </a:r>
            <a:endParaRPr sz="1500">
              <a:solidFill>
                <a:srgbClr val="FF0000"/>
              </a:solidFill>
              <a:highlight>
                <a:srgbClr val="FFFF00"/>
              </a:highlight>
            </a:endParaRPr>
          </a:p>
          <a:p>
            <a:pPr indent="0" lvl="0" marL="0" rtl="0" algn="just">
              <a:lnSpc>
                <a:spcPct val="115000"/>
              </a:lnSpc>
              <a:spcBef>
                <a:spcPts val="0"/>
              </a:spcBef>
              <a:spcAft>
                <a:spcPts val="0"/>
              </a:spcAft>
              <a:buClr>
                <a:schemeClr val="dk1"/>
              </a:buClr>
              <a:buSzPts val="1100"/>
              <a:buFont typeface="Arial"/>
              <a:buNone/>
            </a:pPr>
            <a:r>
              <a:rPr lang="fr" sz="1500">
                <a:solidFill>
                  <a:srgbClr val="FF0000"/>
                </a:solidFill>
              </a:rPr>
              <a:t>7 300 kg ÷  50 % = 3 650 kg ÷ 2248 kg = 1.62 donc </a:t>
            </a:r>
            <a:r>
              <a:rPr lang="fr" sz="1500">
                <a:solidFill>
                  <a:srgbClr val="FF0000"/>
                </a:solidFill>
                <a:highlight>
                  <a:srgbClr val="FFFF00"/>
                </a:highlight>
              </a:rPr>
              <a:t>2</a:t>
            </a:r>
            <a:r>
              <a:rPr lang="fr" sz="1500">
                <a:solidFill>
                  <a:srgbClr val="FF0000"/>
                </a:solidFill>
              </a:rPr>
              <a:t>	4,0 m ÷ 3.04 = 1,31 donc 2 </a:t>
            </a:r>
            <a:endParaRPr sz="15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5</a:t>
            </a:r>
            <a:r>
              <a:rPr lang="fr" sz="2000">
                <a:solidFill>
                  <a:srgbClr val="FF0000"/>
                </a:solidFill>
                <a:highlight>
                  <a:srgbClr val="FFFF00"/>
                </a:highlight>
              </a:rPr>
              <a:t> appareils</a:t>
            </a:r>
            <a:endParaRPr sz="11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543" name="Google Shape;543;p58"/>
          <p:cNvPicPr preferRelativeResize="0"/>
          <p:nvPr/>
        </p:nvPicPr>
        <p:blipFill>
          <a:blip r:embed="rId4">
            <a:alphaModFix/>
          </a:blip>
          <a:stretch>
            <a:fillRect/>
          </a:stretch>
        </p:blipFill>
        <p:spPr>
          <a:xfrm>
            <a:off x="3918575" y="2481750"/>
            <a:ext cx="117825" cy="323100"/>
          </a:xfrm>
          <a:prstGeom prst="rect">
            <a:avLst/>
          </a:prstGeom>
          <a:noFill/>
          <a:ln>
            <a:noFill/>
          </a:ln>
        </p:spPr>
      </p:pic>
      <p:pic>
        <p:nvPicPr>
          <p:cNvPr id="544" name="Google Shape;544;p58"/>
          <p:cNvPicPr preferRelativeResize="0"/>
          <p:nvPr/>
        </p:nvPicPr>
        <p:blipFill>
          <a:blip r:embed="rId4">
            <a:alphaModFix/>
          </a:blip>
          <a:stretch>
            <a:fillRect/>
          </a:stretch>
        </p:blipFill>
        <p:spPr>
          <a:xfrm>
            <a:off x="4296300" y="2481750"/>
            <a:ext cx="117825" cy="323100"/>
          </a:xfrm>
          <a:prstGeom prst="rect">
            <a:avLst/>
          </a:prstGeom>
          <a:noFill/>
          <a:ln>
            <a:noFill/>
          </a:ln>
        </p:spPr>
      </p:pic>
      <p:pic>
        <p:nvPicPr>
          <p:cNvPr id="545" name="Google Shape;545;p58"/>
          <p:cNvPicPr preferRelativeResize="0"/>
          <p:nvPr/>
        </p:nvPicPr>
        <p:blipFill>
          <a:blip r:embed="rId4">
            <a:alphaModFix/>
          </a:blip>
          <a:stretch>
            <a:fillRect/>
          </a:stretch>
        </p:blipFill>
        <p:spPr>
          <a:xfrm>
            <a:off x="4635200" y="2481750"/>
            <a:ext cx="117825" cy="323100"/>
          </a:xfrm>
          <a:prstGeom prst="rect">
            <a:avLst/>
          </a:prstGeom>
          <a:noFill/>
          <a:ln>
            <a:noFill/>
          </a:ln>
        </p:spPr>
      </p:pic>
      <p:pic>
        <p:nvPicPr>
          <p:cNvPr id="546" name="Google Shape;546;p58"/>
          <p:cNvPicPr preferRelativeResize="0"/>
          <p:nvPr/>
        </p:nvPicPr>
        <p:blipFill>
          <a:blip r:embed="rId4">
            <a:alphaModFix/>
          </a:blip>
          <a:stretch>
            <a:fillRect/>
          </a:stretch>
        </p:blipFill>
        <p:spPr>
          <a:xfrm>
            <a:off x="5292600" y="2481750"/>
            <a:ext cx="117825" cy="32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La </a:t>
            </a:r>
            <a:r>
              <a:rPr b="1" lang="fr" sz="3000"/>
              <a:t>réglementation sur les normes d’arrimage</a:t>
            </a:r>
            <a:endParaRPr b="1" i="1" sz="2000"/>
          </a:p>
        </p:txBody>
      </p:sp>
      <p:sp>
        <p:nvSpPr>
          <p:cNvPr id="127" name="Google Shape;127;p14"/>
          <p:cNvSpPr txBox="1"/>
          <p:nvPr>
            <p:ph idx="1" type="body"/>
          </p:nvPr>
        </p:nvSpPr>
        <p:spPr>
          <a:xfrm>
            <a:off x="311700" y="1390325"/>
            <a:ext cx="8520600" cy="7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Elle s’applique s’applique aux:</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28" name="Google Shape;128;p14"/>
          <p:cNvSpPr txBox="1"/>
          <p:nvPr/>
        </p:nvSpPr>
        <p:spPr>
          <a:xfrm>
            <a:off x="192775" y="2184125"/>
            <a:ext cx="5655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Véhicules routiers dont le PNBV est de 4500 kg ou plus ou ensembles de véhicules routiers dont le PNBV sont de 4500 kg et plus.</a:t>
            </a:r>
            <a:endParaRPr sz="3100">
              <a:solidFill>
                <a:srgbClr val="0000FF"/>
              </a:solidFill>
            </a:endParaRPr>
          </a:p>
        </p:txBody>
      </p:sp>
      <p:sp>
        <p:nvSpPr>
          <p:cNvPr id="129" name="Google Shape;129;p14"/>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3 du guide</a:t>
            </a:r>
            <a:endParaRPr i="1">
              <a:solidFill>
                <a:srgbClr val="FF0000"/>
              </a:solidFill>
            </a:endParaRPr>
          </a:p>
        </p:txBody>
      </p:sp>
      <p:pic>
        <p:nvPicPr>
          <p:cNvPr id="130" name="Google Shape;130;p14"/>
          <p:cNvPicPr preferRelativeResize="0"/>
          <p:nvPr/>
        </p:nvPicPr>
        <p:blipFill>
          <a:blip r:embed="rId3">
            <a:alphaModFix/>
          </a:blip>
          <a:stretch>
            <a:fillRect/>
          </a:stretch>
        </p:blipFill>
        <p:spPr>
          <a:xfrm>
            <a:off x="5967000" y="1824025"/>
            <a:ext cx="3067050" cy="149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9"/>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52" name="Google Shape;552;p59"/>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85 guide de l’élève,</a:t>
            </a:r>
            <a:endParaRPr i="1" sz="900">
              <a:solidFill>
                <a:srgbClr val="FF0000"/>
              </a:solidFill>
            </a:endParaRPr>
          </a:p>
        </p:txBody>
      </p:sp>
      <p:sp>
        <p:nvSpPr>
          <p:cNvPr id="553" name="Google Shape;553;p59"/>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8</a:t>
            </a:r>
            <a:r>
              <a:rPr lang="fr" sz="2600">
                <a:solidFill>
                  <a:schemeClr val="dk1"/>
                </a:solidFill>
              </a:rPr>
              <a:t>. </a:t>
            </a:r>
            <a:r>
              <a:rPr lang="fr" sz="2300">
                <a:solidFill>
                  <a:schemeClr val="dk1"/>
                </a:solidFill>
              </a:rPr>
              <a:t>Cargaison: Barrières de ciment</a:t>
            </a:r>
            <a:endParaRPr sz="3000">
              <a:solidFill>
                <a:schemeClr val="dk1"/>
              </a:solidFill>
            </a:endParaRPr>
          </a:p>
        </p:txBody>
      </p:sp>
      <p:sp>
        <p:nvSpPr>
          <p:cNvPr id="554" name="Google Shape;554;p59"/>
          <p:cNvSpPr txBox="1"/>
          <p:nvPr/>
        </p:nvSpPr>
        <p:spPr>
          <a:xfrm>
            <a:off x="22500" y="3529550"/>
            <a:ext cx="11352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55" name="Google Shape;555;p59"/>
          <p:cNvPicPr preferRelativeResize="0"/>
          <p:nvPr/>
        </p:nvPicPr>
        <p:blipFill>
          <a:blip r:embed="rId3">
            <a:alphaModFix/>
          </a:blip>
          <a:stretch>
            <a:fillRect/>
          </a:stretch>
        </p:blipFill>
        <p:spPr>
          <a:xfrm>
            <a:off x="152400" y="1159100"/>
            <a:ext cx="8537323" cy="2218050"/>
          </a:xfrm>
          <a:prstGeom prst="rect">
            <a:avLst/>
          </a:prstGeom>
          <a:noFill/>
          <a:ln>
            <a:noFill/>
          </a:ln>
        </p:spPr>
      </p:pic>
      <p:sp>
        <p:nvSpPr>
          <p:cNvPr id="556" name="Google Shape;556;p59"/>
          <p:cNvSpPr txBox="1"/>
          <p:nvPr/>
        </p:nvSpPr>
        <p:spPr>
          <a:xfrm>
            <a:off x="932375" y="3377150"/>
            <a:ext cx="8088300" cy="1129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800">
                <a:solidFill>
                  <a:srgbClr val="FF0000"/>
                </a:solidFill>
              </a:rPr>
              <a:t>16 800 kg ÷ 50 % = 8 400 kg ÷ 2248 kg = 3.74 donc </a:t>
            </a:r>
            <a:r>
              <a:rPr lang="fr" sz="1800">
                <a:solidFill>
                  <a:srgbClr val="FF0000"/>
                </a:solidFill>
                <a:highlight>
                  <a:srgbClr val="FFFF00"/>
                </a:highlight>
              </a:rPr>
              <a:t>4</a:t>
            </a:r>
            <a:r>
              <a:rPr lang="fr" sz="1800">
                <a:solidFill>
                  <a:srgbClr val="FF0000"/>
                </a:solidFill>
              </a:rPr>
              <a:t>	</a:t>
            </a:r>
            <a:endParaRPr sz="18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1800">
                <a:solidFill>
                  <a:srgbClr val="FF0000"/>
                </a:solidFill>
              </a:rPr>
              <a:t>6,5 m ÷ 3.04 = 2,13 donc 3 + 1 = </a:t>
            </a:r>
            <a:r>
              <a:rPr lang="fr" sz="1800">
                <a:solidFill>
                  <a:srgbClr val="FF0000"/>
                </a:solidFill>
                <a:highlight>
                  <a:srgbClr val="FFFF00"/>
                </a:highlight>
              </a:rPr>
              <a:t>4</a:t>
            </a:r>
            <a:endParaRPr sz="18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4</a:t>
            </a:r>
            <a:r>
              <a:rPr lang="fr" sz="2000">
                <a:solidFill>
                  <a:srgbClr val="FF0000"/>
                </a:solidFill>
                <a:highlight>
                  <a:srgbClr val="FFFF00"/>
                </a:highlight>
              </a:rPr>
              <a:t> appareils</a:t>
            </a:r>
            <a:endParaRPr sz="1800">
              <a:solidFill>
                <a:schemeClr val="dk2"/>
              </a:solidFill>
            </a:endParaRPr>
          </a:p>
        </p:txBody>
      </p:sp>
      <p:pic>
        <p:nvPicPr>
          <p:cNvPr id="557" name="Google Shape;557;p59"/>
          <p:cNvPicPr preferRelativeResize="0"/>
          <p:nvPr/>
        </p:nvPicPr>
        <p:blipFill>
          <a:blip r:embed="rId4">
            <a:alphaModFix/>
          </a:blip>
          <a:stretch>
            <a:fillRect/>
          </a:stretch>
        </p:blipFill>
        <p:spPr>
          <a:xfrm>
            <a:off x="3416550" y="2195925"/>
            <a:ext cx="117825" cy="290375"/>
          </a:xfrm>
          <a:prstGeom prst="rect">
            <a:avLst/>
          </a:prstGeom>
          <a:noFill/>
          <a:ln>
            <a:noFill/>
          </a:ln>
        </p:spPr>
      </p:pic>
      <p:pic>
        <p:nvPicPr>
          <p:cNvPr id="558" name="Google Shape;558;p59"/>
          <p:cNvPicPr preferRelativeResize="0"/>
          <p:nvPr/>
        </p:nvPicPr>
        <p:blipFill>
          <a:blip r:embed="rId4">
            <a:alphaModFix/>
          </a:blip>
          <a:stretch>
            <a:fillRect/>
          </a:stretch>
        </p:blipFill>
        <p:spPr>
          <a:xfrm>
            <a:off x="3930250" y="2195937"/>
            <a:ext cx="117825" cy="323100"/>
          </a:xfrm>
          <a:prstGeom prst="rect">
            <a:avLst/>
          </a:prstGeom>
          <a:noFill/>
          <a:ln>
            <a:noFill/>
          </a:ln>
        </p:spPr>
      </p:pic>
      <p:pic>
        <p:nvPicPr>
          <p:cNvPr id="559" name="Google Shape;559;p59"/>
          <p:cNvPicPr preferRelativeResize="0"/>
          <p:nvPr/>
        </p:nvPicPr>
        <p:blipFill>
          <a:blip r:embed="rId4">
            <a:alphaModFix/>
          </a:blip>
          <a:stretch>
            <a:fillRect/>
          </a:stretch>
        </p:blipFill>
        <p:spPr>
          <a:xfrm>
            <a:off x="4443938" y="2195937"/>
            <a:ext cx="117825" cy="323100"/>
          </a:xfrm>
          <a:prstGeom prst="rect">
            <a:avLst/>
          </a:prstGeom>
          <a:noFill/>
          <a:ln>
            <a:noFill/>
          </a:ln>
        </p:spPr>
      </p:pic>
      <p:pic>
        <p:nvPicPr>
          <p:cNvPr id="560" name="Google Shape;560;p59"/>
          <p:cNvPicPr preferRelativeResize="0"/>
          <p:nvPr/>
        </p:nvPicPr>
        <p:blipFill>
          <a:blip r:embed="rId4">
            <a:alphaModFix/>
          </a:blip>
          <a:stretch>
            <a:fillRect/>
          </a:stretch>
        </p:blipFill>
        <p:spPr>
          <a:xfrm>
            <a:off x="5046975" y="2195937"/>
            <a:ext cx="117825" cy="32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0"/>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66" name="Google Shape;566;p60"/>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86 guide de l’élève,</a:t>
            </a:r>
            <a:endParaRPr i="1" sz="900">
              <a:solidFill>
                <a:srgbClr val="FF0000"/>
              </a:solidFill>
            </a:endParaRPr>
          </a:p>
        </p:txBody>
      </p:sp>
      <p:sp>
        <p:nvSpPr>
          <p:cNvPr id="567" name="Google Shape;567;p60"/>
          <p:cNvSpPr txBox="1"/>
          <p:nvPr/>
        </p:nvSpPr>
        <p:spPr>
          <a:xfrm>
            <a:off x="0" y="618675"/>
            <a:ext cx="9099000" cy="999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9</a:t>
            </a:r>
            <a:r>
              <a:rPr lang="fr" sz="2600">
                <a:solidFill>
                  <a:schemeClr val="dk1"/>
                </a:solidFill>
              </a:rPr>
              <a:t>. </a:t>
            </a:r>
            <a:r>
              <a:rPr lang="fr" sz="2300">
                <a:solidFill>
                  <a:schemeClr val="dk1"/>
                </a:solidFill>
              </a:rPr>
              <a:t>Cargaison: Caisses d’outils militaire provenant du nord </a:t>
            </a:r>
            <a:r>
              <a:rPr lang="fr" sz="2300">
                <a:solidFill>
                  <a:schemeClr val="dk1"/>
                </a:solidFill>
              </a:rPr>
              <a:t>Québécois</a:t>
            </a:r>
            <a:endParaRPr sz="3000">
              <a:solidFill>
                <a:schemeClr val="dk1"/>
              </a:solidFill>
            </a:endParaRPr>
          </a:p>
        </p:txBody>
      </p:sp>
      <p:sp>
        <p:nvSpPr>
          <p:cNvPr id="568" name="Google Shape;568;p60"/>
          <p:cNvSpPr txBox="1"/>
          <p:nvPr/>
        </p:nvSpPr>
        <p:spPr>
          <a:xfrm>
            <a:off x="22500" y="3529550"/>
            <a:ext cx="11352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69" name="Google Shape;569;p60"/>
          <p:cNvPicPr preferRelativeResize="0"/>
          <p:nvPr/>
        </p:nvPicPr>
        <p:blipFill>
          <a:blip r:embed="rId3">
            <a:alphaModFix/>
          </a:blip>
          <a:stretch>
            <a:fillRect/>
          </a:stretch>
        </p:blipFill>
        <p:spPr>
          <a:xfrm>
            <a:off x="985500" y="1557550"/>
            <a:ext cx="7361273" cy="1941475"/>
          </a:xfrm>
          <a:prstGeom prst="rect">
            <a:avLst/>
          </a:prstGeom>
          <a:noFill/>
          <a:ln>
            <a:noFill/>
          </a:ln>
        </p:spPr>
      </p:pic>
      <p:sp>
        <p:nvSpPr>
          <p:cNvPr id="570" name="Google Shape;570;p60"/>
          <p:cNvSpPr txBox="1"/>
          <p:nvPr/>
        </p:nvSpPr>
        <p:spPr>
          <a:xfrm>
            <a:off x="1048900" y="3417050"/>
            <a:ext cx="8050200" cy="988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a:solidFill>
                  <a:srgbClr val="FF0000"/>
                </a:solidFill>
              </a:rPr>
              <a:t>13 500 kg  ÷ 50 % = 6 750 kg ÷ 2248 kg = 3.003 donc </a:t>
            </a:r>
            <a:r>
              <a:rPr lang="fr">
                <a:solidFill>
                  <a:srgbClr val="FF0000"/>
                </a:solidFill>
                <a:highlight>
                  <a:srgbClr val="FFFF00"/>
                </a:highlight>
              </a:rPr>
              <a:t>4</a:t>
            </a:r>
            <a:r>
              <a:rPr lang="fr">
                <a:solidFill>
                  <a:srgbClr val="FF0000"/>
                </a:solidFill>
              </a:rPr>
              <a:t>	6 m ÷ 3.04 = 1.97 donc 2 + 1 = 3</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1 000 kg ÷  50 % = 500 kg ÷ 2248 kg = 0.22 donc 1	4,0 m ÷ 3.04 = 1,97 =</a:t>
            </a:r>
            <a:r>
              <a:rPr lang="fr">
                <a:solidFill>
                  <a:srgbClr val="FF0000"/>
                </a:solidFill>
                <a:highlight>
                  <a:srgbClr val="FFFF00"/>
                </a:highlight>
              </a:rPr>
              <a:t>2</a:t>
            </a:r>
            <a:endParaRPr>
              <a:solidFill>
                <a:srgbClr val="FF0000"/>
              </a:solidFill>
              <a:highlight>
                <a:srgbClr val="FFFF00"/>
              </a:highlight>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6</a:t>
            </a:r>
            <a:r>
              <a:rPr lang="fr" sz="2000">
                <a:solidFill>
                  <a:srgbClr val="FF0000"/>
                </a:solidFill>
                <a:highlight>
                  <a:srgbClr val="FFFF00"/>
                </a:highlight>
              </a:rPr>
              <a:t> appareils</a:t>
            </a:r>
            <a:endParaRPr sz="1800">
              <a:solidFill>
                <a:schemeClr val="dk2"/>
              </a:solidFill>
            </a:endParaRPr>
          </a:p>
        </p:txBody>
      </p:sp>
      <p:pic>
        <p:nvPicPr>
          <p:cNvPr id="571" name="Google Shape;571;p60"/>
          <p:cNvPicPr preferRelativeResize="0"/>
          <p:nvPr/>
        </p:nvPicPr>
        <p:blipFill>
          <a:blip r:embed="rId4">
            <a:alphaModFix/>
          </a:blip>
          <a:stretch>
            <a:fillRect/>
          </a:stretch>
        </p:blipFill>
        <p:spPr>
          <a:xfrm>
            <a:off x="3923400" y="2424122"/>
            <a:ext cx="117800" cy="254800"/>
          </a:xfrm>
          <a:prstGeom prst="rect">
            <a:avLst/>
          </a:prstGeom>
          <a:noFill/>
          <a:ln>
            <a:noFill/>
          </a:ln>
        </p:spPr>
      </p:pic>
      <p:pic>
        <p:nvPicPr>
          <p:cNvPr id="572" name="Google Shape;572;p60"/>
          <p:cNvPicPr preferRelativeResize="0"/>
          <p:nvPr/>
        </p:nvPicPr>
        <p:blipFill>
          <a:blip r:embed="rId4">
            <a:alphaModFix/>
          </a:blip>
          <a:stretch>
            <a:fillRect/>
          </a:stretch>
        </p:blipFill>
        <p:spPr>
          <a:xfrm>
            <a:off x="4346000" y="2444347"/>
            <a:ext cx="117800" cy="254800"/>
          </a:xfrm>
          <a:prstGeom prst="rect">
            <a:avLst/>
          </a:prstGeom>
          <a:noFill/>
          <a:ln>
            <a:noFill/>
          </a:ln>
        </p:spPr>
      </p:pic>
      <p:pic>
        <p:nvPicPr>
          <p:cNvPr id="573" name="Google Shape;573;p60"/>
          <p:cNvPicPr preferRelativeResize="0"/>
          <p:nvPr/>
        </p:nvPicPr>
        <p:blipFill>
          <a:blip r:embed="rId4">
            <a:alphaModFix/>
          </a:blip>
          <a:stretch>
            <a:fillRect/>
          </a:stretch>
        </p:blipFill>
        <p:spPr>
          <a:xfrm>
            <a:off x="4842000" y="2444347"/>
            <a:ext cx="117800" cy="254800"/>
          </a:xfrm>
          <a:prstGeom prst="rect">
            <a:avLst/>
          </a:prstGeom>
          <a:noFill/>
          <a:ln>
            <a:noFill/>
          </a:ln>
        </p:spPr>
      </p:pic>
      <p:pic>
        <p:nvPicPr>
          <p:cNvPr id="574" name="Google Shape;574;p60"/>
          <p:cNvPicPr preferRelativeResize="0"/>
          <p:nvPr/>
        </p:nvPicPr>
        <p:blipFill>
          <a:blip r:embed="rId4">
            <a:alphaModFix/>
          </a:blip>
          <a:stretch>
            <a:fillRect/>
          </a:stretch>
        </p:blipFill>
        <p:spPr>
          <a:xfrm>
            <a:off x="5281875" y="2444347"/>
            <a:ext cx="117800" cy="254800"/>
          </a:xfrm>
          <a:prstGeom prst="rect">
            <a:avLst/>
          </a:prstGeom>
          <a:noFill/>
          <a:ln>
            <a:noFill/>
          </a:ln>
        </p:spPr>
      </p:pic>
      <p:pic>
        <p:nvPicPr>
          <p:cNvPr id="575" name="Google Shape;575;p60"/>
          <p:cNvPicPr preferRelativeResize="0"/>
          <p:nvPr/>
        </p:nvPicPr>
        <p:blipFill>
          <a:blip r:embed="rId4">
            <a:alphaModFix/>
          </a:blip>
          <a:stretch>
            <a:fillRect/>
          </a:stretch>
        </p:blipFill>
        <p:spPr>
          <a:xfrm>
            <a:off x="5667375" y="2444347"/>
            <a:ext cx="117800" cy="254800"/>
          </a:xfrm>
          <a:prstGeom prst="rect">
            <a:avLst/>
          </a:prstGeom>
          <a:noFill/>
          <a:ln>
            <a:noFill/>
          </a:ln>
        </p:spPr>
      </p:pic>
      <p:pic>
        <p:nvPicPr>
          <p:cNvPr id="576" name="Google Shape;576;p60"/>
          <p:cNvPicPr preferRelativeResize="0"/>
          <p:nvPr/>
        </p:nvPicPr>
        <p:blipFill>
          <a:blip r:embed="rId4">
            <a:alphaModFix/>
          </a:blip>
          <a:stretch>
            <a:fillRect/>
          </a:stretch>
        </p:blipFill>
        <p:spPr>
          <a:xfrm>
            <a:off x="6217750" y="2444347"/>
            <a:ext cx="117800" cy="25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1"/>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82" name="Google Shape;582;p61"/>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86 guide de l’élève,</a:t>
            </a:r>
            <a:endParaRPr i="1" sz="900">
              <a:solidFill>
                <a:srgbClr val="FF0000"/>
              </a:solidFill>
            </a:endParaRPr>
          </a:p>
        </p:txBody>
      </p:sp>
      <p:sp>
        <p:nvSpPr>
          <p:cNvPr id="583" name="Google Shape;583;p61"/>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10</a:t>
            </a:r>
            <a:r>
              <a:rPr lang="fr" sz="2600">
                <a:solidFill>
                  <a:schemeClr val="dk1"/>
                </a:solidFill>
              </a:rPr>
              <a:t>. </a:t>
            </a:r>
            <a:r>
              <a:rPr lang="fr" sz="2300">
                <a:solidFill>
                  <a:schemeClr val="dk1"/>
                </a:solidFill>
              </a:rPr>
              <a:t>Cargaison: Caisses d’outils de fardage</a:t>
            </a:r>
            <a:endParaRPr sz="3000">
              <a:solidFill>
                <a:schemeClr val="dk1"/>
              </a:solidFill>
            </a:endParaRPr>
          </a:p>
        </p:txBody>
      </p:sp>
      <p:sp>
        <p:nvSpPr>
          <p:cNvPr id="584" name="Google Shape;584;p61"/>
          <p:cNvSpPr txBox="1"/>
          <p:nvPr/>
        </p:nvSpPr>
        <p:spPr>
          <a:xfrm>
            <a:off x="22500" y="3529550"/>
            <a:ext cx="10962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85" name="Google Shape;585;p61"/>
          <p:cNvPicPr preferRelativeResize="0"/>
          <p:nvPr/>
        </p:nvPicPr>
        <p:blipFill>
          <a:blip r:embed="rId3">
            <a:alphaModFix/>
          </a:blip>
          <a:stretch>
            <a:fillRect/>
          </a:stretch>
        </p:blipFill>
        <p:spPr>
          <a:xfrm>
            <a:off x="152400" y="1203675"/>
            <a:ext cx="8294952" cy="2173476"/>
          </a:xfrm>
          <a:prstGeom prst="rect">
            <a:avLst/>
          </a:prstGeom>
          <a:noFill/>
          <a:ln>
            <a:noFill/>
          </a:ln>
        </p:spPr>
      </p:pic>
      <p:pic>
        <p:nvPicPr>
          <p:cNvPr id="586" name="Google Shape;586;p61"/>
          <p:cNvPicPr preferRelativeResize="0"/>
          <p:nvPr/>
        </p:nvPicPr>
        <p:blipFill>
          <a:blip r:embed="rId4">
            <a:alphaModFix/>
          </a:blip>
          <a:stretch>
            <a:fillRect/>
          </a:stretch>
        </p:blipFill>
        <p:spPr>
          <a:xfrm>
            <a:off x="4513100" y="2248650"/>
            <a:ext cx="117800" cy="323100"/>
          </a:xfrm>
          <a:prstGeom prst="rect">
            <a:avLst/>
          </a:prstGeom>
          <a:noFill/>
          <a:ln>
            <a:noFill/>
          </a:ln>
        </p:spPr>
      </p:pic>
      <p:sp>
        <p:nvSpPr>
          <p:cNvPr id="587" name="Google Shape;587;p61"/>
          <p:cNvSpPr txBox="1"/>
          <p:nvPr/>
        </p:nvSpPr>
        <p:spPr>
          <a:xfrm>
            <a:off x="1002275" y="3377150"/>
            <a:ext cx="7653000" cy="1059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600">
                <a:solidFill>
                  <a:srgbClr val="FF0000"/>
                </a:solidFill>
              </a:rPr>
              <a:t>490 kg ÷  50 % = 245 kg ÷ 2248 kg = 0,10 donc </a:t>
            </a:r>
            <a:r>
              <a:rPr lang="fr" sz="1600">
                <a:solidFill>
                  <a:srgbClr val="FF0000"/>
                </a:solidFill>
                <a:highlight>
                  <a:srgbClr val="FFFF00"/>
                </a:highlight>
              </a:rPr>
              <a:t>1 et - de 500 kg </a:t>
            </a:r>
            <a:r>
              <a:rPr lang="fr" sz="1600">
                <a:solidFill>
                  <a:srgbClr val="FF0000"/>
                </a:solidFill>
              </a:rPr>
              <a:t>	</a:t>
            </a:r>
            <a:endParaRPr sz="1600">
              <a:solidFill>
                <a:srgbClr val="FF0000"/>
              </a:solidFill>
            </a:endParaRPr>
          </a:p>
          <a:p>
            <a:pPr indent="0" lvl="0" marL="0" rtl="0" algn="just">
              <a:lnSpc>
                <a:spcPct val="115000"/>
              </a:lnSpc>
              <a:spcBef>
                <a:spcPts val="0"/>
              </a:spcBef>
              <a:spcAft>
                <a:spcPts val="0"/>
              </a:spcAft>
              <a:buNone/>
            </a:pPr>
            <a:r>
              <a:rPr lang="fr" sz="1600">
                <a:solidFill>
                  <a:srgbClr val="FF0000"/>
                </a:solidFill>
              </a:rPr>
              <a:t>1,5 m ÷ 3.04 = 0,49 = 1 car - de 1,52m</a:t>
            </a:r>
            <a:endParaRPr sz="16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1</a:t>
            </a:r>
            <a:r>
              <a:rPr lang="fr" sz="2000">
                <a:solidFill>
                  <a:srgbClr val="FF0000"/>
                </a:solidFill>
                <a:highlight>
                  <a:srgbClr val="FFFF00"/>
                </a:highlight>
              </a:rPr>
              <a:t> appareils</a:t>
            </a:r>
            <a:endParaRPr sz="16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2"/>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593" name="Google Shape;593;p62"/>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86 guide de l’élève,</a:t>
            </a:r>
            <a:endParaRPr i="1" sz="900">
              <a:solidFill>
                <a:srgbClr val="FF0000"/>
              </a:solidFill>
            </a:endParaRPr>
          </a:p>
        </p:txBody>
      </p:sp>
      <p:sp>
        <p:nvSpPr>
          <p:cNvPr id="594" name="Google Shape;594;p62"/>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11. </a:t>
            </a:r>
            <a:r>
              <a:rPr lang="fr" sz="2300">
                <a:solidFill>
                  <a:schemeClr val="dk1"/>
                </a:solidFill>
              </a:rPr>
              <a:t>Cargaison: Caisses d’outils de fardage</a:t>
            </a:r>
            <a:endParaRPr sz="3000">
              <a:solidFill>
                <a:schemeClr val="dk1"/>
              </a:solidFill>
            </a:endParaRPr>
          </a:p>
        </p:txBody>
      </p:sp>
      <p:sp>
        <p:nvSpPr>
          <p:cNvPr id="595" name="Google Shape;595;p62"/>
          <p:cNvSpPr txBox="1"/>
          <p:nvPr/>
        </p:nvSpPr>
        <p:spPr>
          <a:xfrm>
            <a:off x="22500" y="3529550"/>
            <a:ext cx="10653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596" name="Google Shape;596;p62"/>
          <p:cNvPicPr preferRelativeResize="0"/>
          <p:nvPr/>
        </p:nvPicPr>
        <p:blipFill>
          <a:blip r:embed="rId3">
            <a:alphaModFix/>
          </a:blip>
          <a:stretch>
            <a:fillRect/>
          </a:stretch>
        </p:blipFill>
        <p:spPr>
          <a:xfrm>
            <a:off x="152400" y="1356075"/>
            <a:ext cx="8161599" cy="2113975"/>
          </a:xfrm>
          <a:prstGeom prst="rect">
            <a:avLst/>
          </a:prstGeom>
          <a:noFill/>
          <a:ln>
            <a:noFill/>
          </a:ln>
        </p:spPr>
      </p:pic>
      <p:sp>
        <p:nvSpPr>
          <p:cNvPr id="597" name="Google Shape;597;p62"/>
          <p:cNvSpPr txBox="1"/>
          <p:nvPr/>
        </p:nvSpPr>
        <p:spPr>
          <a:xfrm>
            <a:off x="1041150" y="3372025"/>
            <a:ext cx="7792200" cy="1382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sz="1600">
                <a:solidFill>
                  <a:srgbClr val="FF0000"/>
                </a:solidFill>
              </a:rPr>
              <a:t>51</a:t>
            </a:r>
            <a:r>
              <a:rPr lang="fr" sz="1600">
                <a:solidFill>
                  <a:srgbClr val="FF0000"/>
                </a:solidFill>
              </a:rPr>
              <a:t>0 kg ÷  50 % = 255 kg ÷ 2248 kg = 0,11 donc </a:t>
            </a:r>
            <a:r>
              <a:rPr lang="fr" sz="1600">
                <a:solidFill>
                  <a:srgbClr val="FF0000"/>
                </a:solidFill>
                <a:highlight>
                  <a:srgbClr val="FFFF00"/>
                </a:highlight>
              </a:rPr>
              <a:t>1+1=2 car plus de 500 kg </a:t>
            </a:r>
            <a:r>
              <a:rPr lang="fr" sz="1600">
                <a:solidFill>
                  <a:srgbClr val="FF0000"/>
                </a:solidFill>
              </a:rPr>
              <a:t>	</a:t>
            </a:r>
            <a:endParaRPr sz="16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1600">
                <a:solidFill>
                  <a:srgbClr val="FF0000"/>
                </a:solidFill>
              </a:rPr>
              <a:t>1,5 m ÷ 3.04 = 0,49 = 1 + 1 donc 2</a:t>
            </a:r>
            <a:endParaRPr sz="1600">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2 appareils</a:t>
            </a:r>
            <a:endParaRPr sz="1600">
              <a:solidFill>
                <a:srgbClr val="FF0000"/>
              </a:solidFill>
            </a:endParaRPr>
          </a:p>
          <a:p>
            <a:pPr indent="0" lvl="0" marL="0" rtl="0" algn="l">
              <a:spcBef>
                <a:spcPts val="0"/>
              </a:spcBef>
              <a:spcAft>
                <a:spcPts val="0"/>
              </a:spcAft>
              <a:buNone/>
            </a:pPr>
            <a:r>
              <a:t/>
            </a:r>
            <a:endParaRPr sz="1800">
              <a:solidFill>
                <a:schemeClr val="dk2"/>
              </a:solidFill>
            </a:endParaRPr>
          </a:p>
        </p:txBody>
      </p:sp>
      <p:pic>
        <p:nvPicPr>
          <p:cNvPr id="598" name="Google Shape;598;p62"/>
          <p:cNvPicPr preferRelativeResize="0"/>
          <p:nvPr/>
        </p:nvPicPr>
        <p:blipFill>
          <a:blip r:embed="rId4">
            <a:alphaModFix/>
          </a:blip>
          <a:stretch>
            <a:fillRect/>
          </a:stretch>
        </p:blipFill>
        <p:spPr>
          <a:xfrm>
            <a:off x="4039150" y="2369750"/>
            <a:ext cx="117800" cy="287475"/>
          </a:xfrm>
          <a:prstGeom prst="rect">
            <a:avLst/>
          </a:prstGeom>
          <a:noFill/>
          <a:ln>
            <a:noFill/>
          </a:ln>
        </p:spPr>
      </p:pic>
      <p:pic>
        <p:nvPicPr>
          <p:cNvPr id="599" name="Google Shape;599;p62"/>
          <p:cNvPicPr preferRelativeResize="0"/>
          <p:nvPr/>
        </p:nvPicPr>
        <p:blipFill>
          <a:blip r:embed="rId4">
            <a:alphaModFix/>
          </a:blip>
          <a:stretch>
            <a:fillRect/>
          </a:stretch>
        </p:blipFill>
        <p:spPr>
          <a:xfrm>
            <a:off x="4878350" y="2387574"/>
            <a:ext cx="117800" cy="287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3"/>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605" name="Google Shape;605;p63"/>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87 guide de l’élève,</a:t>
            </a:r>
            <a:endParaRPr i="1" sz="900">
              <a:solidFill>
                <a:srgbClr val="FF0000"/>
              </a:solidFill>
            </a:endParaRPr>
          </a:p>
        </p:txBody>
      </p:sp>
      <p:sp>
        <p:nvSpPr>
          <p:cNvPr id="606" name="Google Shape;606;p63"/>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12. </a:t>
            </a:r>
            <a:r>
              <a:rPr lang="fr" sz="2300">
                <a:solidFill>
                  <a:schemeClr val="dk1"/>
                </a:solidFill>
              </a:rPr>
              <a:t>Cargaison: Granite en bloc</a:t>
            </a:r>
            <a:endParaRPr sz="3000">
              <a:solidFill>
                <a:schemeClr val="dk1"/>
              </a:solidFill>
            </a:endParaRPr>
          </a:p>
        </p:txBody>
      </p:sp>
      <p:pic>
        <p:nvPicPr>
          <p:cNvPr id="607" name="Google Shape;607;p63"/>
          <p:cNvPicPr preferRelativeResize="0"/>
          <p:nvPr/>
        </p:nvPicPr>
        <p:blipFill>
          <a:blip r:embed="rId3">
            <a:alphaModFix/>
          </a:blip>
          <a:stretch>
            <a:fillRect/>
          </a:stretch>
        </p:blipFill>
        <p:spPr>
          <a:xfrm>
            <a:off x="152400" y="1068600"/>
            <a:ext cx="8723424" cy="2106725"/>
          </a:xfrm>
          <a:prstGeom prst="rect">
            <a:avLst/>
          </a:prstGeom>
          <a:noFill/>
          <a:ln>
            <a:noFill/>
          </a:ln>
        </p:spPr>
      </p:pic>
      <p:sp>
        <p:nvSpPr>
          <p:cNvPr id="608" name="Google Shape;608;p63"/>
          <p:cNvSpPr txBox="1"/>
          <p:nvPr/>
        </p:nvSpPr>
        <p:spPr>
          <a:xfrm>
            <a:off x="101025" y="3138925"/>
            <a:ext cx="8531100" cy="1653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sz="1100">
                <a:solidFill>
                  <a:srgbClr val="FF0000"/>
                </a:solidFill>
              </a:rPr>
              <a:t> </a:t>
            </a:r>
            <a:r>
              <a:rPr lang="fr">
                <a:solidFill>
                  <a:srgbClr val="FF0000"/>
                </a:solidFill>
              </a:rPr>
              <a:t>13 500 kg ÷ 50 % = 6 750 kg ÷ 2248 kg = 3.002 donc </a:t>
            </a:r>
            <a:r>
              <a:rPr lang="fr">
                <a:solidFill>
                  <a:srgbClr val="FF0000"/>
                </a:solidFill>
                <a:highlight>
                  <a:srgbClr val="FFFF00"/>
                </a:highlight>
              </a:rPr>
              <a:t>4</a:t>
            </a:r>
            <a:r>
              <a:rPr lang="fr">
                <a:solidFill>
                  <a:srgbClr val="FF0000"/>
                </a:solidFill>
              </a:rPr>
              <a:t>		4,0 m ÷ 3.04 = 1,31 = 2 + 1 = 3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8 500 kg ÷  50 % = 4 250 kg ÷ 2248 kg = 1.89  donc  </a:t>
            </a:r>
            <a:r>
              <a:rPr lang="fr">
                <a:solidFill>
                  <a:srgbClr val="FF0000"/>
                </a:solidFill>
                <a:highlight>
                  <a:srgbClr val="FFFF00"/>
                </a:highlight>
              </a:rPr>
              <a:t>2</a:t>
            </a:r>
            <a:r>
              <a:rPr lang="fr">
                <a:solidFill>
                  <a:srgbClr val="FF0000"/>
                </a:solidFill>
              </a:rPr>
              <a:t>		4,0 m ÷ 3.04 = 1,31 = 2</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9 000 kg ÷  50 % = 4 500 kg ÷ 2248 kg = 2.001 donc</a:t>
            </a:r>
            <a:r>
              <a:rPr lang="fr">
                <a:solidFill>
                  <a:srgbClr val="FF0000"/>
                </a:solidFill>
                <a:highlight>
                  <a:schemeClr val="accent6"/>
                </a:highlight>
              </a:rPr>
              <a:t> 3</a:t>
            </a:r>
            <a:r>
              <a:rPr lang="fr">
                <a:solidFill>
                  <a:srgbClr val="FF0000"/>
                </a:solidFill>
              </a:rPr>
              <a:t>		3,0 m ÷ 3.04 = 0.98 + 1 = 2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a:t>
            </a:r>
            <a:r>
              <a:rPr lang="fr">
                <a:solidFill>
                  <a:srgbClr val="FF0000"/>
                </a:solidFill>
              </a:rPr>
              <a:t>9 000 kg ÷  50 % = 4 500 kg ÷ 2248 kg = 2.001 donc</a:t>
            </a:r>
            <a:r>
              <a:rPr lang="fr">
                <a:solidFill>
                  <a:srgbClr val="FF0000"/>
                </a:solidFill>
                <a:highlight>
                  <a:schemeClr val="accent6"/>
                </a:highlight>
              </a:rPr>
              <a:t> 3</a:t>
            </a:r>
            <a:r>
              <a:rPr lang="fr">
                <a:solidFill>
                  <a:srgbClr val="FF0000"/>
                </a:solidFill>
              </a:rPr>
              <a:t>		3,0 m ÷ 3.04 = 0.98 = 1</a:t>
            </a:r>
            <a:endParaRPr>
              <a:solidFill>
                <a:srgbClr val="FF0000"/>
              </a:solidFill>
            </a:endParaRPr>
          </a:p>
          <a:p>
            <a:pPr indent="0" lvl="0" marL="0" rtl="0" algn="just">
              <a:spcBef>
                <a:spcPts val="0"/>
              </a:spcBef>
              <a:spcAft>
                <a:spcPts val="0"/>
              </a:spcAft>
              <a:buClr>
                <a:schemeClr val="dk1"/>
              </a:buClr>
              <a:buSzPts val="1100"/>
              <a:buFont typeface="Arial"/>
              <a:buNone/>
            </a:pPr>
            <a:r>
              <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1</a:t>
            </a:r>
            <a:r>
              <a:rPr lang="fr" sz="2000">
                <a:solidFill>
                  <a:srgbClr val="FF0000"/>
                </a:solidFill>
                <a:highlight>
                  <a:srgbClr val="FFFF00"/>
                </a:highlight>
              </a:rPr>
              <a:t>2 appareils</a:t>
            </a:r>
            <a:endParaRPr sz="1800">
              <a:solidFill>
                <a:schemeClr val="dk2"/>
              </a:solidFill>
            </a:endParaRPr>
          </a:p>
        </p:txBody>
      </p:sp>
      <p:pic>
        <p:nvPicPr>
          <p:cNvPr id="609" name="Google Shape;609;p63"/>
          <p:cNvPicPr preferRelativeResize="0"/>
          <p:nvPr/>
        </p:nvPicPr>
        <p:blipFill>
          <a:blip r:embed="rId4">
            <a:alphaModFix/>
          </a:blip>
          <a:stretch>
            <a:fillRect/>
          </a:stretch>
        </p:blipFill>
        <p:spPr>
          <a:xfrm>
            <a:off x="2547375" y="2058975"/>
            <a:ext cx="117800" cy="287475"/>
          </a:xfrm>
          <a:prstGeom prst="rect">
            <a:avLst/>
          </a:prstGeom>
          <a:noFill/>
          <a:ln>
            <a:noFill/>
          </a:ln>
        </p:spPr>
      </p:pic>
      <p:pic>
        <p:nvPicPr>
          <p:cNvPr id="610" name="Google Shape;610;p63"/>
          <p:cNvPicPr preferRelativeResize="0"/>
          <p:nvPr/>
        </p:nvPicPr>
        <p:blipFill>
          <a:blip r:embed="rId4">
            <a:alphaModFix/>
          </a:blip>
          <a:stretch>
            <a:fillRect/>
          </a:stretch>
        </p:blipFill>
        <p:spPr>
          <a:xfrm>
            <a:off x="2847400" y="2058975"/>
            <a:ext cx="117800" cy="287475"/>
          </a:xfrm>
          <a:prstGeom prst="rect">
            <a:avLst/>
          </a:prstGeom>
          <a:noFill/>
          <a:ln>
            <a:noFill/>
          </a:ln>
        </p:spPr>
      </p:pic>
      <p:pic>
        <p:nvPicPr>
          <p:cNvPr id="611" name="Google Shape;611;p63"/>
          <p:cNvPicPr preferRelativeResize="0"/>
          <p:nvPr/>
        </p:nvPicPr>
        <p:blipFill>
          <a:blip r:embed="rId4">
            <a:alphaModFix/>
          </a:blip>
          <a:stretch>
            <a:fillRect/>
          </a:stretch>
        </p:blipFill>
        <p:spPr>
          <a:xfrm>
            <a:off x="3147425" y="2058975"/>
            <a:ext cx="117800" cy="287475"/>
          </a:xfrm>
          <a:prstGeom prst="rect">
            <a:avLst/>
          </a:prstGeom>
          <a:noFill/>
          <a:ln>
            <a:noFill/>
          </a:ln>
        </p:spPr>
      </p:pic>
      <p:pic>
        <p:nvPicPr>
          <p:cNvPr id="612" name="Google Shape;612;p63"/>
          <p:cNvPicPr preferRelativeResize="0"/>
          <p:nvPr/>
        </p:nvPicPr>
        <p:blipFill>
          <a:blip r:embed="rId4">
            <a:alphaModFix/>
          </a:blip>
          <a:stretch>
            <a:fillRect/>
          </a:stretch>
        </p:blipFill>
        <p:spPr>
          <a:xfrm>
            <a:off x="3447450" y="2058975"/>
            <a:ext cx="117800" cy="287475"/>
          </a:xfrm>
          <a:prstGeom prst="rect">
            <a:avLst/>
          </a:prstGeom>
          <a:noFill/>
          <a:ln>
            <a:noFill/>
          </a:ln>
        </p:spPr>
      </p:pic>
      <p:pic>
        <p:nvPicPr>
          <p:cNvPr id="613" name="Google Shape;613;p63"/>
          <p:cNvPicPr preferRelativeResize="0"/>
          <p:nvPr/>
        </p:nvPicPr>
        <p:blipFill>
          <a:blip r:embed="rId4">
            <a:alphaModFix/>
          </a:blip>
          <a:stretch>
            <a:fillRect/>
          </a:stretch>
        </p:blipFill>
        <p:spPr>
          <a:xfrm>
            <a:off x="3887325" y="2058975"/>
            <a:ext cx="117800" cy="287475"/>
          </a:xfrm>
          <a:prstGeom prst="rect">
            <a:avLst/>
          </a:prstGeom>
          <a:noFill/>
          <a:ln>
            <a:noFill/>
          </a:ln>
        </p:spPr>
      </p:pic>
      <p:pic>
        <p:nvPicPr>
          <p:cNvPr id="614" name="Google Shape;614;p63"/>
          <p:cNvPicPr preferRelativeResize="0"/>
          <p:nvPr/>
        </p:nvPicPr>
        <p:blipFill>
          <a:blip r:embed="rId4">
            <a:alphaModFix/>
          </a:blip>
          <a:stretch>
            <a:fillRect/>
          </a:stretch>
        </p:blipFill>
        <p:spPr>
          <a:xfrm>
            <a:off x="4770050" y="2058975"/>
            <a:ext cx="117800" cy="287475"/>
          </a:xfrm>
          <a:prstGeom prst="rect">
            <a:avLst/>
          </a:prstGeom>
          <a:noFill/>
          <a:ln>
            <a:noFill/>
          </a:ln>
        </p:spPr>
      </p:pic>
      <p:pic>
        <p:nvPicPr>
          <p:cNvPr id="615" name="Google Shape;615;p63"/>
          <p:cNvPicPr preferRelativeResize="0"/>
          <p:nvPr/>
        </p:nvPicPr>
        <p:blipFill>
          <a:blip r:embed="rId4">
            <a:alphaModFix/>
          </a:blip>
          <a:stretch>
            <a:fillRect/>
          </a:stretch>
        </p:blipFill>
        <p:spPr>
          <a:xfrm>
            <a:off x="5909200" y="2095375"/>
            <a:ext cx="117800" cy="287475"/>
          </a:xfrm>
          <a:prstGeom prst="rect">
            <a:avLst/>
          </a:prstGeom>
          <a:noFill/>
          <a:ln>
            <a:noFill/>
          </a:ln>
        </p:spPr>
      </p:pic>
      <p:pic>
        <p:nvPicPr>
          <p:cNvPr id="616" name="Google Shape;616;p63"/>
          <p:cNvPicPr preferRelativeResize="0"/>
          <p:nvPr/>
        </p:nvPicPr>
        <p:blipFill>
          <a:blip r:embed="rId4">
            <a:alphaModFix/>
          </a:blip>
          <a:stretch>
            <a:fillRect/>
          </a:stretch>
        </p:blipFill>
        <p:spPr>
          <a:xfrm>
            <a:off x="6597725" y="2095375"/>
            <a:ext cx="117800" cy="287475"/>
          </a:xfrm>
          <a:prstGeom prst="rect">
            <a:avLst/>
          </a:prstGeom>
          <a:noFill/>
          <a:ln>
            <a:noFill/>
          </a:ln>
        </p:spPr>
      </p:pic>
      <p:pic>
        <p:nvPicPr>
          <p:cNvPr id="617" name="Google Shape;617;p63"/>
          <p:cNvPicPr preferRelativeResize="0"/>
          <p:nvPr/>
        </p:nvPicPr>
        <p:blipFill>
          <a:blip r:embed="rId4">
            <a:alphaModFix/>
          </a:blip>
          <a:stretch>
            <a:fillRect/>
          </a:stretch>
        </p:blipFill>
        <p:spPr>
          <a:xfrm>
            <a:off x="7091975" y="2095375"/>
            <a:ext cx="117800" cy="287475"/>
          </a:xfrm>
          <a:prstGeom prst="rect">
            <a:avLst/>
          </a:prstGeom>
          <a:noFill/>
          <a:ln>
            <a:noFill/>
          </a:ln>
        </p:spPr>
      </p:pic>
      <p:pic>
        <p:nvPicPr>
          <p:cNvPr id="618" name="Google Shape;618;p63"/>
          <p:cNvPicPr preferRelativeResize="0"/>
          <p:nvPr/>
        </p:nvPicPr>
        <p:blipFill>
          <a:blip r:embed="rId4">
            <a:alphaModFix/>
          </a:blip>
          <a:stretch>
            <a:fillRect/>
          </a:stretch>
        </p:blipFill>
        <p:spPr>
          <a:xfrm>
            <a:off x="7396900" y="2095375"/>
            <a:ext cx="117800" cy="287475"/>
          </a:xfrm>
          <a:prstGeom prst="rect">
            <a:avLst/>
          </a:prstGeom>
          <a:noFill/>
          <a:ln>
            <a:noFill/>
          </a:ln>
        </p:spPr>
      </p:pic>
      <p:pic>
        <p:nvPicPr>
          <p:cNvPr id="619" name="Google Shape;619;p63"/>
          <p:cNvPicPr preferRelativeResize="0"/>
          <p:nvPr/>
        </p:nvPicPr>
        <p:blipFill>
          <a:blip r:embed="rId4">
            <a:alphaModFix/>
          </a:blip>
          <a:stretch>
            <a:fillRect/>
          </a:stretch>
        </p:blipFill>
        <p:spPr>
          <a:xfrm>
            <a:off x="7808575" y="2095375"/>
            <a:ext cx="117800" cy="287475"/>
          </a:xfrm>
          <a:prstGeom prst="rect">
            <a:avLst/>
          </a:prstGeom>
          <a:noFill/>
          <a:ln>
            <a:noFill/>
          </a:ln>
        </p:spPr>
      </p:pic>
      <p:pic>
        <p:nvPicPr>
          <p:cNvPr id="620" name="Google Shape;620;p63"/>
          <p:cNvPicPr preferRelativeResize="0"/>
          <p:nvPr/>
        </p:nvPicPr>
        <p:blipFill>
          <a:blip r:embed="rId4">
            <a:alphaModFix/>
          </a:blip>
          <a:stretch>
            <a:fillRect/>
          </a:stretch>
        </p:blipFill>
        <p:spPr>
          <a:xfrm>
            <a:off x="8370950" y="2095375"/>
            <a:ext cx="117800" cy="287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4"/>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626" name="Google Shape;626;p64"/>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87 guide de l’élève,</a:t>
            </a:r>
            <a:endParaRPr i="1" sz="900">
              <a:solidFill>
                <a:srgbClr val="FF0000"/>
              </a:solidFill>
            </a:endParaRPr>
          </a:p>
        </p:txBody>
      </p:sp>
      <p:sp>
        <p:nvSpPr>
          <p:cNvPr id="627" name="Google Shape;627;p64"/>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13. </a:t>
            </a:r>
            <a:r>
              <a:rPr lang="fr" sz="2300">
                <a:solidFill>
                  <a:schemeClr val="dk1"/>
                </a:solidFill>
              </a:rPr>
              <a:t>Cargaison: Bases de ciment et sections de quai en acier</a:t>
            </a:r>
            <a:endParaRPr sz="3000">
              <a:solidFill>
                <a:schemeClr val="dk1"/>
              </a:solidFill>
            </a:endParaRPr>
          </a:p>
        </p:txBody>
      </p:sp>
      <p:sp>
        <p:nvSpPr>
          <p:cNvPr id="628" name="Google Shape;628;p64"/>
          <p:cNvSpPr txBox="1"/>
          <p:nvPr/>
        </p:nvSpPr>
        <p:spPr>
          <a:xfrm>
            <a:off x="22500" y="3124550"/>
            <a:ext cx="9099000" cy="1483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a:solidFill>
                  <a:srgbClr val="FF0000"/>
                </a:solidFill>
              </a:rPr>
              <a:t>12 000 kg  ÷ 50 % = 6 000 kg ÷ 2248 kg = 2.66 donc </a:t>
            </a:r>
            <a:r>
              <a:rPr lang="fr">
                <a:solidFill>
                  <a:srgbClr val="FF0000"/>
                </a:solidFill>
                <a:highlight>
                  <a:srgbClr val="FFFF00"/>
                </a:highlight>
              </a:rPr>
              <a:t>3</a:t>
            </a:r>
            <a:r>
              <a:rPr lang="fr">
                <a:solidFill>
                  <a:srgbClr val="FF0000"/>
                </a:solidFill>
              </a:rPr>
              <a:t>	3 m ÷ 3.04 = 0,98 donc 1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12 000 kg  ÷ 50 % = 6 000 kg ÷ 2248 kg = 2.66 donc </a:t>
            </a:r>
            <a:r>
              <a:rPr lang="fr">
                <a:solidFill>
                  <a:srgbClr val="FF0000"/>
                </a:solidFill>
                <a:highlight>
                  <a:srgbClr val="FFFF00"/>
                </a:highlight>
              </a:rPr>
              <a:t>3</a:t>
            </a:r>
            <a:r>
              <a:rPr lang="fr">
                <a:solidFill>
                  <a:srgbClr val="FF0000"/>
                </a:solidFill>
              </a:rPr>
              <a:t>	3 m ÷ 3.04 = 0,98 donc 1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7 300 kg  ÷ 50 % = 3 650 kg ÷ 2248 kg = 1.62 donc 2	6,08 m ÷ 3.04 = 2 donc 2 + 1 = </a:t>
            </a:r>
            <a:r>
              <a:rPr lang="fr">
                <a:solidFill>
                  <a:srgbClr val="FF0000"/>
                </a:solidFill>
                <a:highlight>
                  <a:schemeClr val="accent6"/>
                </a:highlight>
              </a:rPr>
              <a:t>3 </a:t>
            </a:r>
            <a:endParaRPr>
              <a:solidFill>
                <a:srgbClr val="FF0000"/>
              </a:solidFill>
              <a:highlight>
                <a:schemeClr val="accent6"/>
              </a:highlight>
            </a:endParaRPr>
          </a:p>
          <a:p>
            <a:pPr indent="0" lvl="0" marL="0" rtl="0" algn="just">
              <a:lnSpc>
                <a:spcPct val="115000"/>
              </a:lnSpc>
              <a:spcBef>
                <a:spcPts val="0"/>
              </a:spcBef>
              <a:spcAft>
                <a:spcPts val="0"/>
              </a:spcAft>
              <a:buNone/>
            </a:pPr>
            <a:r>
              <a:rPr lang="fr">
                <a:solidFill>
                  <a:srgbClr val="FF0000"/>
                </a:solidFill>
              </a:rPr>
              <a:t>  5 100 kg ÷  50 % = 2 550 kg ÷ 2248 kg = 1.13 donc </a:t>
            </a:r>
            <a:r>
              <a:rPr lang="fr">
                <a:solidFill>
                  <a:srgbClr val="FF0000"/>
                </a:solidFill>
                <a:highlight>
                  <a:srgbClr val="FFFF00"/>
                </a:highlight>
              </a:rPr>
              <a:t>2</a:t>
            </a:r>
            <a:r>
              <a:rPr lang="fr">
                <a:solidFill>
                  <a:srgbClr val="FF0000"/>
                </a:solidFill>
              </a:rPr>
              <a:t>	3.04 m ÷ 3.04 = 1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11</a:t>
            </a:r>
            <a:r>
              <a:rPr lang="fr" sz="2000">
                <a:solidFill>
                  <a:srgbClr val="FF0000"/>
                </a:solidFill>
                <a:highlight>
                  <a:srgbClr val="FFFF00"/>
                </a:highlight>
              </a:rPr>
              <a:t> appareils</a:t>
            </a:r>
            <a:endParaRPr>
              <a:solidFill>
                <a:srgbClr val="FF0000"/>
              </a:solidFill>
            </a:endParaRPr>
          </a:p>
        </p:txBody>
      </p:sp>
      <p:pic>
        <p:nvPicPr>
          <p:cNvPr id="629" name="Google Shape;629;p64"/>
          <p:cNvPicPr preferRelativeResize="0"/>
          <p:nvPr/>
        </p:nvPicPr>
        <p:blipFill>
          <a:blip r:embed="rId3">
            <a:alphaModFix/>
          </a:blip>
          <a:stretch>
            <a:fillRect/>
          </a:stretch>
        </p:blipFill>
        <p:spPr>
          <a:xfrm>
            <a:off x="152400" y="1055075"/>
            <a:ext cx="8969099" cy="2171450"/>
          </a:xfrm>
          <a:prstGeom prst="rect">
            <a:avLst/>
          </a:prstGeom>
          <a:noFill/>
          <a:ln>
            <a:noFill/>
          </a:ln>
        </p:spPr>
      </p:pic>
      <p:pic>
        <p:nvPicPr>
          <p:cNvPr id="630" name="Google Shape;630;p64"/>
          <p:cNvPicPr preferRelativeResize="0"/>
          <p:nvPr/>
        </p:nvPicPr>
        <p:blipFill rotWithShape="1">
          <a:blip r:embed="rId4">
            <a:alphaModFix/>
          </a:blip>
          <a:srcRect b="-16210" l="0" r="0" t="16210"/>
          <a:stretch/>
        </p:blipFill>
        <p:spPr>
          <a:xfrm>
            <a:off x="2737425" y="2040675"/>
            <a:ext cx="117800" cy="323100"/>
          </a:xfrm>
          <a:prstGeom prst="rect">
            <a:avLst/>
          </a:prstGeom>
          <a:noFill/>
          <a:ln>
            <a:noFill/>
          </a:ln>
        </p:spPr>
      </p:pic>
      <p:pic>
        <p:nvPicPr>
          <p:cNvPr id="631" name="Google Shape;631;p64"/>
          <p:cNvPicPr preferRelativeResize="0"/>
          <p:nvPr/>
        </p:nvPicPr>
        <p:blipFill>
          <a:blip r:embed="rId4">
            <a:alphaModFix/>
          </a:blip>
          <a:stretch>
            <a:fillRect/>
          </a:stretch>
        </p:blipFill>
        <p:spPr>
          <a:xfrm>
            <a:off x="3301650" y="2058488"/>
            <a:ext cx="117800" cy="287475"/>
          </a:xfrm>
          <a:prstGeom prst="rect">
            <a:avLst/>
          </a:prstGeom>
          <a:noFill/>
          <a:ln>
            <a:noFill/>
          </a:ln>
        </p:spPr>
      </p:pic>
      <p:pic>
        <p:nvPicPr>
          <p:cNvPr id="632" name="Google Shape;632;p64"/>
          <p:cNvPicPr preferRelativeResize="0"/>
          <p:nvPr/>
        </p:nvPicPr>
        <p:blipFill>
          <a:blip r:embed="rId4">
            <a:alphaModFix/>
          </a:blip>
          <a:stretch>
            <a:fillRect/>
          </a:stretch>
        </p:blipFill>
        <p:spPr>
          <a:xfrm>
            <a:off x="3733700" y="2058488"/>
            <a:ext cx="117800" cy="287475"/>
          </a:xfrm>
          <a:prstGeom prst="rect">
            <a:avLst/>
          </a:prstGeom>
          <a:noFill/>
          <a:ln>
            <a:noFill/>
          </a:ln>
        </p:spPr>
      </p:pic>
      <p:pic>
        <p:nvPicPr>
          <p:cNvPr id="633" name="Google Shape;633;p64"/>
          <p:cNvPicPr preferRelativeResize="0"/>
          <p:nvPr/>
        </p:nvPicPr>
        <p:blipFill>
          <a:blip r:embed="rId4">
            <a:alphaModFix/>
          </a:blip>
          <a:stretch>
            <a:fillRect/>
          </a:stretch>
        </p:blipFill>
        <p:spPr>
          <a:xfrm>
            <a:off x="4103675" y="2058488"/>
            <a:ext cx="117800" cy="287475"/>
          </a:xfrm>
          <a:prstGeom prst="rect">
            <a:avLst/>
          </a:prstGeom>
          <a:noFill/>
          <a:ln>
            <a:noFill/>
          </a:ln>
        </p:spPr>
      </p:pic>
      <p:pic>
        <p:nvPicPr>
          <p:cNvPr id="634" name="Google Shape;634;p64"/>
          <p:cNvPicPr preferRelativeResize="0"/>
          <p:nvPr/>
        </p:nvPicPr>
        <p:blipFill>
          <a:blip r:embed="rId4">
            <a:alphaModFix/>
          </a:blip>
          <a:stretch>
            <a:fillRect/>
          </a:stretch>
        </p:blipFill>
        <p:spPr>
          <a:xfrm>
            <a:off x="4578050" y="2058488"/>
            <a:ext cx="117800" cy="287475"/>
          </a:xfrm>
          <a:prstGeom prst="rect">
            <a:avLst/>
          </a:prstGeom>
          <a:noFill/>
          <a:ln>
            <a:noFill/>
          </a:ln>
        </p:spPr>
      </p:pic>
      <p:pic>
        <p:nvPicPr>
          <p:cNvPr id="635" name="Google Shape;635;p64"/>
          <p:cNvPicPr preferRelativeResize="0"/>
          <p:nvPr/>
        </p:nvPicPr>
        <p:blipFill>
          <a:blip r:embed="rId4">
            <a:alphaModFix/>
          </a:blip>
          <a:stretch>
            <a:fillRect/>
          </a:stretch>
        </p:blipFill>
        <p:spPr>
          <a:xfrm>
            <a:off x="5107725" y="2058488"/>
            <a:ext cx="117800" cy="287475"/>
          </a:xfrm>
          <a:prstGeom prst="rect">
            <a:avLst/>
          </a:prstGeom>
          <a:noFill/>
          <a:ln>
            <a:noFill/>
          </a:ln>
        </p:spPr>
      </p:pic>
      <p:pic>
        <p:nvPicPr>
          <p:cNvPr id="636" name="Google Shape;636;p64"/>
          <p:cNvPicPr preferRelativeResize="0"/>
          <p:nvPr/>
        </p:nvPicPr>
        <p:blipFill>
          <a:blip r:embed="rId4">
            <a:alphaModFix/>
          </a:blip>
          <a:stretch>
            <a:fillRect/>
          </a:stretch>
        </p:blipFill>
        <p:spPr>
          <a:xfrm>
            <a:off x="5637400" y="1794775"/>
            <a:ext cx="117800" cy="551175"/>
          </a:xfrm>
          <a:prstGeom prst="rect">
            <a:avLst/>
          </a:prstGeom>
          <a:noFill/>
          <a:ln>
            <a:noFill/>
          </a:ln>
        </p:spPr>
      </p:pic>
      <p:pic>
        <p:nvPicPr>
          <p:cNvPr id="637" name="Google Shape;637;p64"/>
          <p:cNvPicPr preferRelativeResize="0"/>
          <p:nvPr/>
        </p:nvPicPr>
        <p:blipFill>
          <a:blip r:embed="rId4">
            <a:alphaModFix/>
          </a:blip>
          <a:stretch>
            <a:fillRect/>
          </a:stretch>
        </p:blipFill>
        <p:spPr>
          <a:xfrm>
            <a:off x="6597400" y="1794775"/>
            <a:ext cx="117800" cy="551175"/>
          </a:xfrm>
          <a:prstGeom prst="rect">
            <a:avLst/>
          </a:prstGeom>
          <a:noFill/>
          <a:ln>
            <a:noFill/>
          </a:ln>
        </p:spPr>
      </p:pic>
      <p:pic>
        <p:nvPicPr>
          <p:cNvPr id="638" name="Google Shape;638;p64"/>
          <p:cNvPicPr preferRelativeResize="0"/>
          <p:nvPr/>
        </p:nvPicPr>
        <p:blipFill>
          <a:blip r:embed="rId4">
            <a:alphaModFix/>
          </a:blip>
          <a:stretch>
            <a:fillRect/>
          </a:stretch>
        </p:blipFill>
        <p:spPr>
          <a:xfrm>
            <a:off x="7340725" y="1794775"/>
            <a:ext cx="117800" cy="551175"/>
          </a:xfrm>
          <a:prstGeom prst="rect">
            <a:avLst/>
          </a:prstGeom>
          <a:noFill/>
          <a:ln>
            <a:noFill/>
          </a:ln>
        </p:spPr>
      </p:pic>
      <p:pic>
        <p:nvPicPr>
          <p:cNvPr id="639" name="Google Shape;639;p64"/>
          <p:cNvPicPr preferRelativeResize="0"/>
          <p:nvPr/>
        </p:nvPicPr>
        <p:blipFill>
          <a:blip r:embed="rId4">
            <a:alphaModFix/>
          </a:blip>
          <a:stretch>
            <a:fillRect/>
          </a:stretch>
        </p:blipFill>
        <p:spPr>
          <a:xfrm>
            <a:off x="7780725" y="1794775"/>
            <a:ext cx="117800" cy="551175"/>
          </a:xfrm>
          <a:prstGeom prst="rect">
            <a:avLst/>
          </a:prstGeom>
          <a:noFill/>
          <a:ln>
            <a:noFill/>
          </a:ln>
        </p:spPr>
      </p:pic>
      <p:pic>
        <p:nvPicPr>
          <p:cNvPr id="640" name="Google Shape;640;p64"/>
          <p:cNvPicPr preferRelativeResize="0"/>
          <p:nvPr/>
        </p:nvPicPr>
        <p:blipFill>
          <a:blip r:embed="rId4">
            <a:alphaModFix/>
          </a:blip>
          <a:stretch>
            <a:fillRect/>
          </a:stretch>
        </p:blipFill>
        <p:spPr>
          <a:xfrm>
            <a:off x="8616750" y="1794775"/>
            <a:ext cx="117800" cy="551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5"/>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646" name="Google Shape;646;p65"/>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87 guide de l’élève,</a:t>
            </a:r>
            <a:endParaRPr i="1" sz="900">
              <a:solidFill>
                <a:srgbClr val="FF0000"/>
              </a:solidFill>
            </a:endParaRPr>
          </a:p>
        </p:txBody>
      </p:sp>
      <p:sp>
        <p:nvSpPr>
          <p:cNvPr id="647" name="Google Shape;647;p65"/>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14. </a:t>
            </a:r>
            <a:r>
              <a:rPr lang="fr" sz="2300">
                <a:solidFill>
                  <a:schemeClr val="dk1"/>
                </a:solidFill>
              </a:rPr>
              <a:t>Cargaison: Paquets de bardeaux de toitures en grès</a:t>
            </a:r>
            <a:endParaRPr sz="3000">
              <a:solidFill>
                <a:schemeClr val="dk1"/>
              </a:solidFill>
            </a:endParaRPr>
          </a:p>
        </p:txBody>
      </p:sp>
      <p:sp>
        <p:nvSpPr>
          <p:cNvPr id="648" name="Google Shape;648;p65"/>
          <p:cNvSpPr txBox="1"/>
          <p:nvPr/>
        </p:nvSpPr>
        <p:spPr>
          <a:xfrm>
            <a:off x="22500" y="3249825"/>
            <a:ext cx="9099000" cy="1731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fr">
                <a:solidFill>
                  <a:srgbClr val="FF0000"/>
                </a:solidFill>
              </a:rPr>
              <a:t>4 000 kg  ÷ 50 % = 2 000 kg ÷ 2248 kg = 0.88 donc </a:t>
            </a:r>
            <a:r>
              <a:rPr lang="fr">
                <a:solidFill>
                  <a:srgbClr val="FF0000"/>
                </a:solidFill>
                <a:highlight>
                  <a:srgbClr val="FFFF00"/>
                </a:highlight>
              </a:rPr>
              <a:t>1</a:t>
            </a:r>
            <a:r>
              <a:rPr lang="fr">
                <a:solidFill>
                  <a:srgbClr val="FF0000"/>
                </a:solidFill>
              </a:rPr>
              <a:t>	2,0 m ÷ 3.04 = 0.65 donc 1</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7 000 kg  ÷ 50 % = 3 500 kg ÷ 2248 kg = 1.55 donc </a:t>
            </a:r>
            <a:r>
              <a:rPr lang="fr">
                <a:solidFill>
                  <a:srgbClr val="FF0000"/>
                </a:solidFill>
                <a:highlight>
                  <a:srgbClr val="FFFF00"/>
                </a:highlight>
              </a:rPr>
              <a:t>2</a:t>
            </a:r>
            <a:r>
              <a:rPr lang="fr">
                <a:solidFill>
                  <a:srgbClr val="FF0000"/>
                </a:solidFill>
              </a:rPr>
              <a:t>	2,0 m ÷ 3.04 = 0.65 donc 1 </a:t>
            </a:r>
            <a:r>
              <a:rPr lang="fr">
                <a:solidFill>
                  <a:srgbClr val="FF0000"/>
                </a:solidFill>
              </a:rPr>
              <a:t>+1 = 2</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8 000 kg÷   50 % = 4 000 kg ÷ 2248 kg = 1.77 donc </a:t>
            </a:r>
            <a:r>
              <a:rPr lang="fr">
                <a:solidFill>
                  <a:srgbClr val="FF0000"/>
                </a:solidFill>
                <a:highlight>
                  <a:srgbClr val="FFFF00"/>
                </a:highlight>
              </a:rPr>
              <a:t>2</a:t>
            </a:r>
            <a:r>
              <a:rPr lang="fr">
                <a:solidFill>
                  <a:srgbClr val="FF0000"/>
                </a:solidFill>
              </a:rPr>
              <a:t>	2,0 m ÷ 3.04 = 0.65 donc 1 </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9 000 kg ÷  50 % = 4 500 kg ÷ 2248 kg = 2.001 donc </a:t>
            </a:r>
            <a:r>
              <a:rPr lang="fr">
                <a:solidFill>
                  <a:srgbClr val="FF0000"/>
                </a:solidFill>
                <a:highlight>
                  <a:srgbClr val="FFFF00"/>
                </a:highlight>
              </a:rPr>
              <a:t>3</a:t>
            </a:r>
            <a:r>
              <a:rPr lang="fr">
                <a:solidFill>
                  <a:srgbClr val="FF0000"/>
                </a:solidFill>
              </a:rPr>
              <a:t>	2,0 m ÷ 3.04 = 0.65 donc 1 </a:t>
            </a:r>
            <a:endParaRPr>
              <a:solidFill>
                <a:srgbClr val="FF0000"/>
              </a:solidFill>
            </a:endParaRPr>
          </a:p>
          <a:p>
            <a:pPr indent="0" lvl="0" marL="0" rtl="0" algn="just">
              <a:lnSpc>
                <a:spcPct val="115000"/>
              </a:lnSpc>
              <a:spcBef>
                <a:spcPts val="0"/>
              </a:spcBef>
              <a:spcAft>
                <a:spcPts val="0"/>
              </a:spcAft>
              <a:buNone/>
            </a:pPr>
            <a:r>
              <a:rPr lang="fr">
                <a:solidFill>
                  <a:srgbClr val="FF0000"/>
                </a:solidFill>
              </a:rPr>
              <a:t>4 450 kg  ÷ 50 % = 2 225 kg ÷ 2248 kg = 0.98  donc </a:t>
            </a:r>
            <a:r>
              <a:rPr lang="fr">
                <a:solidFill>
                  <a:srgbClr val="FF0000"/>
                </a:solidFill>
                <a:highlight>
                  <a:srgbClr val="FFFF00"/>
                </a:highlight>
              </a:rPr>
              <a:t>1</a:t>
            </a:r>
            <a:r>
              <a:rPr lang="fr">
                <a:solidFill>
                  <a:srgbClr val="FF0000"/>
                </a:solidFill>
              </a:rPr>
              <a:t>	2,0 m ÷ 3.04 = 0.65 donc 1</a:t>
            </a:r>
            <a:endParaRPr>
              <a:solidFill>
                <a:srgbClr val="FF0000"/>
              </a:solidFill>
            </a:endParaRPr>
          </a:p>
          <a:p>
            <a:pPr indent="0" lvl="0" marL="0" rtl="0" algn="just">
              <a:lnSpc>
                <a:spcPct val="115000"/>
              </a:lnSpc>
              <a:spcBef>
                <a:spcPts val="0"/>
              </a:spcBef>
              <a:spcAft>
                <a:spcPts val="0"/>
              </a:spcAft>
              <a:buClr>
                <a:schemeClr val="dk1"/>
              </a:buClr>
              <a:buSzPts val="1100"/>
              <a:buFont typeface="Arial"/>
              <a:buNone/>
            </a:pPr>
            <a:r>
              <a:rPr lang="fr">
                <a:solidFill>
                  <a:srgbClr val="FF0000"/>
                </a:solidFill>
              </a:rPr>
              <a:t> </a:t>
            </a:r>
            <a:r>
              <a:rPr lang="fr" sz="2000">
                <a:solidFill>
                  <a:srgbClr val="FF0000"/>
                </a:solidFill>
                <a:highlight>
                  <a:srgbClr val="FFFF00"/>
                </a:highlight>
              </a:rPr>
              <a:t>9</a:t>
            </a:r>
            <a:r>
              <a:rPr lang="fr" sz="2000">
                <a:solidFill>
                  <a:srgbClr val="FF0000"/>
                </a:solidFill>
                <a:highlight>
                  <a:srgbClr val="FFFF00"/>
                </a:highlight>
              </a:rPr>
              <a:t> appareils</a:t>
            </a:r>
            <a:endParaRPr>
              <a:solidFill>
                <a:srgbClr val="FF0000"/>
              </a:solidFill>
            </a:endParaRPr>
          </a:p>
        </p:txBody>
      </p:sp>
      <p:pic>
        <p:nvPicPr>
          <p:cNvPr id="649" name="Google Shape;649;p65"/>
          <p:cNvPicPr preferRelativeResize="0"/>
          <p:nvPr/>
        </p:nvPicPr>
        <p:blipFill>
          <a:blip r:embed="rId3">
            <a:alphaModFix/>
          </a:blip>
          <a:stretch>
            <a:fillRect/>
          </a:stretch>
        </p:blipFill>
        <p:spPr>
          <a:xfrm>
            <a:off x="175725" y="1146275"/>
            <a:ext cx="8477411" cy="2173476"/>
          </a:xfrm>
          <a:prstGeom prst="rect">
            <a:avLst/>
          </a:prstGeom>
          <a:noFill/>
          <a:ln>
            <a:noFill/>
          </a:ln>
        </p:spPr>
      </p:pic>
      <p:pic>
        <p:nvPicPr>
          <p:cNvPr id="650" name="Google Shape;650;p65"/>
          <p:cNvPicPr preferRelativeResize="0"/>
          <p:nvPr/>
        </p:nvPicPr>
        <p:blipFill>
          <a:blip r:embed="rId4">
            <a:alphaModFix/>
          </a:blip>
          <a:stretch>
            <a:fillRect/>
          </a:stretch>
        </p:blipFill>
        <p:spPr>
          <a:xfrm>
            <a:off x="2933575" y="1853200"/>
            <a:ext cx="117800" cy="585000"/>
          </a:xfrm>
          <a:prstGeom prst="rect">
            <a:avLst/>
          </a:prstGeom>
          <a:noFill/>
          <a:ln>
            <a:noFill/>
          </a:ln>
        </p:spPr>
      </p:pic>
      <p:pic>
        <p:nvPicPr>
          <p:cNvPr id="651" name="Google Shape;651;p65"/>
          <p:cNvPicPr preferRelativeResize="0"/>
          <p:nvPr/>
        </p:nvPicPr>
        <p:blipFill>
          <a:blip r:embed="rId4">
            <a:alphaModFix/>
          </a:blip>
          <a:stretch>
            <a:fillRect/>
          </a:stretch>
        </p:blipFill>
        <p:spPr>
          <a:xfrm>
            <a:off x="4590300" y="1917324"/>
            <a:ext cx="117800" cy="585000"/>
          </a:xfrm>
          <a:prstGeom prst="rect">
            <a:avLst/>
          </a:prstGeom>
          <a:noFill/>
          <a:ln>
            <a:noFill/>
          </a:ln>
        </p:spPr>
      </p:pic>
      <p:pic>
        <p:nvPicPr>
          <p:cNvPr id="652" name="Google Shape;652;p65"/>
          <p:cNvPicPr preferRelativeResize="0"/>
          <p:nvPr/>
        </p:nvPicPr>
        <p:blipFill>
          <a:blip r:embed="rId4">
            <a:alphaModFix/>
          </a:blip>
          <a:stretch>
            <a:fillRect/>
          </a:stretch>
        </p:blipFill>
        <p:spPr>
          <a:xfrm>
            <a:off x="5342450" y="1917350"/>
            <a:ext cx="117800" cy="585000"/>
          </a:xfrm>
          <a:prstGeom prst="rect">
            <a:avLst/>
          </a:prstGeom>
          <a:noFill/>
          <a:ln>
            <a:noFill/>
          </a:ln>
        </p:spPr>
      </p:pic>
      <p:pic>
        <p:nvPicPr>
          <p:cNvPr id="653" name="Google Shape;653;p65"/>
          <p:cNvPicPr preferRelativeResize="0"/>
          <p:nvPr/>
        </p:nvPicPr>
        <p:blipFill>
          <a:blip r:embed="rId4">
            <a:alphaModFix/>
          </a:blip>
          <a:stretch>
            <a:fillRect/>
          </a:stretch>
        </p:blipFill>
        <p:spPr>
          <a:xfrm>
            <a:off x="5620650" y="1934237"/>
            <a:ext cx="117800" cy="551175"/>
          </a:xfrm>
          <a:prstGeom prst="rect">
            <a:avLst/>
          </a:prstGeom>
          <a:noFill/>
          <a:ln>
            <a:noFill/>
          </a:ln>
        </p:spPr>
      </p:pic>
      <p:pic>
        <p:nvPicPr>
          <p:cNvPr id="654" name="Google Shape;654;p65"/>
          <p:cNvPicPr preferRelativeResize="0"/>
          <p:nvPr/>
        </p:nvPicPr>
        <p:blipFill>
          <a:blip r:embed="rId4">
            <a:alphaModFix/>
          </a:blip>
          <a:stretch>
            <a:fillRect/>
          </a:stretch>
        </p:blipFill>
        <p:spPr>
          <a:xfrm>
            <a:off x="6281600" y="1951150"/>
            <a:ext cx="117800" cy="551175"/>
          </a:xfrm>
          <a:prstGeom prst="rect">
            <a:avLst/>
          </a:prstGeom>
          <a:noFill/>
          <a:ln>
            <a:noFill/>
          </a:ln>
        </p:spPr>
      </p:pic>
      <p:pic>
        <p:nvPicPr>
          <p:cNvPr id="655" name="Google Shape;655;p65"/>
          <p:cNvPicPr preferRelativeResize="0"/>
          <p:nvPr/>
        </p:nvPicPr>
        <p:blipFill>
          <a:blip r:embed="rId4">
            <a:alphaModFix/>
          </a:blip>
          <a:stretch>
            <a:fillRect/>
          </a:stretch>
        </p:blipFill>
        <p:spPr>
          <a:xfrm>
            <a:off x="6586400" y="1951162"/>
            <a:ext cx="117800" cy="551175"/>
          </a:xfrm>
          <a:prstGeom prst="rect">
            <a:avLst/>
          </a:prstGeom>
          <a:noFill/>
          <a:ln>
            <a:noFill/>
          </a:ln>
        </p:spPr>
      </p:pic>
      <p:pic>
        <p:nvPicPr>
          <p:cNvPr id="656" name="Google Shape;656;p65"/>
          <p:cNvPicPr preferRelativeResize="0"/>
          <p:nvPr/>
        </p:nvPicPr>
        <p:blipFill>
          <a:blip r:embed="rId4">
            <a:alphaModFix/>
          </a:blip>
          <a:stretch>
            <a:fillRect/>
          </a:stretch>
        </p:blipFill>
        <p:spPr>
          <a:xfrm>
            <a:off x="6891200" y="1951162"/>
            <a:ext cx="117800" cy="551175"/>
          </a:xfrm>
          <a:prstGeom prst="rect">
            <a:avLst/>
          </a:prstGeom>
          <a:noFill/>
          <a:ln>
            <a:noFill/>
          </a:ln>
        </p:spPr>
      </p:pic>
      <p:pic>
        <p:nvPicPr>
          <p:cNvPr id="657" name="Google Shape;657;p65"/>
          <p:cNvPicPr preferRelativeResize="0"/>
          <p:nvPr/>
        </p:nvPicPr>
        <p:blipFill>
          <a:blip r:embed="rId4">
            <a:alphaModFix/>
          </a:blip>
          <a:stretch>
            <a:fillRect/>
          </a:stretch>
        </p:blipFill>
        <p:spPr>
          <a:xfrm>
            <a:off x="7255850" y="1951162"/>
            <a:ext cx="117800" cy="551175"/>
          </a:xfrm>
          <a:prstGeom prst="rect">
            <a:avLst/>
          </a:prstGeom>
          <a:noFill/>
          <a:ln>
            <a:noFill/>
          </a:ln>
        </p:spPr>
      </p:pic>
      <p:pic>
        <p:nvPicPr>
          <p:cNvPr id="658" name="Google Shape;658;p65"/>
          <p:cNvPicPr preferRelativeResize="0"/>
          <p:nvPr/>
        </p:nvPicPr>
        <p:blipFill>
          <a:blip r:embed="rId4">
            <a:alphaModFix/>
          </a:blip>
          <a:stretch>
            <a:fillRect/>
          </a:stretch>
        </p:blipFill>
        <p:spPr>
          <a:xfrm>
            <a:off x="7830350" y="1951162"/>
            <a:ext cx="117800" cy="551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66"/>
          <p:cNvSpPr txBox="1"/>
          <p:nvPr>
            <p:ph type="title"/>
          </p:nvPr>
        </p:nvSpPr>
        <p:spPr>
          <a:xfrm>
            <a:off x="0" y="0"/>
            <a:ext cx="9144000" cy="70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highlight>
                  <a:srgbClr val="B7B7B7"/>
                </a:highlight>
              </a:rPr>
              <a:t>Arrimage selon le poids et la longueur</a:t>
            </a:r>
            <a:endParaRPr b="1" sz="3000">
              <a:highlight>
                <a:srgbClr val="B7B7B7"/>
              </a:highlight>
            </a:endParaRPr>
          </a:p>
          <a:p>
            <a:pPr indent="0" lvl="0" marL="0" rtl="0" algn="l">
              <a:spcBef>
                <a:spcPts val="0"/>
              </a:spcBef>
              <a:spcAft>
                <a:spcPts val="0"/>
              </a:spcAft>
              <a:buClr>
                <a:schemeClr val="dk1"/>
              </a:buClr>
              <a:buSzPts val="1100"/>
              <a:buFont typeface="Arial"/>
              <a:buNone/>
            </a:pPr>
            <a:r>
              <a:t/>
            </a:r>
            <a:endParaRPr b="1" sz="3000">
              <a:highlight>
                <a:srgbClr val="B7B7B7"/>
              </a:highlight>
            </a:endParaRPr>
          </a:p>
        </p:txBody>
      </p:sp>
      <p:sp>
        <p:nvSpPr>
          <p:cNvPr id="664" name="Google Shape;664;p66"/>
          <p:cNvSpPr txBox="1"/>
          <p:nvPr/>
        </p:nvSpPr>
        <p:spPr>
          <a:xfrm>
            <a:off x="7514700" y="3945050"/>
            <a:ext cx="1584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a:solidFill>
                  <a:srgbClr val="FF0000"/>
                </a:solidFill>
              </a:rPr>
              <a:t>page 88 guide de l’élève,</a:t>
            </a:r>
            <a:endParaRPr i="1" sz="900">
              <a:solidFill>
                <a:srgbClr val="FF0000"/>
              </a:solidFill>
            </a:endParaRPr>
          </a:p>
        </p:txBody>
      </p:sp>
      <p:sp>
        <p:nvSpPr>
          <p:cNvPr id="665" name="Google Shape;665;p66"/>
          <p:cNvSpPr txBox="1"/>
          <p:nvPr/>
        </p:nvSpPr>
        <p:spPr>
          <a:xfrm>
            <a:off x="0" y="618675"/>
            <a:ext cx="9099000" cy="585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 sz="2600">
                <a:solidFill>
                  <a:schemeClr val="dk1"/>
                </a:solidFill>
              </a:rPr>
              <a:t>15. </a:t>
            </a:r>
            <a:r>
              <a:rPr lang="fr" sz="2300">
                <a:solidFill>
                  <a:schemeClr val="dk1"/>
                </a:solidFill>
              </a:rPr>
              <a:t>Cargaison: Poutres d’acier</a:t>
            </a:r>
            <a:endParaRPr sz="3000">
              <a:solidFill>
                <a:schemeClr val="dk1"/>
              </a:solidFill>
            </a:endParaRPr>
          </a:p>
        </p:txBody>
      </p:sp>
      <p:sp>
        <p:nvSpPr>
          <p:cNvPr id="666" name="Google Shape;666;p66"/>
          <p:cNvSpPr txBox="1"/>
          <p:nvPr/>
        </p:nvSpPr>
        <p:spPr>
          <a:xfrm>
            <a:off x="22500" y="3529550"/>
            <a:ext cx="10263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chemeClr val="dk1"/>
                </a:solidFill>
              </a:rPr>
              <a:t>Réponse:</a:t>
            </a:r>
            <a:endParaRPr sz="3000">
              <a:solidFill>
                <a:schemeClr val="dk1"/>
              </a:solidFill>
            </a:endParaRPr>
          </a:p>
        </p:txBody>
      </p:sp>
      <p:pic>
        <p:nvPicPr>
          <p:cNvPr id="667" name="Google Shape;667;p66"/>
          <p:cNvPicPr preferRelativeResize="0"/>
          <p:nvPr/>
        </p:nvPicPr>
        <p:blipFill>
          <a:blip r:embed="rId3">
            <a:alphaModFix/>
          </a:blip>
          <a:stretch>
            <a:fillRect/>
          </a:stretch>
        </p:blipFill>
        <p:spPr>
          <a:xfrm>
            <a:off x="427125" y="1241012"/>
            <a:ext cx="8160113" cy="2251200"/>
          </a:xfrm>
          <a:prstGeom prst="rect">
            <a:avLst/>
          </a:prstGeom>
          <a:noFill/>
          <a:ln>
            <a:noFill/>
          </a:ln>
        </p:spPr>
      </p:pic>
      <p:sp>
        <p:nvSpPr>
          <p:cNvPr id="668" name="Google Shape;668;p66"/>
          <p:cNvSpPr txBox="1"/>
          <p:nvPr/>
        </p:nvSpPr>
        <p:spPr>
          <a:xfrm>
            <a:off x="994525" y="3316050"/>
            <a:ext cx="7901700" cy="1612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700">
                <a:solidFill>
                  <a:srgbClr val="FF0000"/>
                </a:solidFill>
              </a:rPr>
              <a:t>12 000 kg  ÷ 50 % = 6 000 kg ÷ 2248 kg = 2,66  donc 3	</a:t>
            </a:r>
            <a:endParaRPr sz="1700">
              <a:solidFill>
                <a:srgbClr val="FF0000"/>
              </a:solidFill>
            </a:endParaRPr>
          </a:p>
          <a:p>
            <a:pPr indent="0" lvl="0" marL="0" rtl="0" algn="just">
              <a:lnSpc>
                <a:spcPct val="115000"/>
              </a:lnSpc>
              <a:spcBef>
                <a:spcPts val="0"/>
              </a:spcBef>
              <a:spcAft>
                <a:spcPts val="0"/>
              </a:spcAft>
              <a:buNone/>
            </a:pPr>
            <a:r>
              <a:rPr lang="fr" sz="1700">
                <a:solidFill>
                  <a:srgbClr val="FF0000"/>
                </a:solidFill>
              </a:rPr>
              <a:t>14,9 m ÷ 3.04 = 4.90 donc 5 + 1 = </a:t>
            </a:r>
            <a:r>
              <a:rPr lang="fr" sz="1700">
                <a:solidFill>
                  <a:srgbClr val="FF0000"/>
                </a:solidFill>
                <a:highlight>
                  <a:schemeClr val="accent6"/>
                </a:highlight>
              </a:rPr>
              <a:t>6</a:t>
            </a:r>
            <a:endParaRPr sz="1700">
              <a:solidFill>
                <a:srgbClr val="FF0000"/>
              </a:solidFill>
              <a:highlight>
                <a:schemeClr val="accent6"/>
              </a:highlight>
            </a:endParaRPr>
          </a:p>
          <a:p>
            <a:pPr indent="0" lvl="0" marL="0" rtl="0" algn="just">
              <a:lnSpc>
                <a:spcPct val="115000"/>
              </a:lnSpc>
              <a:spcBef>
                <a:spcPts val="0"/>
              </a:spcBef>
              <a:spcAft>
                <a:spcPts val="0"/>
              </a:spcAft>
              <a:buClr>
                <a:schemeClr val="dk1"/>
              </a:buClr>
              <a:buSzPts val="1100"/>
              <a:buFont typeface="Arial"/>
              <a:buNone/>
            </a:pPr>
            <a:r>
              <a:rPr lang="fr" sz="2000">
                <a:solidFill>
                  <a:srgbClr val="FF0000"/>
                </a:solidFill>
                <a:highlight>
                  <a:srgbClr val="FFFF00"/>
                </a:highlight>
              </a:rPr>
              <a:t>6</a:t>
            </a:r>
            <a:r>
              <a:rPr lang="fr" sz="2000">
                <a:solidFill>
                  <a:srgbClr val="FF0000"/>
                </a:solidFill>
                <a:highlight>
                  <a:srgbClr val="FFFF00"/>
                </a:highlight>
              </a:rPr>
              <a:t> appareils</a:t>
            </a:r>
            <a:endParaRPr sz="1700">
              <a:solidFill>
                <a:srgbClr val="FF0000"/>
              </a:solidFill>
              <a:highlight>
                <a:schemeClr val="accent6"/>
              </a:highlight>
            </a:endParaRPr>
          </a:p>
          <a:p>
            <a:pPr indent="0" lvl="0" marL="0" rtl="0" algn="just">
              <a:lnSpc>
                <a:spcPct val="115000"/>
              </a:lnSpc>
              <a:spcBef>
                <a:spcPts val="0"/>
              </a:spcBef>
              <a:spcAft>
                <a:spcPts val="0"/>
              </a:spcAft>
              <a:buClr>
                <a:schemeClr val="dk1"/>
              </a:buClr>
              <a:buSzPts val="1100"/>
              <a:buFont typeface="Arial"/>
              <a:buNone/>
            </a:pPr>
            <a:r>
              <a:t/>
            </a:r>
            <a:endParaRPr sz="1100">
              <a:solidFill>
                <a:srgbClr val="FF0000"/>
              </a:solidFill>
            </a:endParaRPr>
          </a:p>
          <a:p>
            <a:pPr indent="0" lvl="0" marL="0" rtl="0" algn="l">
              <a:spcBef>
                <a:spcPts val="0"/>
              </a:spcBef>
              <a:spcAft>
                <a:spcPts val="0"/>
              </a:spcAft>
              <a:buNone/>
            </a:pPr>
            <a:r>
              <a:t/>
            </a:r>
            <a:endParaRPr sz="1800">
              <a:solidFill>
                <a:schemeClr val="dk2"/>
              </a:solidFill>
            </a:endParaRPr>
          </a:p>
        </p:txBody>
      </p:sp>
      <p:pic>
        <p:nvPicPr>
          <p:cNvPr id="669" name="Google Shape;669;p66"/>
          <p:cNvPicPr preferRelativeResize="0"/>
          <p:nvPr/>
        </p:nvPicPr>
        <p:blipFill>
          <a:blip r:embed="rId4">
            <a:alphaModFix/>
          </a:blip>
          <a:stretch>
            <a:fillRect/>
          </a:stretch>
        </p:blipFill>
        <p:spPr>
          <a:xfrm>
            <a:off x="4008050" y="2299827"/>
            <a:ext cx="81525" cy="239175"/>
          </a:xfrm>
          <a:prstGeom prst="rect">
            <a:avLst/>
          </a:prstGeom>
          <a:noFill/>
          <a:ln>
            <a:noFill/>
          </a:ln>
        </p:spPr>
      </p:pic>
      <p:pic>
        <p:nvPicPr>
          <p:cNvPr id="670" name="Google Shape;670;p66"/>
          <p:cNvPicPr preferRelativeResize="0"/>
          <p:nvPr/>
        </p:nvPicPr>
        <p:blipFill>
          <a:blip r:embed="rId4">
            <a:alphaModFix/>
          </a:blip>
          <a:stretch>
            <a:fillRect/>
          </a:stretch>
        </p:blipFill>
        <p:spPr>
          <a:xfrm>
            <a:off x="4572000" y="2299827"/>
            <a:ext cx="81525" cy="239175"/>
          </a:xfrm>
          <a:prstGeom prst="rect">
            <a:avLst/>
          </a:prstGeom>
          <a:noFill/>
          <a:ln>
            <a:noFill/>
          </a:ln>
        </p:spPr>
      </p:pic>
      <p:pic>
        <p:nvPicPr>
          <p:cNvPr id="671" name="Google Shape;671;p66"/>
          <p:cNvPicPr preferRelativeResize="0"/>
          <p:nvPr/>
        </p:nvPicPr>
        <p:blipFill>
          <a:blip r:embed="rId4">
            <a:alphaModFix/>
          </a:blip>
          <a:stretch>
            <a:fillRect/>
          </a:stretch>
        </p:blipFill>
        <p:spPr>
          <a:xfrm>
            <a:off x="5276250" y="2299827"/>
            <a:ext cx="81525" cy="239175"/>
          </a:xfrm>
          <a:prstGeom prst="rect">
            <a:avLst/>
          </a:prstGeom>
          <a:noFill/>
          <a:ln>
            <a:noFill/>
          </a:ln>
        </p:spPr>
      </p:pic>
      <p:pic>
        <p:nvPicPr>
          <p:cNvPr id="672" name="Google Shape;672;p66"/>
          <p:cNvPicPr preferRelativeResize="0"/>
          <p:nvPr/>
        </p:nvPicPr>
        <p:blipFill>
          <a:blip r:embed="rId4">
            <a:alphaModFix/>
          </a:blip>
          <a:stretch>
            <a:fillRect/>
          </a:stretch>
        </p:blipFill>
        <p:spPr>
          <a:xfrm>
            <a:off x="6135725" y="2332577"/>
            <a:ext cx="81525" cy="239175"/>
          </a:xfrm>
          <a:prstGeom prst="rect">
            <a:avLst/>
          </a:prstGeom>
          <a:noFill/>
          <a:ln>
            <a:noFill/>
          </a:ln>
        </p:spPr>
      </p:pic>
      <p:pic>
        <p:nvPicPr>
          <p:cNvPr id="673" name="Google Shape;673;p66"/>
          <p:cNvPicPr preferRelativeResize="0"/>
          <p:nvPr/>
        </p:nvPicPr>
        <p:blipFill>
          <a:blip r:embed="rId4">
            <a:alphaModFix/>
          </a:blip>
          <a:stretch>
            <a:fillRect/>
          </a:stretch>
        </p:blipFill>
        <p:spPr>
          <a:xfrm>
            <a:off x="6808675" y="2332577"/>
            <a:ext cx="81525" cy="239175"/>
          </a:xfrm>
          <a:prstGeom prst="rect">
            <a:avLst/>
          </a:prstGeom>
          <a:noFill/>
          <a:ln>
            <a:noFill/>
          </a:ln>
        </p:spPr>
      </p:pic>
      <p:pic>
        <p:nvPicPr>
          <p:cNvPr id="674" name="Google Shape;674;p66"/>
          <p:cNvPicPr preferRelativeResize="0"/>
          <p:nvPr/>
        </p:nvPicPr>
        <p:blipFill>
          <a:blip r:embed="rId4">
            <a:alphaModFix/>
          </a:blip>
          <a:stretch>
            <a:fillRect/>
          </a:stretch>
        </p:blipFill>
        <p:spPr>
          <a:xfrm>
            <a:off x="7388425" y="2332577"/>
            <a:ext cx="81525" cy="23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7"/>
          <p:cNvSpPr txBox="1"/>
          <p:nvPr/>
        </p:nvSpPr>
        <p:spPr>
          <a:xfrm>
            <a:off x="4767900" y="1704550"/>
            <a:ext cx="3600000" cy="192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600">
                <a:latin typeface="Oswald"/>
                <a:ea typeface="Oswald"/>
                <a:cs typeface="Oswald"/>
                <a:sym typeface="Oswald"/>
              </a:rPr>
              <a:t>Merci de votre attention</a:t>
            </a:r>
            <a:endParaRPr b="1" sz="3600">
              <a:latin typeface="Oswald"/>
              <a:ea typeface="Oswald"/>
              <a:cs typeface="Oswald"/>
              <a:sym typeface="Oswald"/>
            </a:endParaRPr>
          </a:p>
          <a:p>
            <a:pPr indent="0" lvl="0" marL="0" rtl="0" algn="l">
              <a:spcBef>
                <a:spcPts val="0"/>
              </a:spcBef>
              <a:spcAft>
                <a:spcPts val="0"/>
              </a:spcAft>
              <a:buNone/>
            </a:pPr>
            <a:r>
              <a:t/>
            </a:r>
            <a:endParaRPr b="1" sz="3600">
              <a:latin typeface="Oswald"/>
              <a:ea typeface="Oswald"/>
              <a:cs typeface="Oswald"/>
              <a:sym typeface="Oswald"/>
            </a:endParaRPr>
          </a:p>
          <a:p>
            <a:pPr indent="0" lvl="0" marL="0" rtl="0" algn="ctr">
              <a:spcBef>
                <a:spcPts val="0"/>
              </a:spcBef>
              <a:spcAft>
                <a:spcPts val="0"/>
              </a:spcAft>
              <a:buNone/>
            </a:pPr>
            <a:r>
              <a:rPr b="1" lang="fr" sz="2100">
                <a:solidFill>
                  <a:srgbClr val="FFFFFF"/>
                </a:solidFill>
                <a:latin typeface="Oswald"/>
                <a:ea typeface="Oswald"/>
                <a:cs typeface="Oswald"/>
                <a:sym typeface="Oswald"/>
              </a:rPr>
              <a:t>Conception: Alain Lévesque 2024</a:t>
            </a:r>
            <a:endParaRPr b="1" sz="21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36" name="Google Shape;136;p1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Barres d’étayage</a:t>
            </a:r>
            <a:r>
              <a:rPr lang="fr" sz="2800">
                <a:solidFill>
                  <a:schemeClr val="dk1"/>
                </a:solidFill>
              </a:rPr>
              <a:t>:</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37" name="Google Shape;137;p15"/>
          <p:cNvSpPr txBox="1"/>
          <p:nvPr/>
        </p:nvSpPr>
        <p:spPr>
          <a:xfrm>
            <a:off x="192775" y="2184125"/>
            <a:ext cx="4653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Dispositif placé latéralement entre les murs d’un véhicule afin d’empêcher de basculer ou de se déplacer</a:t>
            </a:r>
            <a:endParaRPr sz="3100">
              <a:solidFill>
                <a:srgbClr val="0000FF"/>
              </a:solidFill>
            </a:endParaRPr>
          </a:p>
        </p:txBody>
      </p:sp>
      <p:sp>
        <p:nvSpPr>
          <p:cNvPr id="138" name="Google Shape;138;p15"/>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4 du guide</a:t>
            </a:r>
            <a:endParaRPr i="1">
              <a:solidFill>
                <a:srgbClr val="FF0000"/>
              </a:solidFill>
            </a:endParaRPr>
          </a:p>
        </p:txBody>
      </p:sp>
      <p:pic>
        <p:nvPicPr>
          <p:cNvPr id="139" name="Google Shape;139;p15"/>
          <p:cNvPicPr preferRelativeResize="0"/>
          <p:nvPr/>
        </p:nvPicPr>
        <p:blipFill>
          <a:blip r:embed="rId3">
            <a:alphaModFix/>
          </a:blip>
          <a:stretch>
            <a:fillRect/>
          </a:stretch>
        </p:blipFill>
        <p:spPr>
          <a:xfrm>
            <a:off x="5106372" y="1771650"/>
            <a:ext cx="3725932" cy="209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45" name="Google Shape;145;p1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Berceau:</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46" name="Google Shape;146;p16"/>
          <p:cNvSpPr txBox="1"/>
          <p:nvPr/>
        </p:nvSpPr>
        <p:spPr>
          <a:xfrm>
            <a:off x="192775" y="2184125"/>
            <a:ext cx="4653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Structure empêchant un article rond de rouler.</a:t>
            </a:r>
            <a:endParaRPr sz="3100">
              <a:solidFill>
                <a:srgbClr val="0000FF"/>
              </a:solidFill>
            </a:endParaRPr>
          </a:p>
        </p:txBody>
      </p:sp>
      <p:sp>
        <p:nvSpPr>
          <p:cNvPr id="147" name="Google Shape;147;p16"/>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4 du guide</a:t>
            </a:r>
            <a:endParaRPr i="1">
              <a:solidFill>
                <a:srgbClr val="FF0000"/>
              </a:solidFill>
            </a:endParaRPr>
          </a:p>
        </p:txBody>
      </p:sp>
      <p:pic>
        <p:nvPicPr>
          <p:cNvPr id="148" name="Google Shape;148;p16"/>
          <p:cNvPicPr preferRelativeResize="0"/>
          <p:nvPr/>
        </p:nvPicPr>
        <p:blipFill>
          <a:blip r:embed="rId3">
            <a:alphaModFix/>
          </a:blip>
          <a:stretch>
            <a:fillRect/>
          </a:stretch>
        </p:blipFill>
        <p:spPr>
          <a:xfrm>
            <a:off x="5210748" y="1200876"/>
            <a:ext cx="2260698" cy="3013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54" name="Google Shape;154;p1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Cale d’espacement</a:t>
            </a:r>
            <a:r>
              <a:rPr lang="fr" sz="2800">
                <a:solidFill>
                  <a:schemeClr val="dk1"/>
                </a:solidFill>
              </a:rPr>
              <a:t>:</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55" name="Google Shape;155;p17"/>
          <p:cNvSpPr txBox="1"/>
          <p:nvPr/>
        </p:nvSpPr>
        <p:spPr>
          <a:xfrm>
            <a:off x="163050" y="1925650"/>
            <a:ext cx="4653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Tout matériau placé sous un article ou entre des étages afin d’en faciliter le chargement ou déchargement</a:t>
            </a:r>
            <a:r>
              <a:rPr lang="fr" sz="2800">
                <a:solidFill>
                  <a:srgbClr val="0000FF"/>
                </a:solidFill>
              </a:rPr>
              <a:t>.</a:t>
            </a:r>
            <a:endParaRPr sz="3100">
              <a:solidFill>
                <a:srgbClr val="0000FF"/>
              </a:solidFill>
            </a:endParaRPr>
          </a:p>
        </p:txBody>
      </p:sp>
      <p:sp>
        <p:nvSpPr>
          <p:cNvPr id="156" name="Google Shape;156;p17"/>
          <p:cNvSpPr txBox="1"/>
          <p:nvPr/>
        </p:nvSpPr>
        <p:spPr>
          <a:xfrm>
            <a:off x="7670100" y="3865150"/>
            <a:ext cx="14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5 du guide</a:t>
            </a:r>
            <a:endParaRPr i="1">
              <a:solidFill>
                <a:srgbClr val="FF0000"/>
              </a:solidFill>
            </a:endParaRPr>
          </a:p>
        </p:txBody>
      </p:sp>
      <p:pic>
        <p:nvPicPr>
          <p:cNvPr id="157" name="Google Shape;157;p17"/>
          <p:cNvPicPr preferRelativeResize="0"/>
          <p:nvPr/>
        </p:nvPicPr>
        <p:blipFill>
          <a:blip r:embed="rId3">
            <a:alphaModFix/>
          </a:blip>
          <a:stretch>
            <a:fillRect/>
          </a:stretch>
        </p:blipFill>
        <p:spPr>
          <a:xfrm>
            <a:off x="5107175" y="1285875"/>
            <a:ext cx="3857626" cy="2571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3000"/>
              <a:t>Définitions appareils d’arrimage</a:t>
            </a:r>
            <a:endParaRPr b="1" i="1" sz="2000"/>
          </a:p>
        </p:txBody>
      </p:sp>
      <p:sp>
        <p:nvSpPr>
          <p:cNvPr id="163" name="Google Shape;163;p1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Cale de retenue:</a:t>
            </a:r>
            <a:r>
              <a:rPr lang="fr" sz="2800"/>
              <a:t> </a:t>
            </a:r>
            <a:endParaRPr sz="28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4" name="Google Shape;164;p18"/>
          <p:cNvSpPr txBox="1"/>
          <p:nvPr/>
        </p:nvSpPr>
        <p:spPr>
          <a:xfrm>
            <a:off x="163050" y="1925650"/>
            <a:ext cx="4653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2800">
                <a:solidFill>
                  <a:srgbClr val="0000FF"/>
                </a:solidFill>
              </a:rPr>
              <a:t>Pièce en biseau ou effilée servant à empêcher des articles ronds de rouler</a:t>
            </a:r>
            <a:r>
              <a:rPr lang="fr" sz="2800">
                <a:solidFill>
                  <a:srgbClr val="0000FF"/>
                </a:solidFill>
              </a:rPr>
              <a:t>.</a:t>
            </a:r>
            <a:endParaRPr sz="3100">
              <a:solidFill>
                <a:srgbClr val="0000FF"/>
              </a:solidFill>
            </a:endParaRPr>
          </a:p>
        </p:txBody>
      </p:sp>
      <p:sp>
        <p:nvSpPr>
          <p:cNvPr id="165" name="Google Shape;165;p18"/>
          <p:cNvSpPr txBox="1"/>
          <p:nvPr/>
        </p:nvSpPr>
        <p:spPr>
          <a:xfrm>
            <a:off x="8266500" y="3865150"/>
            <a:ext cx="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a:solidFill>
                  <a:srgbClr val="FF0000"/>
                </a:solidFill>
              </a:rPr>
              <a:t>page 5</a:t>
            </a:r>
            <a:endParaRPr i="1">
              <a:solidFill>
                <a:srgbClr val="FF0000"/>
              </a:solidFill>
            </a:endParaRPr>
          </a:p>
        </p:txBody>
      </p:sp>
      <p:pic>
        <p:nvPicPr>
          <p:cNvPr id="166" name="Google Shape;166;p18"/>
          <p:cNvPicPr preferRelativeResize="0"/>
          <p:nvPr/>
        </p:nvPicPr>
        <p:blipFill>
          <a:blip r:embed="rId3">
            <a:alphaModFix/>
          </a:blip>
          <a:stretch>
            <a:fillRect/>
          </a:stretch>
        </p:blipFill>
        <p:spPr>
          <a:xfrm>
            <a:off x="5132625" y="1152475"/>
            <a:ext cx="3013200" cy="3013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