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5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</p:sldIdLst>
  <p:sldSz cy="5143500" cx="9144000"/>
  <p:notesSz cx="6858000" cy="9144000"/>
  <p:embeddedFontLst>
    <p:embeddedFont>
      <p:font typeface="Playfair Display"/>
      <p:regular r:id="rId15"/>
      <p:bold r:id="rId16"/>
      <p:italic r:id="rId17"/>
      <p:boldItalic r:id="rId18"/>
    </p:embeddedFont>
    <p:embeddedFont>
      <p:font typeface="Exo 2"/>
      <p:regular r:id="rId19"/>
      <p:bold r:id="rId20"/>
      <p:italic r:id="rId21"/>
      <p:boldItalic r:id="rId22"/>
    </p:embeddedFont>
    <p:embeddedFont>
      <p:font typeface="Oswald"/>
      <p:regular r:id="rId23"/>
      <p:bold r:id="rId24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Exo2-bold.fntdata"/><Relationship Id="rId11" Type="http://schemas.openxmlformats.org/officeDocument/2006/relationships/slide" Target="slides/slide6.xml"/><Relationship Id="rId22" Type="http://schemas.openxmlformats.org/officeDocument/2006/relationships/font" Target="fonts/Exo2-boldItalic.fntdata"/><Relationship Id="rId10" Type="http://schemas.openxmlformats.org/officeDocument/2006/relationships/slide" Target="slides/slide5.xml"/><Relationship Id="rId21" Type="http://schemas.openxmlformats.org/officeDocument/2006/relationships/font" Target="fonts/Exo2-italic.fntdata"/><Relationship Id="rId13" Type="http://schemas.openxmlformats.org/officeDocument/2006/relationships/slide" Target="slides/slide8.xml"/><Relationship Id="rId24" Type="http://schemas.openxmlformats.org/officeDocument/2006/relationships/font" Target="fonts/Oswald-bold.fntdata"/><Relationship Id="rId12" Type="http://schemas.openxmlformats.org/officeDocument/2006/relationships/slide" Target="slides/slide7.xml"/><Relationship Id="rId23" Type="http://schemas.openxmlformats.org/officeDocument/2006/relationships/font" Target="fonts/Oswald-regular.fntdata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font" Target="fonts/PlayfairDisplay-regular.fntdata"/><Relationship Id="rId14" Type="http://schemas.openxmlformats.org/officeDocument/2006/relationships/slide" Target="slides/slide9.xml"/><Relationship Id="rId17" Type="http://schemas.openxmlformats.org/officeDocument/2006/relationships/font" Target="fonts/PlayfairDisplay-italic.fntdata"/><Relationship Id="rId16" Type="http://schemas.openxmlformats.org/officeDocument/2006/relationships/font" Target="fonts/PlayfairDisplay-bold.fntdata"/><Relationship Id="rId5" Type="http://schemas.openxmlformats.org/officeDocument/2006/relationships/notesMaster" Target="notesMasters/notesMaster1.xml"/><Relationship Id="rId19" Type="http://schemas.openxmlformats.org/officeDocument/2006/relationships/font" Target="fonts/Exo2-regular.fntdata"/><Relationship Id="rId6" Type="http://schemas.openxmlformats.org/officeDocument/2006/relationships/slide" Target="slides/slide1.xml"/><Relationship Id="rId18" Type="http://schemas.openxmlformats.org/officeDocument/2006/relationships/font" Target="fonts/PlayfairDisplay-boldItalic.fntdata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g47c94205e3_11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" name="Google Shape;65;g47c94205e3_11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g42c1010629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" name="Google Shape;70;g42c1010629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g7e3409065c_0_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" name="Google Shape;76;g7e3409065c_0_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g5fee133cef_1_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" name="Google Shape;83;g5fee133cef_1_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g61ffc550ca_0_1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1" name="Google Shape;91;g61ffc550ca_0_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g5fee24a221_1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8" name="Google Shape;98;g5fee24a221_1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g61ffc550ca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5" name="Google Shape;105;g61ffc550ca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g62f864fe62_3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4" name="Google Shape;114;g62f864fe62_3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g75d5d184ad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1" name="Google Shape;121;g75d5d184ad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jpg"/><Relationship Id="rId3" Type="http://schemas.openxmlformats.org/officeDocument/2006/relationships/image" Target="../media/image5.png"/><Relationship Id="rId4" Type="http://schemas.openxmlformats.org/officeDocument/2006/relationships/image" Target="../media/image2.pn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4.jpg"/><Relationship Id="rId3" Type="http://schemas.openxmlformats.org/officeDocument/2006/relationships/image" Target="../media/image5.png"/><Relationship Id="rId4" Type="http://schemas.openxmlformats.org/officeDocument/2006/relationships/image" Target="../media/image2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4.jpg"/><Relationship Id="rId3" Type="http://schemas.openxmlformats.org/officeDocument/2006/relationships/image" Target="../media/image5.png"/><Relationship Id="rId4" Type="http://schemas.openxmlformats.org/officeDocument/2006/relationships/image" Target="../media/image2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4.jpg"/><Relationship Id="rId3" Type="http://schemas.openxmlformats.org/officeDocument/2006/relationships/image" Target="../media/image5.png"/><Relationship Id="rId4" Type="http://schemas.openxmlformats.org/officeDocument/2006/relationships/image" Target="../media/image2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4.jpg"/><Relationship Id="rId3" Type="http://schemas.openxmlformats.org/officeDocument/2006/relationships/image" Target="../media/image5.png"/><Relationship Id="rId4" Type="http://schemas.openxmlformats.org/officeDocument/2006/relationships/image" Target="../media/image2.png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4.jpg"/><Relationship Id="rId3" Type="http://schemas.openxmlformats.org/officeDocument/2006/relationships/image" Target="../media/image5.png"/><Relationship Id="rId4" Type="http://schemas.openxmlformats.org/officeDocument/2006/relationships/image" Target="../media/image2.pn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age Présentation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  <p:pic>
        <p:nvPicPr>
          <p:cNvPr id="11" name="Google Shape;11;p2"/>
          <p:cNvPicPr preferRelativeResize="0"/>
          <p:nvPr/>
        </p:nvPicPr>
        <p:blipFill rotWithShape="1">
          <a:blip r:embed="rId2">
            <a:alphaModFix/>
          </a:blip>
          <a:srcRect b="0" l="0" r="27933" t="0"/>
          <a:stretch/>
        </p:blipFill>
        <p:spPr>
          <a:xfrm>
            <a:off x="-53150" y="425300"/>
            <a:ext cx="9214800" cy="4768800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Google Shape;12;p2"/>
          <p:cNvSpPr/>
          <p:nvPr/>
        </p:nvSpPr>
        <p:spPr>
          <a:xfrm rot="10800000">
            <a:off x="-58250" y="-106150"/>
            <a:ext cx="9225000" cy="1297575"/>
          </a:xfrm>
          <a:prstGeom prst="flowChartManualInput">
            <a:avLst/>
          </a:prstGeom>
          <a:solidFill>
            <a:srgbClr val="434343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3" name="Google Shape;13;p2"/>
          <p:cNvGrpSpPr/>
          <p:nvPr/>
        </p:nvGrpSpPr>
        <p:grpSpPr>
          <a:xfrm>
            <a:off x="76200" y="76204"/>
            <a:ext cx="2449718" cy="819858"/>
            <a:chOff x="-58250" y="-38001"/>
            <a:chExt cx="3035209" cy="1148421"/>
          </a:xfrm>
        </p:grpSpPr>
        <p:pic>
          <p:nvPicPr>
            <p:cNvPr id="14" name="Google Shape;14;p2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-58250" y="-38001"/>
              <a:ext cx="2324650" cy="1020176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5" name="Google Shape;15;p2"/>
            <p:cNvSpPr txBox="1"/>
            <p:nvPr/>
          </p:nvSpPr>
          <p:spPr>
            <a:xfrm>
              <a:off x="652259" y="596220"/>
              <a:ext cx="2324700" cy="514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i="1" lang="fr" sz="700">
                  <a:solidFill>
                    <a:srgbClr val="FFFFFF"/>
                  </a:solidFill>
                  <a:latin typeface="Exo 2"/>
                  <a:ea typeface="Exo 2"/>
                  <a:cs typeface="Exo 2"/>
                  <a:sym typeface="Exo 2"/>
                </a:rPr>
                <a:t>CENTRE DE FORMATION </a:t>
              </a:r>
              <a:endParaRPr i="1" sz="700">
                <a:solidFill>
                  <a:srgbClr val="FFFFFF"/>
                </a:solidFill>
                <a:latin typeface="Exo 2"/>
                <a:ea typeface="Exo 2"/>
                <a:cs typeface="Exo 2"/>
                <a:sym typeface="Exo 2"/>
              </a:endParaRPr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i="1" lang="fr" sz="700">
                  <a:solidFill>
                    <a:srgbClr val="FFFFFF"/>
                  </a:solidFill>
                  <a:latin typeface="Exo 2"/>
                  <a:ea typeface="Exo 2"/>
                  <a:cs typeface="Exo 2"/>
                  <a:sym typeface="Exo 2"/>
                </a:rPr>
                <a:t>DU TRANSPORT ROUTIER</a:t>
              </a:r>
              <a:endParaRPr i="1" sz="700">
                <a:solidFill>
                  <a:srgbClr val="FFFFFF"/>
                </a:solidFill>
                <a:latin typeface="Exo 2"/>
                <a:ea typeface="Exo 2"/>
                <a:cs typeface="Exo 2"/>
                <a:sym typeface="Exo 2"/>
              </a:endParaRPr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i="1" lang="fr" sz="700">
                  <a:solidFill>
                    <a:srgbClr val="FFFFFF"/>
                  </a:solidFill>
                  <a:latin typeface="Exo 2"/>
                  <a:ea typeface="Exo 2"/>
                  <a:cs typeface="Exo 2"/>
                  <a:sym typeface="Exo 2"/>
                </a:rPr>
                <a:t>DE SAINT-JÉRÔME</a:t>
              </a:r>
              <a:endParaRPr i="1" sz="700">
                <a:solidFill>
                  <a:srgbClr val="FFFFFF"/>
                </a:solidFill>
                <a:latin typeface="Exo 2"/>
                <a:ea typeface="Exo 2"/>
                <a:cs typeface="Exo 2"/>
                <a:sym typeface="Exo 2"/>
              </a:endParaRPr>
            </a:p>
          </p:txBody>
        </p:sp>
      </p:grpSp>
      <p:sp>
        <p:nvSpPr>
          <p:cNvPr id="16" name="Google Shape;16;p2"/>
          <p:cNvSpPr txBox="1"/>
          <p:nvPr>
            <p:ph type="title"/>
          </p:nvPr>
        </p:nvSpPr>
        <p:spPr>
          <a:xfrm>
            <a:off x="5237250" y="1239725"/>
            <a:ext cx="3235200" cy="1927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Oswald"/>
              <a:buNone/>
              <a:defRPr b="1" sz="3600">
                <a:solidFill>
                  <a:srgbClr val="000000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pic>
        <p:nvPicPr>
          <p:cNvPr id="17" name="Google Shape;17;p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438025" y="76190"/>
            <a:ext cx="1728724" cy="7408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8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3"/>
          <p:cNvSpPr txBox="1"/>
          <p:nvPr>
            <p:ph type="title"/>
          </p:nvPr>
        </p:nvSpPr>
        <p:spPr>
          <a:xfrm>
            <a:off x="1165375" y="1055800"/>
            <a:ext cx="7011300" cy="1927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20" name="Google Shape;20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  <p:sp>
        <p:nvSpPr>
          <p:cNvPr id="21" name="Google Shape;21;p3"/>
          <p:cNvSpPr txBox="1"/>
          <p:nvPr>
            <p:ph idx="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  <p:pic>
        <p:nvPicPr>
          <p:cNvPr id="22" name="Google Shape;22;p3"/>
          <p:cNvPicPr preferRelativeResize="0"/>
          <p:nvPr/>
        </p:nvPicPr>
        <p:blipFill rotWithShape="1">
          <a:blip r:embed="rId2">
            <a:alphaModFix/>
          </a:blip>
          <a:srcRect b="43715" l="0" r="0" t="16408"/>
          <a:stretch/>
        </p:blipFill>
        <p:spPr>
          <a:xfrm>
            <a:off x="-25" y="4281450"/>
            <a:ext cx="9144000" cy="909225"/>
          </a:xfrm>
          <a:prstGeom prst="flowChartManualInput">
            <a:avLst/>
          </a:prstGeom>
          <a:noFill/>
          <a:ln>
            <a:noFill/>
          </a:ln>
        </p:spPr>
      </p:pic>
      <p:sp>
        <p:nvSpPr>
          <p:cNvPr id="23" name="Google Shape;23;p3"/>
          <p:cNvSpPr/>
          <p:nvPr/>
        </p:nvSpPr>
        <p:spPr>
          <a:xfrm>
            <a:off x="-19375" y="4281450"/>
            <a:ext cx="9163375" cy="909225"/>
          </a:xfrm>
          <a:prstGeom prst="flowChartManualInput">
            <a:avLst/>
          </a:prstGeom>
          <a:solidFill>
            <a:srgbClr val="000000">
              <a:alpha val="56470"/>
            </a:srgbClr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24" name="Google Shape;24;p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15571" y="4583675"/>
            <a:ext cx="896855" cy="393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5" name="Google Shape;25;p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292425" y="4365628"/>
            <a:ext cx="1728724" cy="7408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26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8" name="Google Shape;28;p4"/>
          <p:cNvSpPr txBox="1"/>
          <p:nvPr>
            <p:ph idx="1" type="body"/>
          </p:nvPr>
        </p:nvSpPr>
        <p:spPr>
          <a:xfrm>
            <a:off x="311700" y="1152475"/>
            <a:ext cx="8520600" cy="301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9" name="Google Shape;2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  <p:sp>
        <p:nvSpPr>
          <p:cNvPr id="30" name="Google Shape;30;p4"/>
          <p:cNvSpPr txBox="1"/>
          <p:nvPr>
            <p:ph idx="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  <p:pic>
        <p:nvPicPr>
          <p:cNvPr id="31" name="Google Shape;31;p4"/>
          <p:cNvPicPr preferRelativeResize="0"/>
          <p:nvPr/>
        </p:nvPicPr>
        <p:blipFill rotWithShape="1">
          <a:blip r:embed="rId2">
            <a:alphaModFix/>
          </a:blip>
          <a:srcRect b="43715" l="0" r="0" t="16408"/>
          <a:stretch/>
        </p:blipFill>
        <p:spPr>
          <a:xfrm>
            <a:off x="-25" y="4281450"/>
            <a:ext cx="9144000" cy="909225"/>
          </a:xfrm>
          <a:prstGeom prst="flowChartManualInput">
            <a:avLst/>
          </a:prstGeom>
          <a:noFill/>
          <a:ln>
            <a:noFill/>
          </a:ln>
        </p:spPr>
      </p:pic>
      <p:sp>
        <p:nvSpPr>
          <p:cNvPr id="32" name="Google Shape;32;p4"/>
          <p:cNvSpPr/>
          <p:nvPr/>
        </p:nvSpPr>
        <p:spPr>
          <a:xfrm>
            <a:off x="-19375" y="4281450"/>
            <a:ext cx="9163375" cy="909225"/>
          </a:xfrm>
          <a:prstGeom prst="flowChartManualInput">
            <a:avLst/>
          </a:prstGeom>
          <a:solidFill>
            <a:srgbClr val="000000">
              <a:alpha val="56470"/>
            </a:srgbClr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33" name="Google Shape;33;p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15571" y="4583675"/>
            <a:ext cx="896855" cy="393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4" name="Google Shape;34;p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292425" y="4365628"/>
            <a:ext cx="1728724" cy="7408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37" name="Google Shape;37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  <p:sp>
        <p:nvSpPr>
          <p:cNvPr id="38" name="Google Shape;38;p5"/>
          <p:cNvSpPr txBox="1"/>
          <p:nvPr>
            <p:ph idx="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  <p:pic>
        <p:nvPicPr>
          <p:cNvPr id="39" name="Google Shape;39;p5"/>
          <p:cNvPicPr preferRelativeResize="0"/>
          <p:nvPr/>
        </p:nvPicPr>
        <p:blipFill rotWithShape="1">
          <a:blip r:embed="rId2">
            <a:alphaModFix/>
          </a:blip>
          <a:srcRect b="43715" l="0" r="0" t="16408"/>
          <a:stretch/>
        </p:blipFill>
        <p:spPr>
          <a:xfrm>
            <a:off x="-25" y="4281450"/>
            <a:ext cx="9144000" cy="909225"/>
          </a:xfrm>
          <a:prstGeom prst="flowChartManualInput">
            <a:avLst/>
          </a:prstGeom>
          <a:noFill/>
          <a:ln>
            <a:noFill/>
          </a:ln>
        </p:spPr>
      </p:pic>
      <p:sp>
        <p:nvSpPr>
          <p:cNvPr id="40" name="Google Shape;40;p5"/>
          <p:cNvSpPr/>
          <p:nvPr/>
        </p:nvSpPr>
        <p:spPr>
          <a:xfrm>
            <a:off x="-19375" y="4281450"/>
            <a:ext cx="9163375" cy="909225"/>
          </a:xfrm>
          <a:prstGeom prst="flowChartManualInput">
            <a:avLst/>
          </a:prstGeom>
          <a:solidFill>
            <a:srgbClr val="000000">
              <a:alpha val="56470"/>
            </a:srgbClr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41" name="Google Shape;41;p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15571" y="4583675"/>
            <a:ext cx="896855" cy="393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2" name="Google Shape;42;p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292425" y="4365628"/>
            <a:ext cx="1728724" cy="7408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43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6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5" name="Google Shape;45;p6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46" name="Google Shape;46;p6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47" name="Google Shape;47;p6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8" name="Google Shape;48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  <p:sp>
        <p:nvSpPr>
          <p:cNvPr id="49" name="Google Shape;49;p6"/>
          <p:cNvSpPr txBox="1"/>
          <p:nvPr>
            <p:ph idx="3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  <p:pic>
        <p:nvPicPr>
          <p:cNvPr id="50" name="Google Shape;50;p6"/>
          <p:cNvPicPr preferRelativeResize="0"/>
          <p:nvPr/>
        </p:nvPicPr>
        <p:blipFill rotWithShape="1">
          <a:blip r:embed="rId2">
            <a:alphaModFix/>
          </a:blip>
          <a:srcRect b="43715" l="0" r="0" t="16408"/>
          <a:stretch/>
        </p:blipFill>
        <p:spPr>
          <a:xfrm>
            <a:off x="-25" y="4281450"/>
            <a:ext cx="9144000" cy="909225"/>
          </a:xfrm>
          <a:prstGeom prst="flowChartManualInput">
            <a:avLst/>
          </a:prstGeom>
          <a:noFill/>
          <a:ln>
            <a:noFill/>
          </a:ln>
        </p:spPr>
      </p:pic>
      <p:sp>
        <p:nvSpPr>
          <p:cNvPr id="51" name="Google Shape;51;p6"/>
          <p:cNvSpPr/>
          <p:nvPr/>
        </p:nvSpPr>
        <p:spPr>
          <a:xfrm>
            <a:off x="-19375" y="4281450"/>
            <a:ext cx="9163375" cy="909225"/>
          </a:xfrm>
          <a:prstGeom prst="flowChartManualInput">
            <a:avLst/>
          </a:prstGeom>
          <a:solidFill>
            <a:srgbClr val="000000">
              <a:alpha val="56470"/>
            </a:srgbClr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52" name="Google Shape;52;p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15571" y="4583675"/>
            <a:ext cx="896855" cy="393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3" name="Google Shape;53;p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292425" y="4365628"/>
            <a:ext cx="1728724" cy="7408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  <p:sp>
        <p:nvSpPr>
          <p:cNvPr id="56" name="Google Shape;56;p7"/>
          <p:cNvSpPr txBox="1"/>
          <p:nvPr>
            <p:ph idx="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  <p:pic>
        <p:nvPicPr>
          <p:cNvPr id="57" name="Google Shape;57;p7"/>
          <p:cNvPicPr preferRelativeResize="0"/>
          <p:nvPr/>
        </p:nvPicPr>
        <p:blipFill rotWithShape="1">
          <a:blip r:embed="rId2">
            <a:alphaModFix/>
          </a:blip>
          <a:srcRect b="43715" l="0" r="0" t="16408"/>
          <a:stretch/>
        </p:blipFill>
        <p:spPr>
          <a:xfrm>
            <a:off x="-25" y="4281450"/>
            <a:ext cx="9144000" cy="909225"/>
          </a:xfrm>
          <a:prstGeom prst="flowChartManualInput">
            <a:avLst/>
          </a:prstGeom>
          <a:noFill/>
          <a:ln>
            <a:noFill/>
          </a:ln>
        </p:spPr>
      </p:pic>
      <p:sp>
        <p:nvSpPr>
          <p:cNvPr id="58" name="Google Shape;58;p7"/>
          <p:cNvSpPr/>
          <p:nvPr/>
        </p:nvSpPr>
        <p:spPr>
          <a:xfrm>
            <a:off x="-19375" y="4281450"/>
            <a:ext cx="9163375" cy="909225"/>
          </a:xfrm>
          <a:prstGeom prst="flowChartManualInput">
            <a:avLst/>
          </a:prstGeom>
          <a:solidFill>
            <a:srgbClr val="000000">
              <a:alpha val="56470"/>
            </a:srgbClr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59" name="Google Shape;59;p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15571" y="4583675"/>
            <a:ext cx="896855" cy="393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0" name="Google Shape;60;p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292425" y="4365628"/>
            <a:ext cx="1728724" cy="7408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ide 2">
  <p:cSld name="CUSTOM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</p:sldLayoutIdLst>
  <mc:AlternateContent>
    <mc:Choice Requires="p14">
      <p:transition spd="slow" p14:dur="1000">
        <p:fade thruBlk="1"/>
      </p:transition>
    </mc:Choice>
    <mc:Fallback>
      <p:transition spd="slow">
        <p:fade/>
      </p:transition>
    </mc:Fallback>
  </mc:AlternateConten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6.jpg"/><Relationship Id="rId4" Type="http://schemas.openxmlformats.org/officeDocument/2006/relationships/image" Target="../media/image3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1.jpg"/><Relationship Id="rId4" Type="http://schemas.openxmlformats.org/officeDocument/2006/relationships/image" Target="../media/image8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6.jpg"/><Relationship Id="rId4" Type="http://schemas.openxmlformats.org/officeDocument/2006/relationships/image" Target="../media/image7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5.jpg"/><Relationship Id="rId4" Type="http://schemas.openxmlformats.org/officeDocument/2006/relationships/image" Target="../media/image13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2.png"/><Relationship Id="rId4" Type="http://schemas.openxmlformats.org/officeDocument/2006/relationships/image" Target="../media/image10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9"/>
          <p:cNvSpPr txBox="1"/>
          <p:nvPr>
            <p:ph type="title"/>
          </p:nvPr>
        </p:nvSpPr>
        <p:spPr>
          <a:xfrm>
            <a:off x="5237250" y="1239725"/>
            <a:ext cx="3235200" cy="1927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"/>
              <a:t>MÉTIER ET </a:t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"/>
              <a:t>FORMATION</a:t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" sz="2400"/>
              <a:t>RÉALITÉ DU MÉTIER</a:t>
            </a:r>
            <a:endParaRPr sz="24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0"/>
          <p:cNvSpPr txBox="1"/>
          <p:nvPr>
            <p:ph type="title"/>
          </p:nvPr>
        </p:nvSpPr>
        <p:spPr>
          <a:xfrm>
            <a:off x="146600" y="202725"/>
            <a:ext cx="5833200" cy="1321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406400" lvl="0" marL="457200" rtl="0" algn="l">
              <a:spcBef>
                <a:spcPts val="0"/>
              </a:spcBef>
              <a:spcAft>
                <a:spcPts val="0"/>
              </a:spcAft>
              <a:buSzPts val="2800"/>
              <a:buChar char="●"/>
            </a:pPr>
            <a:r>
              <a:rPr b="1" lang="fr"/>
              <a:t>Règles de classe</a:t>
            </a:r>
            <a:endParaRPr b="1"/>
          </a:p>
          <a:p>
            <a:pPr indent="-406400" lvl="0" marL="457200" rtl="0" algn="l">
              <a:spcBef>
                <a:spcPts val="0"/>
              </a:spcBef>
              <a:spcAft>
                <a:spcPts val="0"/>
              </a:spcAft>
              <a:buSzPts val="2800"/>
              <a:buChar char="●"/>
            </a:pPr>
            <a:r>
              <a:rPr b="1" lang="fr"/>
              <a:t>Planification pédagogique</a:t>
            </a:r>
            <a:endParaRPr b="1"/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1400"/>
              <a:t>(Faire l’entrée des dates dans le cahier de l’élève)</a:t>
            </a:r>
            <a:r>
              <a:rPr b="1" lang="fr"/>
              <a:t>.</a:t>
            </a:r>
            <a:endParaRPr b="1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1" sz="2400">
              <a:latin typeface="Impact"/>
              <a:ea typeface="Impact"/>
              <a:cs typeface="Impact"/>
              <a:sym typeface="Impact"/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400"/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400"/>
          </a:p>
        </p:txBody>
      </p:sp>
      <p:pic>
        <p:nvPicPr>
          <p:cNvPr id="73" name="Google Shape;73;p1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549975" y="1580800"/>
            <a:ext cx="3325750" cy="21201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"/>
              <a:t>EXIGENCES DU MÉTIER</a:t>
            </a:r>
            <a:endParaRPr b="1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fr" sz="2400">
                <a:latin typeface="Impact"/>
                <a:ea typeface="Impact"/>
                <a:cs typeface="Impact"/>
                <a:sym typeface="Impact"/>
              </a:rPr>
              <a:t>QUALITÉS REQUISES</a:t>
            </a:r>
            <a:endParaRPr b="1" i="1" sz="2400">
              <a:latin typeface="Impact"/>
              <a:ea typeface="Impact"/>
              <a:cs typeface="Impact"/>
              <a:sym typeface="Impact"/>
            </a:endParaRPr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Char char="❖"/>
            </a:pPr>
            <a:r>
              <a:rPr b="1" lang="fr" sz="2400"/>
              <a:t>Autonome</a:t>
            </a:r>
            <a:endParaRPr b="1" sz="2400"/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Char char="❖"/>
            </a:pPr>
            <a:r>
              <a:rPr b="1" lang="fr" sz="2400"/>
              <a:t>Travaillant</a:t>
            </a:r>
            <a:endParaRPr b="1" sz="2400"/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Char char="❖"/>
            </a:pPr>
            <a:r>
              <a:rPr b="1" lang="fr" sz="2400"/>
              <a:t>Bonne forme physique</a:t>
            </a:r>
            <a:endParaRPr b="1" sz="2400"/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Char char="❖"/>
            </a:pPr>
            <a:r>
              <a:rPr b="1" lang="fr" sz="2400"/>
              <a:t>Bon sens de l'organisation</a:t>
            </a:r>
            <a:endParaRPr b="1" sz="2400"/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Char char="❖"/>
            </a:pPr>
            <a:r>
              <a:rPr b="1" lang="fr" sz="2400"/>
              <a:t>Organisé et structuré</a:t>
            </a:r>
            <a:endParaRPr b="1" sz="2400"/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Char char="❖"/>
            </a:pPr>
            <a:r>
              <a:rPr b="1" lang="fr" sz="2400"/>
              <a:t>Patient,calme et courtois</a:t>
            </a:r>
            <a:endParaRPr b="1" sz="2400"/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Char char="❖"/>
            </a:pPr>
            <a:r>
              <a:rPr b="1" lang="fr" sz="2400"/>
              <a:t>Bon sens de l`orientation</a:t>
            </a:r>
            <a:endParaRPr b="1" sz="2400"/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Char char="❖"/>
            </a:pPr>
            <a:r>
              <a:rPr b="1" lang="fr" sz="2400"/>
              <a:t>Résistant au stress et à la pression</a:t>
            </a:r>
            <a:endParaRPr b="1" sz="2400"/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400"/>
          </a:p>
        </p:txBody>
      </p:sp>
      <p:sp>
        <p:nvSpPr>
          <p:cNvPr id="79" name="Google Shape;79;p11"/>
          <p:cNvSpPr txBox="1"/>
          <p:nvPr>
            <p:ph idx="1" type="body"/>
          </p:nvPr>
        </p:nvSpPr>
        <p:spPr>
          <a:xfrm>
            <a:off x="311700" y="1309925"/>
            <a:ext cx="8520600" cy="2855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rgbClr val="000000"/>
              </a:solidFill>
              <a:highlight>
                <a:srgbClr val="FF0000"/>
              </a:highlight>
              <a:latin typeface="Exo 2"/>
              <a:ea typeface="Exo 2"/>
              <a:cs typeface="Exo 2"/>
              <a:sym typeface="Exo 2"/>
            </a:endParaRPr>
          </a:p>
          <a:p>
            <a:pPr indent="-200660" lvl="0" marL="34290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FFCC66"/>
              </a:buClr>
              <a:buSzPts val="2240"/>
              <a:buFont typeface="Noto Sans Symbols"/>
              <a:buNone/>
            </a:pPr>
            <a:r>
              <a:t/>
            </a:r>
            <a:endParaRPr b="1" sz="1400">
              <a:solidFill>
                <a:srgbClr val="000000"/>
              </a:solidFill>
              <a:highlight>
                <a:srgbClr val="FF0000"/>
              </a:highlight>
              <a:latin typeface="Exo 2"/>
              <a:ea typeface="Exo 2"/>
              <a:cs typeface="Exo 2"/>
              <a:sym typeface="Exo 2"/>
            </a:endParaRPr>
          </a:p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 sz="1400">
              <a:solidFill>
                <a:srgbClr val="000000"/>
              </a:solidFill>
              <a:highlight>
                <a:srgbClr val="FF0000"/>
              </a:highlight>
              <a:latin typeface="Exo 2"/>
              <a:ea typeface="Exo 2"/>
              <a:cs typeface="Exo 2"/>
              <a:sym typeface="Exo 2"/>
            </a:endParaRPr>
          </a:p>
        </p:txBody>
      </p:sp>
      <p:pic>
        <p:nvPicPr>
          <p:cNvPr id="80" name="Google Shape;80;p1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226575" y="1374625"/>
            <a:ext cx="3649150" cy="23263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2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/>
              <a:t>Tâches et conditions de travail</a:t>
            </a:r>
            <a:endParaRPr/>
          </a:p>
        </p:txBody>
      </p:sp>
      <p:sp>
        <p:nvSpPr>
          <p:cNvPr id="86" name="Google Shape;86;p12"/>
          <p:cNvSpPr txBox="1"/>
          <p:nvPr>
            <p:ph idx="1" type="body"/>
          </p:nvPr>
        </p:nvSpPr>
        <p:spPr>
          <a:xfrm>
            <a:off x="311700" y="1152475"/>
            <a:ext cx="8520600" cy="301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★"/>
            </a:pPr>
            <a:r>
              <a:rPr lang="fr"/>
              <a:t>Veiller au bon fonctionnement du camion ( RDS)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★"/>
            </a:pPr>
            <a:r>
              <a:rPr lang="fr"/>
              <a:t>Comprendre et respecter la </a:t>
            </a:r>
            <a:r>
              <a:rPr lang="fr"/>
              <a:t>réglementation</a:t>
            </a:r>
            <a:r>
              <a:rPr lang="fr"/>
              <a:t> ( Loi 430)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★"/>
            </a:pPr>
            <a:r>
              <a:rPr lang="fr"/>
              <a:t>Établir</a:t>
            </a:r>
            <a:r>
              <a:rPr lang="fr"/>
              <a:t> des itinéraires en fonction des clients et des rendez-vous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★"/>
            </a:pPr>
            <a:r>
              <a:rPr lang="fr"/>
              <a:t>Respecter la signalisation routière 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★"/>
            </a:pPr>
            <a:r>
              <a:rPr lang="fr"/>
              <a:t>Gérer la circulation, les détours, les imprévus et la météo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★"/>
            </a:pPr>
            <a:r>
              <a:rPr lang="fr"/>
              <a:t>Être </a:t>
            </a:r>
            <a:r>
              <a:rPr lang="fr"/>
              <a:t>prêt</a:t>
            </a:r>
            <a:r>
              <a:rPr lang="fr"/>
              <a:t> à faire de longues heures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★"/>
            </a:pPr>
            <a:r>
              <a:rPr lang="fr"/>
              <a:t>Gérer la pression provenant du répartiteur et des clients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★"/>
            </a:pPr>
            <a:r>
              <a:rPr lang="fr"/>
              <a:t>Être loin de sa famille pour de longues périodes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★"/>
            </a:pPr>
            <a:r>
              <a:rPr lang="fr"/>
              <a:t>Et plus!</a:t>
            </a:r>
            <a:endParaRPr/>
          </a:p>
        </p:txBody>
      </p:sp>
      <p:pic>
        <p:nvPicPr>
          <p:cNvPr id="87" name="Google Shape;87;p1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372025" y="37000"/>
            <a:ext cx="2771976" cy="1613351"/>
          </a:xfrm>
          <a:prstGeom prst="rect">
            <a:avLst/>
          </a:prstGeom>
          <a:noFill/>
          <a:ln>
            <a:noFill/>
          </a:ln>
        </p:spPr>
      </p:pic>
      <p:pic>
        <p:nvPicPr>
          <p:cNvPr id="88" name="Google Shape;88;p1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660925" y="1826200"/>
            <a:ext cx="2438400" cy="243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3"/>
          <p:cNvSpPr txBox="1"/>
          <p:nvPr>
            <p:ph type="title"/>
          </p:nvPr>
        </p:nvSpPr>
        <p:spPr>
          <a:xfrm>
            <a:off x="311700" y="64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/>
              <a:t>Il n’y a pas de plus beau métier...si tu le </a:t>
            </a:r>
            <a:r>
              <a:rPr b="1" lang="fr"/>
              <a:t>fais</a:t>
            </a:r>
            <a:r>
              <a:rPr b="1" lang="fr"/>
              <a:t> bien.</a:t>
            </a:r>
            <a:endParaRPr b="1"/>
          </a:p>
        </p:txBody>
      </p:sp>
      <p:pic>
        <p:nvPicPr>
          <p:cNvPr id="94" name="Google Shape;94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22900" y="636726"/>
            <a:ext cx="7718781" cy="3673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95" name="Google Shape;95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181225" y="1983300"/>
            <a:ext cx="2862550" cy="21412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14"/>
          <p:cNvSpPr txBox="1"/>
          <p:nvPr>
            <p:ph type="title"/>
          </p:nvPr>
        </p:nvSpPr>
        <p:spPr>
          <a:xfrm>
            <a:off x="311700" y="111000"/>
            <a:ext cx="8520600" cy="51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2400"/>
              <a:t>TÂCHES ET CONDITIONS DE TRAVAIL</a:t>
            </a:r>
            <a:r>
              <a:rPr lang="fr"/>
              <a:t> </a:t>
            </a:r>
            <a:r>
              <a:rPr lang="fr" sz="2400"/>
              <a:t>( SUITE)</a:t>
            </a:r>
            <a:endParaRPr sz="2400"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fr" sz="1800"/>
              <a:t>Le conducteur doit </a:t>
            </a:r>
            <a:r>
              <a:rPr lang="fr" sz="1800"/>
              <a:t>s'assurer</a:t>
            </a:r>
            <a:r>
              <a:rPr lang="fr" sz="1800"/>
              <a:t> de bien remplir et de remettre toute documentation </a:t>
            </a:r>
            <a:r>
              <a:rPr lang="fr" sz="1800"/>
              <a:t>liée</a:t>
            </a:r>
            <a:r>
              <a:rPr lang="fr" sz="1800"/>
              <a:t> aux livraisons, aux </a:t>
            </a:r>
            <a:r>
              <a:rPr lang="fr" sz="1800"/>
              <a:t>cueillettes ou au</a:t>
            </a:r>
            <a:r>
              <a:rPr lang="fr" sz="1800"/>
              <a:t> dédouanement de marchandises à son employeur.</a:t>
            </a:r>
            <a:endParaRPr sz="1800"/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fr" sz="1800"/>
              <a:t>Connaître la réglementation américaine (si nécessaire).</a:t>
            </a:r>
            <a:endParaRPr sz="1800"/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fr" sz="1800"/>
              <a:t>Et bien entendu, les tâches de base comme la conduite,</a:t>
            </a:r>
            <a:endParaRPr sz="1800"/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1800"/>
              <a:t>attelage, dételage</a:t>
            </a:r>
            <a:r>
              <a:rPr lang="fr" sz="2400"/>
              <a:t>, </a:t>
            </a:r>
            <a:r>
              <a:rPr lang="fr" sz="1800"/>
              <a:t>chargement,déchargement, etc.</a:t>
            </a:r>
            <a:endParaRPr sz="1800"/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fr" sz="1800"/>
              <a:t>Vous devrez être disponible pour travailler sur des horaires</a:t>
            </a:r>
            <a:endParaRPr sz="18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1800"/>
              <a:t>        non conformes. ( ex: week-end, jours fériés, départ de nuit )</a:t>
            </a:r>
            <a:endParaRPr sz="18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1800"/>
              <a:t>         </a:t>
            </a:r>
            <a:endParaRPr sz="1800"/>
          </a:p>
        </p:txBody>
      </p:sp>
      <p:pic>
        <p:nvPicPr>
          <p:cNvPr id="101" name="Google Shape;101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808650" y="1191525"/>
            <a:ext cx="2335350" cy="2012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" name="Google Shape;102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432025" y="3134825"/>
            <a:ext cx="2281850" cy="1797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1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>
                <a:solidFill>
                  <a:srgbClr val="FF0000"/>
                </a:solidFill>
                <a:latin typeface="Impact"/>
                <a:ea typeface="Impact"/>
                <a:cs typeface="Impact"/>
                <a:sym typeface="Impact"/>
              </a:rPr>
              <a:t>                            </a:t>
            </a:r>
            <a:r>
              <a:rPr b="1" lang="fr" sz="3600">
                <a:solidFill>
                  <a:srgbClr val="FF0000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ATTENTION</a:t>
            </a:r>
            <a:r>
              <a:rPr lang="fr" sz="3600">
                <a:solidFill>
                  <a:srgbClr val="FF0000"/>
                </a:solidFill>
                <a:latin typeface="Impact"/>
                <a:ea typeface="Impact"/>
                <a:cs typeface="Impact"/>
                <a:sym typeface="Impact"/>
              </a:rPr>
              <a:t> !</a:t>
            </a:r>
            <a:endParaRPr sz="3600">
              <a:solidFill>
                <a:srgbClr val="FF0000"/>
              </a:solidFill>
              <a:latin typeface="Impact"/>
              <a:ea typeface="Impact"/>
              <a:cs typeface="Impact"/>
              <a:sym typeface="Impac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/>
              <a:t>Le </a:t>
            </a:r>
            <a:r>
              <a:rPr i="1" lang="fr">
                <a:solidFill>
                  <a:srgbClr val="FF0000"/>
                </a:solidFill>
                <a:latin typeface="Impact"/>
                <a:ea typeface="Impact"/>
                <a:cs typeface="Impact"/>
                <a:sym typeface="Impact"/>
              </a:rPr>
              <a:t>C.F.T.R</a:t>
            </a:r>
            <a:r>
              <a:rPr lang="fr"/>
              <a:t> forme des </a:t>
            </a:r>
            <a:r>
              <a:rPr i="1" lang="fr"/>
              <a:t>aptitudes</a:t>
            </a:r>
            <a:r>
              <a:rPr lang="fr"/>
              <a:t>, mais </a:t>
            </a:r>
            <a:r>
              <a:rPr lang="fr"/>
              <a:t>l'industrie</a:t>
            </a:r>
            <a:r>
              <a:rPr lang="fr"/>
              <a:t> embauche des </a:t>
            </a:r>
            <a:r>
              <a:rPr i="1" lang="fr"/>
              <a:t>attitudes</a:t>
            </a:r>
            <a:r>
              <a:rPr lang="fr"/>
              <a:t>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Char char="➔"/>
            </a:pPr>
            <a:r>
              <a:rPr lang="fr" sz="2400"/>
              <a:t>N’oubliez jamais que vous représentez votre employeur.</a:t>
            </a:r>
            <a:endParaRPr sz="2400"/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Char char="➔"/>
            </a:pPr>
            <a:r>
              <a:rPr lang="fr" sz="2400"/>
              <a:t>Votre attitude sur la route ou chez le client en dit beaucoup sur votre </a:t>
            </a:r>
            <a:r>
              <a:rPr lang="fr" sz="2400"/>
              <a:t>professionnalisme!</a:t>
            </a:r>
            <a:endParaRPr sz="2400"/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Char char="➔"/>
            </a:pPr>
            <a:r>
              <a:rPr lang="fr" sz="2400"/>
              <a:t>Le transport est un service à la clientèle.</a:t>
            </a:r>
            <a:r>
              <a:rPr lang="fr" sz="2400"/>
              <a:t> </a:t>
            </a:r>
            <a:endParaRPr sz="2400"/>
          </a:p>
        </p:txBody>
      </p:sp>
      <p:pic>
        <p:nvPicPr>
          <p:cNvPr id="108" name="Google Shape;108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570925" y="3197100"/>
            <a:ext cx="1449751" cy="1080526"/>
          </a:xfrm>
          <a:prstGeom prst="rect">
            <a:avLst/>
          </a:prstGeom>
          <a:noFill/>
          <a:ln>
            <a:noFill/>
          </a:ln>
        </p:spPr>
      </p:pic>
      <p:sp>
        <p:nvSpPr>
          <p:cNvPr id="109" name="Google Shape;109;p15"/>
          <p:cNvSpPr/>
          <p:nvPr/>
        </p:nvSpPr>
        <p:spPr>
          <a:xfrm>
            <a:off x="1226325" y="629975"/>
            <a:ext cx="710400" cy="355200"/>
          </a:xfrm>
          <a:prstGeom prst="rightArrow">
            <a:avLst>
              <a:gd fmla="val 50000" name="adj1"/>
              <a:gd fmla="val 50000" name="adj2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0" name="Google Shape;110;p15"/>
          <p:cNvSpPr/>
          <p:nvPr/>
        </p:nvSpPr>
        <p:spPr>
          <a:xfrm>
            <a:off x="5181475" y="662525"/>
            <a:ext cx="710400" cy="355200"/>
          </a:xfrm>
          <a:prstGeom prst="leftArrow">
            <a:avLst>
              <a:gd fmla="val 50000" name="adj1"/>
              <a:gd fmla="val 50000" name="adj2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11" name="Google Shape;111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886325" y="0"/>
            <a:ext cx="2682324" cy="20784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1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fr"/>
              <a:t>Les risques de santé et sécurité</a:t>
            </a:r>
            <a:endParaRPr b="1" i="1"/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Font typeface="Playfair Display"/>
              <a:buChar char="➔"/>
            </a:pPr>
            <a:r>
              <a:rPr lang="fr" sz="2400">
                <a:latin typeface="Playfair Display"/>
                <a:ea typeface="Playfair Display"/>
                <a:cs typeface="Playfair Display"/>
                <a:sym typeface="Playfair Display"/>
              </a:rPr>
              <a:t>Vitesse excessive et conduite dangereuse</a:t>
            </a:r>
            <a:endParaRPr sz="2400">
              <a:latin typeface="Playfair Display"/>
              <a:ea typeface="Playfair Display"/>
              <a:cs typeface="Playfair Display"/>
              <a:sym typeface="Playfair Display"/>
            </a:endParaRPr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Font typeface="Playfair Display"/>
              <a:buChar char="➔"/>
            </a:pPr>
            <a:r>
              <a:rPr lang="fr" sz="2400">
                <a:latin typeface="Playfair Display"/>
                <a:ea typeface="Playfair Display"/>
                <a:cs typeface="Playfair Display"/>
                <a:sym typeface="Playfair Display"/>
              </a:rPr>
              <a:t>Méthode de travail non sécuritaire</a:t>
            </a:r>
            <a:endParaRPr sz="2400">
              <a:latin typeface="Playfair Display"/>
              <a:ea typeface="Playfair Display"/>
              <a:cs typeface="Playfair Display"/>
              <a:sym typeface="Playfair Display"/>
            </a:endParaRPr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Font typeface="Playfair Display"/>
              <a:buChar char="➔"/>
            </a:pPr>
            <a:r>
              <a:rPr lang="fr" sz="2400">
                <a:latin typeface="Playfair Display"/>
                <a:ea typeface="Playfair Display"/>
                <a:cs typeface="Playfair Display"/>
                <a:sym typeface="Playfair Display"/>
              </a:rPr>
              <a:t>Perte de vigilance</a:t>
            </a:r>
            <a:endParaRPr sz="2400">
              <a:latin typeface="Playfair Display"/>
              <a:ea typeface="Playfair Display"/>
              <a:cs typeface="Playfair Display"/>
              <a:sym typeface="Playfair Display"/>
            </a:endParaRPr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Font typeface="Playfair Display"/>
              <a:buChar char="➔"/>
            </a:pPr>
            <a:r>
              <a:rPr lang="fr" sz="2400">
                <a:latin typeface="Playfair Display"/>
                <a:ea typeface="Playfair Display"/>
                <a:cs typeface="Playfair Display"/>
                <a:sym typeface="Playfair Display"/>
              </a:rPr>
              <a:t>Entretien déficient du véhicule</a:t>
            </a:r>
            <a:endParaRPr sz="2400">
              <a:latin typeface="Playfair Display"/>
              <a:ea typeface="Playfair Display"/>
              <a:cs typeface="Playfair Display"/>
              <a:sym typeface="Playfair Display"/>
            </a:endParaRPr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Font typeface="Playfair Display"/>
              <a:buChar char="➔"/>
            </a:pPr>
            <a:r>
              <a:rPr lang="fr" sz="2400">
                <a:latin typeface="Playfair Display"/>
                <a:ea typeface="Playfair Display"/>
                <a:cs typeface="Playfair Display"/>
                <a:sym typeface="Playfair Display"/>
              </a:rPr>
              <a:t>Manque de formation et horaire atypique. </a:t>
            </a:r>
            <a:r>
              <a:rPr lang="fr" sz="1800">
                <a:latin typeface="Playfair Display"/>
                <a:ea typeface="Playfair Display"/>
                <a:cs typeface="Playfair Display"/>
                <a:sym typeface="Playfair Display"/>
              </a:rPr>
              <a:t>longues heures ,nuit</a:t>
            </a:r>
            <a:endParaRPr sz="2400">
              <a:latin typeface="Playfair Display"/>
              <a:ea typeface="Playfair Display"/>
              <a:cs typeface="Playfair Display"/>
              <a:sym typeface="Playfair Display"/>
            </a:endParaRPr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Font typeface="Playfair Display"/>
              <a:buChar char="➔"/>
            </a:pPr>
            <a:r>
              <a:rPr lang="fr" sz="2400">
                <a:latin typeface="Playfair Display"/>
                <a:ea typeface="Playfair Display"/>
                <a:cs typeface="Playfair Display"/>
                <a:sym typeface="Playfair Display"/>
              </a:rPr>
              <a:t>Distraction ( texto, tablette, map, etc. )</a:t>
            </a:r>
            <a:endParaRPr sz="2400">
              <a:latin typeface="Playfair Display"/>
              <a:ea typeface="Playfair Display"/>
              <a:cs typeface="Playfair Display"/>
              <a:sym typeface="Playfair Display"/>
            </a:endParaRPr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Font typeface="Playfair Display"/>
              <a:buChar char="➔"/>
            </a:pPr>
            <a:r>
              <a:rPr lang="fr" sz="2400">
                <a:latin typeface="Playfair Display"/>
                <a:ea typeface="Playfair Display"/>
                <a:cs typeface="Playfair Display"/>
                <a:sym typeface="Playfair Display"/>
              </a:rPr>
              <a:t>Conditions météo</a:t>
            </a:r>
            <a:endParaRPr sz="2400">
              <a:latin typeface="Playfair Display"/>
              <a:ea typeface="Playfair Display"/>
              <a:cs typeface="Playfair Display"/>
              <a:sym typeface="Playfair Display"/>
            </a:endParaRPr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Font typeface="Playfair Display"/>
              <a:buChar char="➔"/>
            </a:pPr>
            <a:r>
              <a:rPr lang="fr" sz="2400">
                <a:latin typeface="Playfair Display"/>
                <a:ea typeface="Playfair Display"/>
                <a:cs typeface="Playfair Display"/>
                <a:sym typeface="Playfair Display"/>
              </a:rPr>
              <a:t>Circulation dense</a:t>
            </a:r>
            <a:endParaRPr sz="2400">
              <a:latin typeface="Playfair Display"/>
              <a:ea typeface="Playfair Display"/>
              <a:cs typeface="Playfair Display"/>
              <a:sym typeface="Playfair Display"/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1400">
                <a:latin typeface="Playfair Display"/>
                <a:ea typeface="Playfair Display"/>
                <a:cs typeface="Playfair Display"/>
                <a:sym typeface="Playfair Display"/>
              </a:rPr>
              <a:t>L'employeur</a:t>
            </a:r>
            <a:r>
              <a:rPr lang="fr" sz="1400">
                <a:latin typeface="Playfair Display"/>
                <a:ea typeface="Playfair Display"/>
                <a:cs typeface="Playfair Display"/>
                <a:sym typeface="Playfair Display"/>
              </a:rPr>
              <a:t> et le travailleur doivent se conformer aux obligations légales de la CNESST.</a:t>
            </a:r>
            <a:endParaRPr sz="1400">
              <a:latin typeface="Playfair Display"/>
              <a:ea typeface="Playfair Display"/>
              <a:cs typeface="Playfair Display"/>
              <a:sym typeface="Playfair Display"/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latin typeface="Playfair Display"/>
              <a:ea typeface="Playfair Display"/>
              <a:cs typeface="Playfair Display"/>
              <a:sym typeface="Playfair Display"/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latin typeface="Playfair Display"/>
              <a:ea typeface="Playfair Display"/>
              <a:cs typeface="Playfair Display"/>
              <a:sym typeface="Playfair Display"/>
            </a:endParaRPr>
          </a:p>
        </p:txBody>
      </p:sp>
      <p:pic>
        <p:nvPicPr>
          <p:cNvPr id="117" name="Google Shape;117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669950" y="2744800"/>
            <a:ext cx="1503301" cy="1238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8" name="Google Shape;118;p1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630075" y="1327300"/>
            <a:ext cx="3104851" cy="9811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17"/>
          <p:cNvSpPr txBox="1"/>
          <p:nvPr>
            <p:ph type="title"/>
          </p:nvPr>
        </p:nvSpPr>
        <p:spPr>
          <a:xfrm>
            <a:off x="540250" y="103600"/>
            <a:ext cx="8307000" cy="50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"/>
              <a:t>DROITS ET </a:t>
            </a:r>
            <a:r>
              <a:rPr b="1" lang="fr"/>
              <a:t>RESPONSABILITÉS</a:t>
            </a:r>
            <a:endParaRPr b="1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1800"/>
              <a:t>Tout corps d’emploi vient avec les responsabilités qui lui sont propre. Le respect de celles-ci est primordial afin de garantir le bon travail, la sécurité, la productivité et le professionnalisme de tous les acteurs impliqués.</a:t>
            </a:r>
            <a:endParaRPr b="1" sz="18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b="1" lang="fr" sz="1800"/>
              <a:t>Un conducteur de poids lourd doit s'assurer de garder un bon dossier de conduite.</a:t>
            </a:r>
            <a:endParaRPr b="1" sz="1800"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b="1" lang="fr" sz="1800"/>
              <a:t>D`inspecter son équipement et de le maintenir en ordre.</a:t>
            </a:r>
            <a:endParaRPr b="1" sz="1800"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b="1" lang="fr" sz="1800"/>
              <a:t>De respecter la réglementation et d’être à jour.</a:t>
            </a:r>
            <a:endParaRPr b="1" sz="1800"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b="1" lang="fr" sz="1800"/>
              <a:t>De connaître les restrictions ( charge,tmd,route,etc.)</a:t>
            </a:r>
            <a:endParaRPr b="1" sz="1800"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b="1" lang="fr" sz="1800"/>
              <a:t>De bien remplir les documents ( quantité,signature ou autre.)</a:t>
            </a:r>
            <a:endParaRPr b="1" sz="1800"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b="1" lang="fr" sz="1800"/>
              <a:t>Arrimer la marchandise de façon adéquate et sécuritaire. </a:t>
            </a:r>
            <a:endParaRPr b="1" sz="1800"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b="1" lang="fr" sz="1800"/>
              <a:t>Respecter les échéanciers.</a:t>
            </a:r>
            <a:endParaRPr b="1" sz="18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/>
              <a:t> </a:t>
            </a:r>
            <a:endParaRPr b="1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