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0"/>
  </p:notesMasterIdLst>
  <p:sldIdLst>
    <p:sldId id="265" r:id="rId2"/>
    <p:sldId id="266" r:id="rId3"/>
    <p:sldId id="267" r:id="rId4"/>
    <p:sldId id="268" r:id="rId5"/>
    <p:sldId id="269" r:id="rId6"/>
    <p:sldId id="270" r:id="rId7"/>
    <p:sldId id="271" r:id="rId8"/>
    <p:sldId id="272" r:id="rId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1F1EFF-F7FE-4BEE-9616-9BFE020010D5}" type="datetimeFigureOut">
              <a:rPr lang="fr-CA" smtClean="0"/>
              <a:t>2021-01-24</a:t>
            </a:fld>
            <a:endParaRPr lang="fr-CA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A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7B0A9D-AA5D-4A64-8756-79A80110E62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819878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b="1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fld id="{4B1AC301-60D4-4242-A2CA-9F1AEA0B57D8}" type="slidenum">
              <a:rPr lang="en-US" altLang="fr-FR" b="0" smtClean="0">
                <a:solidFill>
                  <a:prstClr val="black"/>
                </a:solidFill>
                <a:latin typeface="3 of 9 Barcode" pitchFamily="82" charset="0"/>
              </a:rPr>
              <a:pPr/>
              <a:t>1</a:t>
            </a:fld>
            <a:endParaRPr lang="en-US" altLang="fr-FR" b="0" smtClean="0">
              <a:solidFill>
                <a:prstClr val="black"/>
              </a:solidFill>
              <a:latin typeface="3 of 9 Barcode" pitchFamily="82" charset="0"/>
            </a:endParaRPr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b="1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fld id="{88C46A86-16B8-4D95-AA17-D8408FD16F92}" type="slidenum">
              <a:rPr lang="en-US" altLang="fr-FR" b="0" smtClean="0">
                <a:solidFill>
                  <a:prstClr val="black"/>
                </a:solidFill>
                <a:latin typeface="3 of 9 Barcode" pitchFamily="82" charset="0"/>
              </a:rPr>
              <a:pPr/>
              <a:t>2</a:t>
            </a:fld>
            <a:endParaRPr lang="en-US" altLang="fr-FR" b="0" smtClean="0">
              <a:solidFill>
                <a:prstClr val="black"/>
              </a:solidFill>
              <a:latin typeface="3 of 9 Barcode" pitchFamily="82" charset="0"/>
            </a:endParaRPr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b="1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fld id="{3B679B5F-EEF2-4585-BAFE-4A4B94CFFFDD}" type="slidenum">
              <a:rPr lang="en-US" altLang="fr-FR" b="0" smtClean="0">
                <a:solidFill>
                  <a:prstClr val="black"/>
                </a:solidFill>
                <a:latin typeface="3 of 9 Barcode" pitchFamily="82" charset="0"/>
              </a:rPr>
              <a:pPr/>
              <a:t>6</a:t>
            </a:fld>
            <a:endParaRPr lang="en-US" altLang="fr-FR" b="0" smtClean="0">
              <a:solidFill>
                <a:prstClr val="black"/>
              </a:solidFill>
              <a:latin typeface="3 of 9 Barcode" pitchFamily="82" charset="0"/>
            </a:endParaRPr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CA" altLang="fr-F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9CF0EAD7-35D6-4CF6-A420-AE743B4B794F}" type="datetimeFigureOut">
              <a:rPr lang="fr-CA" smtClean="0"/>
              <a:pPr/>
              <a:t>2021-01-24</a:t>
            </a:fld>
            <a:endParaRPr lang="fr-CA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99B947D1-D5F9-41B8-8BDE-5A4F00AB8AA3}" type="slidenum">
              <a:rPr lang="fr-CA" smtClean="0">
                <a:solidFill>
                  <a:srgbClr val="94C600"/>
                </a:solidFill>
              </a:rPr>
              <a:pPr/>
              <a:t>‹N°›</a:t>
            </a:fld>
            <a:endParaRPr lang="fr-CA">
              <a:solidFill>
                <a:srgbClr val="94C600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5710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AD7-35D6-4CF6-A420-AE743B4B794F}" type="datetimeFigureOut">
              <a:rPr lang="fr-CA" smtClean="0"/>
              <a:pPr/>
              <a:t>2021-01-24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47D1-D5F9-41B8-8BDE-5A4F00AB8AA3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215013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AD7-35D6-4CF6-A420-AE743B4B794F}" type="datetimeFigureOut">
              <a:rPr lang="fr-CA" smtClean="0"/>
              <a:pPr/>
              <a:t>2021-01-24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47D1-D5F9-41B8-8BDE-5A4F00AB8AA3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680869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re et 4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sz="quarter"/>
          </p:nvPr>
        </p:nvSpPr>
        <p:spPr>
          <a:xfrm>
            <a:off x="1370013" y="301625"/>
            <a:ext cx="7313612" cy="11430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1370013" y="1827213"/>
            <a:ext cx="3579812" cy="19812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5102225" y="1827213"/>
            <a:ext cx="3581400" cy="19812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3"/>
          </p:nvPr>
        </p:nvSpPr>
        <p:spPr>
          <a:xfrm>
            <a:off x="1370013" y="3960813"/>
            <a:ext cx="3579812" cy="19812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102225" y="3960813"/>
            <a:ext cx="3581400" cy="19812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A">
                <a:solidFill>
                  <a:srgbClr val="94C600"/>
                </a:solidFill>
              </a:rPr>
              <a:t>Élaboré par Alexandra Fex Bsc. inf. Enseignante CFP Performance Plus</a:t>
            </a:r>
            <a:endParaRPr lang="en-US">
              <a:solidFill>
                <a:srgbClr val="94C600"/>
              </a:solidFill>
            </a:endParaRPr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DB2320-92A2-4FC5-85CF-88ABA40F1E04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2892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70013" y="301625"/>
            <a:ext cx="7313612" cy="11430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A">
                <a:solidFill>
                  <a:srgbClr val="94C600"/>
                </a:solidFill>
              </a:rPr>
              <a:t>Élaboré par Alexandra Fex Bsc. inf. Enseignante CFP Performance Plus</a:t>
            </a:r>
            <a:endParaRPr lang="en-US">
              <a:solidFill>
                <a:srgbClr val="94C600"/>
              </a:solidFill>
            </a:endParaRP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5CE039-7146-4B3E-BCDE-FE0E67DAD20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79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AD7-35D6-4CF6-A420-AE743B4B794F}" type="datetimeFigureOut">
              <a:rPr lang="fr-CA" smtClean="0"/>
              <a:pPr/>
              <a:t>2021-01-24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47D1-D5F9-41B8-8BDE-5A4F00AB8AA3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184168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AD7-35D6-4CF6-A420-AE743B4B794F}" type="datetimeFigureOut">
              <a:rPr lang="fr-CA" smtClean="0"/>
              <a:pPr/>
              <a:t>2021-01-24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47D1-D5F9-41B8-8BDE-5A4F00AB8AA3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762681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AD7-35D6-4CF6-A420-AE743B4B794F}" type="datetimeFigureOut">
              <a:rPr lang="fr-CA" smtClean="0"/>
              <a:pPr/>
              <a:t>2021-01-24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47D1-D5F9-41B8-8BDE-5A4F00AB8AA3}" type="slidenum">
              <a:rPr lang="fr-CA" smtClean="0"/>
              <a:pPr/>
              <a:t>‹N°›</a:t>
            </a:fld>
            <a:endParaRPr lang="fr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844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AD7-35D6-4CF6-A420-AE743B4B794F}" type="datetimeFigureOut">
              <a:rPr lang="fr-CA" smtClean="0"/>
              <a:pPr/>
              <a:t>2021-01-24</a:t>
            </a:fld>
            <a:endParaRPr lang="fr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47D1-D5F9-41B8-8BDE-5A4F00AB8AA3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0518674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AD7-35D6-4CF6-A420-AE743B4B794F}" type="datetimeFigureOut">
              <a:rPr lang="fr-CA" smtClean="0"/>
              <a:pPr/>
              <a:t>2021-01-24</a:t>
            </a:fld>
            <a:endParaRPr lang="fr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47D1-D5F9-41B8-8BDE-5A4F00AB8AA3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456673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AD7-35D6-4CF6-A420-AE743B4B794F}" type="datetimeFigureOut">
              <a:rPr lang="fr-CA" smtClean="0"/>
              <a:pPr/>
              <a:t>2021-01-24</a:t>
            </a:fld>
            <a:endParaRPr lang="fr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47D1-D5F9-41B8-8BDE-5A4F00AB8AA3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570469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AD7-35D6-4CF6-A420-AE743B4B794F}" type="datetimeFigureOut">
              <a:rPr lang="fr-CA" smtClean="0"/>
              <a:pPr/>
              <a:t>2021-01-24</a:t>
            </a:fld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47D1-D5F9-41B8-8BDE-5A4F00AB8AA3}" type="slidenum">
              <a:rPr lang="fr-CA" smtClean="0"/>
              <a:pPr/>
              <a:t>‹N°›</a:t>
            </a:fld>
            <a:endParaRPr lang="fr-CA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923213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AD7-35D6-4CF6-A420-AE743B4B794F}" type="datetimeFigureOut">
              <a:rPr lang="fr-CA" smtClean="0"/>
              <a:pPr/>
              <a:t>2021-01-24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47D1-D5F9-41B8-8BDE-5A4F00AB8AA3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352456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9CF0EAD7-35D6-4CF6-A420-AE743B4B794F}" type="datetimeFigureOut">
              <a:rPr lang="fr-CA" smtClean="0"/>
              <a:pPr/>
              <a:t>2021-01-24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99B947D1-D5F9-41B8-8BDE-5A4F00AB8AA3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541386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fr-FR" altLang="fr-FR" dirty="0" smtClean="0"/>
              <a:t>Le processus de la communication p51</a:t>
            </a:r>
          </a:p>
        </p:txBody>
      </p:sp>
      <p:sp>
        <p:nvSpPr>
          <p:cNvPr id="5123" name="AutoShape 4"/>
          <p:cNvSpPr>
            <a:spLocks noChangeArrowheads="1"/>
          </p:cNvSpPr>
          <p:nvPr/>
        </p:nvSpPr>
        <p:spPr bwMode="auto">
          <a:xfrm>
            <a:off x="3851275" y="2420938"/>
            <a:ext cx="2087563" cy="10795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900">
                <a:solidFill>
                  <a:srgbClr val="777777"/>
                </a:solidFill>
                <a:latin typeface="Verdana" pitchFamily="34" charset="0"/>
              </a:defRPr>
            </a:lvl1pPr>
            <a:lvl2pPr marL="742950" indent="-285750" algn="l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500">
                <a:solidFill>
                  <a:srgbClr val="777777"/>
                </a:solidFill>
                <a:latin typeface="Verdana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l"/>
              <a:defRPr sz="2200">
                <a:solidFill>
                  <a:srgbClr val="777777"/>
                </a:solidFill>
                <a:latin typeface="Verdana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1400">
                <a:solidFill>
                  <a:prstClr val="black"/>
                </a:solidFill>
              </a:rPr>
              <a:t>Message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1200">
                <a:solidFill>
                  <a:prstClr val="black"/>
                </a:solidFill>
              </a:rPr>
              <a:t>Information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1200">
                <a:solidFill>
                  <a:prstClr val="black"/>
                </a:solidFill>
              </a:rPr>
              <a:t>(idée ou sentiment)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1200">
                <a:solidFill>
                  <a:prstClr val="black"/>
                </a:solidFill>
              </a:rPr>
              <a:t>transmise par l’émetteur</a:t>
            </a:r>
          </a:p>
        </p:txBody>
      </p:sp>
      <p:sp>
        <p:nvSpPr>
          <p:cNvPr id="5124" name="AutoShape 5"/>
          <p:cNvSpPr>
            <a:spLocks noChangeArrowheads="1"/>
          </p:cNvSpPr>
          <p:nvPr/>
        </p:nvSpPr>
        <p:spPr bwMode="auto">
          <a:xfrm>
            <a:off x="3851275" y="3500438"/>
            <a:ext cx="2087563" cy="1152525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900">
                <a:solidFill>
                  <a:srgbClr val="777777"/>
                </a:solidFill>
                <a:latin typeface="Verdana" pitchFamily="34" charset="0"/>
              </a:defRPr>
            </a:lvl1pPr>
            <a:lvl2pPr marL="742950" indent="-285750" algn="l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500">
                <a:solidFill>
                  <a:srgbClr val="777777"/>
                </a:solidFill>
                <a:latin typeface="Verdana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l"/>
              <a:defRPr sz="2200">
                <a:solidFill>
                  <a:srgbClr val="777777"/>
                </a:solidFill>
                <a:latin typeface="Verdana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1800">
                <a:solidFill>
                  <a:prstClr val="black"/>
                </a:solidFill>
              </a:rPr>
              <a:t>Canal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1200">
                <a:solidFill>
                  <a:prstClr val="black"/>
                </a:solidFill>
              </a:rPr>
              <a:t>Moyen utilisé pour le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1200">
                <a:solidFill>
                  <a:prstClr val="black"/>
                </a:solidFill>
              </a:rPr>
              <a:t>transfert du message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1200">
                <a:solidFill>
                  <a:prstClr val="black"/>
                </a:solidFill>
              </a:rPr>
              <a:t>et de la rétroaction</a:t>
            </a:r>
          </a:p>
        </p:txBody>
      </p:sp>
      <p:sp>
        <p:nvSpPr>
          <p:cNvPr id="5125" name="AutoShape 6"/>
          <p:cNvSpPr>
            <a:spLocks noChangeArrowheads="1"/>
          </p:cNvSpPr>
          <p:nvPr/>
        </p:nvSpPr>
        <p:spPr bwMode="auto">
          <a:xfrm>
            <a:off x="3851275" y="4652963"/>
            <a:ext cx="2087563" cy="1152525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900">
                <a:solidFill>
                  <a:srgbClr val="777777"/>
                </a:solidFill>
                <a:latin typeface="Verdana" pitchFamily="34" charset="0"/>
              </a:defRPr>
            </a:lvl1pPr>
            <a:lvl2pPr marL="742950" indent="-285750" algn="l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500">
                <a:solidFill>
                  <a:srgbClr val="777777"/>
                </a:solidFill>
                <a:latin typeface="Verdana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l"/>
              <a:defRPr sz="2200">
                <a:solidFill>
                  <a:srgbClr val="777777"/>
                </a:solidFill>
                <a:latin typeface="Verdana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1800">
                <a:solidFill>
                  <a:prstClr val="black"/>
                </a:solidFill>
              </a:rPr>
              <a:t>Rétroaction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1200">
                <a:solidFill>
                  <a:prstClr val="black"/>
                </a:solidFill>
              </a:rPr>
              <a:t>Ce qui est émis par le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1200">
                <a:solidFill>
                  <a:prstClr val="black"/>
                </a:solidFill>
              </a:rPr>
              <a:t>récepteur pour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1200">
                <a:solidFill>
                  <a:prstClr val="black"/>
                </a:solidFill>
              </a:rPr>
              <a:t>confirmer la réception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1200">
                <a:solidFill>
                  <a:prstClr val="black"/>
                </a:solidFill>
              </a:rPr>
              <a:t>du message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CA" altLang="fr-FR" sz="1200">
              <a:solidFill>
                <a:prstClr val="black"/>
              </a:solidFill>
            </a:endParaRPr>
          </a:p>
        </p:txBody>
      </p:sp>
      <p:sp>
        <p:nvSpPr>
          <p:cNvPr id="5126" name="AutoShape 7"/>
          <p:cNvSpPr>
            <a:spLocks noChangeArrowheads="1"/>
          </p:cNvSpPr>
          <p:nvPr/>
        </p:nvSpPr>
        <p:spPr bwMode="auto">
          <a:xfrm>
            <a:off x="1692275" y="3500438"/>
            <a:ext cx="1728788" cy="1152525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900">
                <a:solidFill>
                  <a:srgbClr val="777777"/>
                </a:solidFill>
                <a:latin typeface="Verdana" pitchFamily="34" charset="0"/>
              </a:defRPr>
            </a:lvl1pPr>
            <a:lvl2pPr marL="742950" indent="-285750" algn="l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500">
                <a:solidFill>
                  <a:srgbClr val="777777"/>
                </a:solidFill>
                <a:latin typeface="Verdana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l"/>
              <a:defRPr sz="2200">
                <a:solidFill>
                  <a:srgbClr val="777777"/>
                </a:solidFill>
                <a:latin typeface="Verdana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1800">
                <a:solidFill>
                  <a:prstClr val="black"/>
                </a:solidFill>
              </a:rPr>
              <a:t>Émetteur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1200">
                <a:solidFill>
                  <a:prstClr val="black"/>
                </a:solidFill>
              </a:rPr>
              <a:t>Amorce la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1200">
                <a:solidFill>
                  <a:prstClr val="black"/>
                </a:solidFill>
              </a:rPr>
              <a:t>communication et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1200">
                <a:solidFill>
                  <a:prstClr val="black"/>
                </a:solidFill>
              </a:rPr>
              <a:t>émet un message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1200">
                <a:solidFill>
                  <a:prstClr val="black"/>
                </a:solidFill>
              </a:rPr>
              <a:t>en choisissant un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1200">
                <a:solidFill>
                  <a:prstClr val="black"/>
                </a:solidFill>
              </a:rPr>
              <a:t>canal</a:t>
            </a:r>
          </a:p>
        </p:txBody>
      </p:sp>
      <p:sp>
        <p:nvSpPr>
          <p:cNvPr id="5127" name="AutoShape 8"/>
          <p:cNvSpPr>
            <a:spLocks noChangeArrowheads="1"/>
          </p:cNvSpPr>
          <p:nvPr/>
        </p:nvSpPr>
        <p:spPr bwMode="auto">
          <a:xfrm>
            <a:off x="6372225" y="3500438"/>
            <a:ext cx="1728788" cy="1223962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900">
                <a:solidFill>
                  <a:srgbClr val="777777"/>
                </a:solidFill>
                <a:latin typeface="Verdana" pitchFamily="34" charset="0"/>
              </a:defRPr>
            </a:lvl1pPr>
            <a:lvl2pPr marL="742950" indent="-285750" algn="l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500">
                <a:solidFill>
                  <a:srgbClr val="777777"/>
                </a:solidFill>
                <a:latin typeface="Verdana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l"/>
              <a:defRPr sz="2200">
                <a:solidFill>
                  <a:srgbClr val="777777"/>
                </a:solidFill>
                <a:latin typeface="Verdana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1800">
                <a:solidFill>
                  <a:prstClr val="black"/>
                </a:solidFill>
              </a:rPr>
              <a:t>Récepteur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1200">
                <a:solidFill>
                  <a:prstClr val="black"/>
                </a:solidFill>
              </a:rPr>
              <a:t>Reçoit le message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1200">
                <a:solidFill>
                  <a:prstClr val="black"/>
                </a:solidFill>
              </a:rPr>
              <a:t>et émet une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1200">
                <a:solidFill>
                  <a:prstClr val="black"/>
                </a:solidFill>
              </a:rPr>
              <a:t>rétroaction en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1200">
                <a:solidFill>
                  <a:prstClr val="black"/>
                </a:solidFill>
              </a:rPr>
              <a:t>choisissant un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1200">
                <a:solidFill>
                  <a:prstClr val="black"/>
                </a:solidFill>
              </a:rPr>
              <a:t>canal</a:t>
            </a:r>
          </a:p>
        </p:txBody>
      </p:sp>
      <p:sp>
        <p:nvSpPr>
          <p:cNvPr id="5128" name="AutoShape 9"/>
          <p:cNvSpPr>
            <a:spLocks noChangeArrowheads="1"/>
          </p:cNvSpPr>
          <p:nvPr/>
        </p:nvSpPr>
        <p:spPr bwMode="auto">
          <a:xfrm>
            <a:off x="2411413" y="2492375"/>
            <a:ext cx="814387" cy="866775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2912 h 21600"/>
              <a:gd name="T14" fmla="*/ 18227 w 21600"/>
              <a:gd name="T15" fmla="*/ 924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lnTo>
                  <a:pt x="21600" y="6079"/>
                </a:lnTo>
                <a:close/>
              </a:path>
            </a:pathLst>
          </a:cu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CA">
              <a:solidFill>
                <a:prstClr val="black"/>
              </a:solidFill>
            </a:endParaRPr>
          </a:p>
        </p:txBody>
      </p:sp>
      <p:sp>
        <p:nvSpPr>
          <p:cNvPr id="5129" name="AutoShape 10"/>
          <p:cNvSpPr>
            <a:spLocks noChangeArrowheads="1"/>
          </p:cNvSpPr>
          <p:nvPr/>
        </p:nvSpPr>
        <p:spPr bwMode="auto">
          <a:xfrm rot="-5400000">
            <a:off x="2294732" y="4771231"/>
            <a:ext cx="814388" cy="866775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2912 h 21600"/>
              <a:gd name="T14" fmla="*/ 18227 w 21600"/>
              <a:gd name="T15" fmla="*/ 924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lnTo>
                  <a:pt x="21600" y="6079"/>
                </a:lnTo>
                <a:close/>
              </a:path>
            </a:pathLst>
          </a:cu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CA">
              <a:solidFill>
                <a:prstClr val="black"/>
              </a:solidFill>
            </a:endParaRPr>
          </a:p>
        </p:txBody>
      </p:sp>
      <p:sp>
        <p:nvSpPr>
          <p:cNvPr id="5130" name="AutoShape 12"/>
          <p:cNvSpPr>
            <a:spLocks noChangeArrowheads="1"/>
          </p:cNvSpPr>
          <p:nvPr/>
        </p:nvSpPr>
        <p:spPr bwMode="auto">
          <a:xfrm rot="5400000">
            <a:off x="6830219" y="2466181"/>
            <a:ext cx="814388" cy="866775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2912 h 21600"/>
              <a:gd name="T14" fmla="*/ 18227 w 21600"/>
              <a:gd name="T15" fmla="*/ 924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lnTo>
                  <a:pt x="21600" y="6079"/>
                </a:lnTo>
                <a:close/>
              </a:path>
            </a:pathLst>
          </a:cu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CA">
              <a:solidFill>
                <a:prstClr val="black"/>
              </a:solidFill>
            </a:endParaRPr>
          </a:p>
        </p:txBody>
      </p:sp>
      <p:sp>
        <p:nvSpPr>
          <p:cNvPr id="5131" name="AutoShape 13"/>
          <p:cNvSpPr>
            <a:spLocks noChangeArrowheads="1"/>
          </p:cNvSpPr>
          <p:nvPr/>
        </p:nvSpPr>
        <p:spPr bwMode="auto">
          <a:xfrm rot="10800000">
            <a:off x="6659563" y="4868863"/>
            <a:ext cx="814387" cy="866775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2912 h 21600"/>
              <a:gd name="T14" fmla="*/ 18227 w 21600"/>
              <a:gd name="T15" fmla="*/ 924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lnTo>
                  <a:pt x="21600" y="6079"/>
                </a:lnTo>
                <a:close/>
              </a:path>
            </a:pathLst>
          </a:cu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CA">
              <a:solidFill>
                <a:prstClr val="black"/>
              </a:solidFill>
            </a:endParaRPr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1042988" y="6248400"/>
            <a:ext cx="7200900" cy="457200"/>
          </a:xfrm>
        </p:spPr>
        <p:txBody>
          <a:bodyPr/>
          <a:lstStyle/>
          <a:p>
            <a:pPr>
              <a:defRPr/>
            </a:pPr>
            <a:r>
              <a:rPr lang="fr-CA" dirty="0">
                <a:solidFill>
                  <a:srgbClr val="94C600"/>
                </a:solidFill>
              </a:rPr>
              <a:t>Élaboré par Alexandra Fex </a:t>
            </a:r>
            <a:r>
              <a:rPr lang="fr-CA" dirty="0" err="1">
                <a:solidFill>
                  <a:srgbClr val="94C600"/>
                </a:solidFill>
              </a:rPr>
              <a:t>Bsc</a:t>
            </a:r>
            <a:r>
              <a:rPr lang="fr-CA" dirty="0">
                <a:solidFill>
                  <a:srgbClr val="94C600"/>
                </a:solidFill>
              </a:rPr>
              <a:t>. inf. Enseignante CFP Performance Plus</a:t>
            </a:r>
            <a:endParaRPr lang="en-US" dirty="0">
              <a:solidFill>
                <a:srgbClr val="94C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7439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298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490" y="404664"/>
            <a:ext cx="7024744" cy="936104"/>
          </a:xfrm>
        </p:spPr>
        <p:txBody>
          <a:bodyPr/>
          <a:lstStyle/>
          <a:p>
            <a:pPr algn="ctr" eaLnBrk="1" hangingPunct="1"/>
            <a:r>
              <a:rPr lang="fr-FR" altLang="fr-FR" dirty="0" smtClean="0"/>
              <a:t>Exemple et faire p.53</a:t>
            </a:r>
          </a:p>
        </p:txBody>
      </p:sp>
      <p:sp>
        <p:nvSpPr>
          <p:cNvPr id="7171" name="AutoShape 3"/>
          <p:cNvSpPr>
            <a:spLocks noChangeArrowheads="1"/>
          </p:cNvSpPr>
          <p:nvPr/>
        </p:nvSpPr>
        <p:spPr bwMode="auto">
          <a:xfrm>
            <a:off x="3851275" y="1628775"/>
            <a:ext cx="2087563" cy="1512888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900">
                <a:solidFill>
                  <a:srgbClr val="777777"/>
                </a:solidFill>
                <a:latin typeface="Verdana" pitchFamily="34" charset="0"/>
              </a:defRPr>
            </a:lvl1pPr>
            <a:lvl2pPr marL="742950" indent="-285750" algn="l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500">
                <a:solidFill>
                  <a:srgbClr val="777777"/>
                </a:solidFill>
                <a:latin typeface="Verdana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l"/>
              <a:defRPr sz="2200">
                <a:solidFill>
                  <a:srgbClr val="777777"/>
                </a:solidFill>
                <a:latin typeface="Verdana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CA" altLang="fr-FR" sz="1600">
              <a:solidFill>
                <a:prstClr val="black"/>
              </a:solidFill>
            </a:endParaRP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CA" altLang="fr-FR" sz="1600">
              <a:solidFill>
                <a:prstClr val="black"/>
              </a:solidFill>
            </a:endParaRPr>
          </a:p>
        </p:txBody>
      </p:sp>
      <p:sp>
        <p:nvSpPr>
          <p:cNvPr id="7172" name="AutoShape 4"/>
          <p:cNvSpPr>
            <a:spLocks noChangeArrowheads="1"/>
          </p:cNvSpPr>
          <p:nvPr/>
        </p:nvSpPr>
        <p:spPr bwMode="auto">
          <a:xfrm>
            <a:off x="3851275" y="3141663"/>
            <a:ext cx="2087563" cy="935037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900">
                <a:solidFill>
                  <a:srgbClr val="777777"/>
                </a:solidFill>
                <a:latin typeface="Verdana" pitchFamily="34" charset="0"/>
              </a:defRPr>
            </a:lvl1pPr>
            <a:lvl2pPr marL="742950" indent="-285750" algn="l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500">
                <a:solidFill>
                  <a:srgbClr val="777777"/>
                </a:solidFill>
                <a:latin typeface="Verdana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l"/>
              <a:defRPr sz="2200">
                <a:solidFill>
                  <a:srgbClr val="777777"/>
                </a:solidFill>
                <a:latin typeface="Verdana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1600">
                <a:solidFill>
                  <a:prstClr val="black"/>
                </a:solidFill>
              </a:rPr>
              <a:t>Canal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CA" altLang="fr-FR" sz="1600">
              <a:solidFill>
                <a:prstClr val="black"/>
              </a:solidFill>
            </a:endParaRP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1600">
                <a:solidFill>
                  <a:prstClr val="black"/>
                </a:solidFill>
              </a:rPr>
              <a:t>Voix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CA" altLang="fr-FR" sz="1200">
              <a:solidFill>
                <a:prstClr val="black"/>
              </a:solidFill>
            </a:endParaRPr>
          </a:p>
        </p:txBody>
      </p:sp>
      <p:sp>
        <p:nvSpPr>
          <p:cNvPr id="7173" name="AutoShape 5"/>
          <p:cNvSpPr>
            <a:spLocks noChangeArrowheads="1"/>
          </p:cNvSpPr>
          <p:nvPr/>
        </p:nvSpPr>
        <p:spPr bwMode="auto">
          <a:xfrm>
            <a:off x="3851275" y="4365625"/>
            <a:ext cx="2087563" cy="8636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900">
                <a:solidFill>
                  <a:srgbClr val="777777"/>
                </a:solidFill>
                <a:latin typeface="Verdana" pitchFamily="34" charset="0"/>
              </a:defRPr>
            </a:lvl1pPr>
            <a:lvl2pPr marL="742950" indent="-285750" algn="l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500">
                <a:solidFill>
                  <a:srgbClr val="777777"/>
                </a:solidFill>
                <a:latin typeface="Verdana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l"/>
              <a:defRPr sz="2200">
                <a:solidFill>
                  <a:srgbClr val="777777"/>
                </a:solidFill>
                <a:latin typeface="Verdana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1600">
                <a:solidFill>
                  <a:prstClr val="black"/>
                </a:solidFill>
              </a:rPr>
              <a:t>Canal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CA" altLang="fr-FR" sz="1600">
              <a:solidFill>
                <a:prstClr val="black"/>
              </a:solidFill>
            </a:endParaRP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1600">
                <a:solidFill>
                  <a:prstClr val="black"/>
                </a:solidFill>
              </a:rPr>
              <a:t>Soupir</a:t>
            </a:r>
          </a:p>
        </p:txBody>
      </p:sp>
      <p:sp>
        <p:nvSpPr>
          <p:cNvPr id="7174" name="AutoShape 6"/>
          <p:cNvSpPr>
            <a:spLocks noChangeArrowheads="1"/>
          </p:cNvSpPr>
          <p:nvPr/>
        </p:nvSpPr>
        <p:spPr bwMode="auto">
          <a:xfrm>
            <a:off x="1692275" y="3500438"/>
            <a:ext cx="1728788" cy="1152525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900">
                <a:solidFill>
                  <a:srgbClr val="777777"/>
                </a:solidFill>
                <a:latin typeface="Verdana" pitchFamily="34" charset="0"/>
              </a:defRPr>
            </a:lvl1pPr>
            <a:lvl2pPr marL="742950" indent="-285750" algn="l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500">
                <a:solidFill>
                  <a:srgbClr val="777777"/>
                </a:solidFill>
                <a:latin typeface="Verdana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l"/>
              <a:defRPr sz="2200">
                <a:solidFill>
                  <a:srgbClr val="777777"/>
                </a:solidFill>
                <a:latin typeface="Verdana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1600">
                <a:solidFill>
                  <a:prstClr val="black"/>
                </a:solidFill>
              </a:rPr>
              <a:t>Émetteur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CA" altLang="fr-FR" sz="1800">
              <a:solidFill>
                <a:prstClr val="black"/>
              </a:solidFill>
            </a:endParaRP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1600">
                <a:solidFill>
                  <a:prstClr val="black"/>
                </a:solidFill>
              </a:rPr>
              <a:t>Ma collègue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1600">
                <a:solidFill>
                  <a:prstClr val="black"/>
                </a:solidFill>
              </a:rPr>
              <a:t>de classe</a:t>
            </a:r>
          </a:p>
        </p:txBody>
      </p:sp>
      <p:sp>
        <p:nvSpPr>
          <p:cNvPr id="7175" name="AutoShape 7"/>
          <p:cNvSpPr>
            <a:spLocks noChangeArrowheads="1"/>
          </p:cNvSpPr>
          <p:nvPr/>
        </p:nvSpPr>
        <p:spPr bwMode="auto">
          <a:xfrm>
            <a:off x="6372225" y="3429000"/>
            <a:ext cx="1728788" cy="1152525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900">
                <a:solidFill>
                  <a:srgbClr val="777777"/>
                </a:solidFill>
                <a:latin typeface="Verdana" pitchFamily="34" charset="0"/>
              </a:defRPr>
            </a:lvl1pPr>
            <a:lvl2pPr marL="742950" indent="-285750" algn="l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500">
                <a:solidFill>
                  <a:srgbClr val="777777"/>
                </a:solidFill>
                <a:latin typeface="Verdana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l"/>
              <a:defRPr sz="2200">
                <a:solidFill>
                  <a:srgbClr val="777777"/>
                </a:solidFill>
                <a:latin typeface="Verdana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CA" altLang="fr-FR" sz="1600">
              <a:solidFill>
                <a:prstClr val="black"/>
              </a:solidFill>
            </a:endParaRP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1600">
                <a:solidFill>
                  <a:prstClr val="black"/>
                </a:solidFill>
              </a:rPr>
              <a:t>Récepteur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CA" altLang="fr-FR" sz="1600">
              <a:solidFill>
                <a:prstClr val="black"/>
              </a:solidFill>
            </a:endParaRP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1600">
                <a:solidFill>
                  <a:prstClr val="black"/>
                </a:solidFill>
              </a:rPr>
              <a:t>Moi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CA" altLang="fr-FR" sz="1600">
              <a:solidFill>
                <a:prstClr val="black"/>
              </a:solidFill>
            </a:endParaRP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CA" altLang="fr-FR" sz="1600">
              <a:solidFill>
                <a:prstClr val="black"/>
              </a:solidFill>
            </a:endParaRPr>
          </a:p>
        </p:txBody>
      </p:sp>
      <p:sp>
        <p:nvSpPr>
          <p:cNvPr id="7176" name="AutoShape 8"/>
          <p:cNvSpPr>
            <a:spLocks noChangeArrowheads="1"/>
          </p:cNvSpPr>
          <p:nvPr/>
        </p:nvSpPr>
        <p:spPr bwMode="auto">
          <a:xfrm>
            <a:off x="2411413" y="2492375"/>
            <a:ext cx="814387" cy="866775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2912 h 21600"/>
              <a:gd name="T14" fmla="*/ 18227 w 21600"/>
              <a:gd name="T15" fmla="*/ 924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lnTo>
                  <a:pt x="21600" y="6079"/>
                </a:lnTo>
                <a:close/>
              </a:path>
            </a:pathLst>
          </a:cu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CA">
              <a:solidFill>
                <a:prstClr val="black"/>
              </a:solidFill>
            </a:endParaRPr>
          </a:p>
        </p:txBody>
      </p:sp>
      <p:sp>
        <p:nvSpPr>
          <p:cNvPr id="7177" name="AutoShape 9"/>
          <p:cNvSpPr>
            <a:spLocks noChangeArrowheads="1"/>
          </p:cNvSpPr>
          <p:nvPr/>
        </p:nvSpPr>
        <p:spPr bwMode="auto">
          <a:xfrm rot="-5400000">
            <a:off x="2294732" y="4771231"/>
            <a:ext cx="814388" cy="866775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2912 h 21600"/>
              <a:gd name="T14" fmla="*/ 18227 w 21600"/>
              <a:gd name="T15" fmla="*/ 924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lnTo>
                  <a:pt x="21600" y="6079"/>
                </a:lnTo>
                <a:close/>
              </a:path>
            </a:pathLst>
          </a:cu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CA">
              <a:solidFill>
                <a:prstClr val="black"/>
              </a:solidFill>
            </a:endParaRPr>
          </a:p>
        </p:txBody>
      </p:sp>
      <p:sp>
        <p:nvSpPr>
          <p:cNvPr id="7178" name="AutoShape 10"/>
          <p:cNvSpPr>
            <a:spLocks noChangeArrowheads="1"/>
          </p:cNvSpPr>
          <p:nvPr/>
        </p:nvSpPr>
        <p:spPr bwMode="auto">
          <a:xfrm rot="5400000">
            <a:off x="6830219" y="2466181"/>
            <a:ext cx="814388" cy="866775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2912 h 21600"/>
              <a:gd name="T14" fmla="*/ 18227 w 21600"/>
              <a:gd name="T15" fmla="*/ 924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lnTo>
                  <a:pt x="21600" y="6079"/>
                </a:lnTo>
                <a:close/>
              </a:path>
            </a:pathLst>
          </a:cu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CA">
              <a:solidFill>
                <a:prstClr val="black"/>
              </a:solidFill>
            </a:endParaRPr>
          </a:p>
        </p:txBody>
      </p:sp>
      <p:sp>
        <p:nvSpPr>
          <p:cNvPr id="7179" name="AutoShape 11"/>
          <p:cNvSpPr>
            <a:spLocks noChangeArrowheads="1"/>
          </p:cNvSpPr>
          <p:nvPr/>
        </p:nvSpPr>
        <p:spPr bwMode="auto">
          <a:xfrm rot="10800000">
            <a:off x="6659563" y="4868863"/>
            <a:ext cx="814387" cy="866775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2912 h 21600"/>
              <a:gd name="T14" fmla="*/ 18227 w 21600"/>
              <a:gd name="T15" fmla="*/ 924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lnTo>
                  <a:pt x="21600" y="6079"/>
                </a:lnTo>
                <a:close/>
              </a:path>
            </a:pathLst>
          </a:cu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CA">
              <a:solidFill>
                <a:prstClr val="black"/>
              </a:solidFill>
            </a:endParaRPr>
          </a:p>
        </p:txBody>
      </p:sp>
      <p:sp>
        <p:nvSpPr>
          <p:cNvPr id="7180" name="AutoShape 12"/>
          <p:cNvSpPr>
            <a:spLocks noChangeArrowheads="1"/>
          </p:cNvSpPr>
          <p:nvPr/>
        </p:nvSpPr>
        <p:spPr bwMode="auto">
          <a:xfrm>
            <a:off x="3851275" y="5229225"/>
            <a:ext cx="2089150" cy="12954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900">
                <a:solidFill>
                  <a:srgbClr val="777777"/>
                </a:solidFill>
                <a:latin typeface="Verdana" pitchFamily="34" charset="0"/>
              </a:defRPr>
            </a:lvl1pPr>
            <a:lvl2pPr marL="742950" indent="-285750" algn="l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500">
                <a:solidFill>
                  <a:srgbClr val="777777"/>
                </a:solidFill>
                <a:latin typeface="Verdana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l"/>
              <a:defRPr sz="2200">
                <a:solidFill>
                  <a:srgbClr val="777777"/>
                </a:solidFill>
                <a:latin typeface="Verdana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1600">
                <a:solidFill>
                  <a:prstClr val="black"/>
                </a:solidFill>
              </a:rPr>
              <a:t>Rétroaction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CA" altLang="fr-FR" sz="1600">
              <a:solidFill>
                <a:prstClr val="black"/>
              </a:solidFill>
            </a:endParaRP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1600">
                <a:solidFill>
                  <a:prstClr val="black"/>
                </a:solidFill>
              </a:rPr>
              <a:t>Exprime une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1600">
                <a:solidFill>
                  <a:prstClr val="black"/>
                </a:solidFill>
              </a:rPr>
              <a:t>contrariété</a:t>
            </a:r>
          </a:p>
        </p:txBody>
      </p:sp>
      <p:sp>
        <p:nvSpPr>
          <p:cNvPr id="7181" name="Text Box 13"/>
          <p:cNvSpPr txBox="1">
            <a:spLocks noChangeArrowheads="1"/>
          </p:cNvSpPr>
          <p:nvPr/>
        </p:nvSpPr>
        <p:spPr bwMode="auto">
          <a:xfrm>
            <a:off x="3779838" y="2147888"/>
            <a:ext cx="1460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900">
                <a:solidFill>
                  <a:srgbClr val="777777"/>
                </a:solidFill>
                <a:latin typeface="Verdana" pitchFamily="34" charset="0"/>
              </a:defRPr>
            </a:lvl1pPr>
            <a:lvl2pPr marL="742950" indent="-285750" algn="l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500">
                <a:solidFill>
                  <a:srgbClr val="777777"/>
                </a:solidFill>
                <a:latin typeface="Verdana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l"/>
              <a:defRPr sz="2200">
                <a:solidFill>
                  <a:srgbClr val="777777"/>
                </a:solidFill>
                <a:latin typeface="Verdana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fr-CA" altLang="fr-FR" sz="1800">
              <a:solidFill>
                <a:prstClr val="black"/>
              </a:solidFill>
            </a:endParaRPr>
          </a:p>
        </p:txBody>
      </p:sp>
      <p:sp>
        <p:nvSpPr>
          <p:cNvPr id="7182" name="Text Box 14"/>
          <p:cNvSpPr txBox="1">
            <a:spLocks noChangeArrowheads="1"/>
          </p:cNvSpPr>
          <p:nvPr/>
        </p:nvSpPr>
        <p:spPr bwMode="auto">
          <a:xfrm>
            <a:off x="3851275" y="1628775"/>
            <a:ext cx="2089150" cy="1493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900">
                <a:solidFill>
                  <a:srgbClr val="777777"/>
                </a:solidFill>
                <a:latin typeface="Verdana" pitchFamily="34" charset="0"/>
              </a:defRPr>
            </a:lvl1pPr>
            <a:lvl2pPr marL="742950" indent="-285750" algn="l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500">
                <a:solidFill>
                  <a:srgbClr val="777777"/>
                </a:solidFill>
                <a:latin typeface="Verdana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l"/>
              <a:defRPr sz="2200">
                <a:solidFill>
                  <a:srgbClr val="777777"/>
                </a:solidFill>
                <a:latin typeface="Verdana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1600">
                <a:solidFill>
                  <a:prstClr val="black"/>
                </a:solidFill>
              </a:rPr>
              <a:t>Message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fr-CA" altLang="fr-FR" sz="1600">
              <a:solidFill>
                <a:prstClr val="black"/>
              </a:solidFill>
            </a:endParaRP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A" altLang="fr-FR" sz="1200">
                <a:solidFill>
                  <a:prstClr val="black"/>
                </a:solidFill>
              </a:rPr>
              <a:t>«Pourrais-tu me prêter de nouveau tes notes de cours de communication en équipe STP</a:t>
            </a:r>
          </a:p>
        </p:txBody>
      </p:sp>
      <p:sp>
        <p:nvSpPr>
          <p:cNvPr id="7183" name="Text Box 15"/>
          <p:cNvSpPr txBox="1">
            <a:spLocks noChangeArrowheads="1"/>
          </p:cNvSpPr>
          <p:nvPr/>
        </p:nvSpPr>
        <p:spPr bwMode="auto">
          <a:xfrm>
            <a:off x="4479925" y="4451350"/>
            <a:ext cx="11715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900">
                <a:solidFill>
                  <a:srgbClr val="777777"/>
                </a:solidFill>
                <a:latin typeface="Verdana" pitchFamily="34" charset="0"/>
              </a:defRPr>
            </a:lvl1pPr>
            <a:lvl2pPr marL="742950" indent="-285750" algn="l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500">
                <a:solidFill>
                  <a:srgbClr val="777777"/>
                </a:solidFill>
                <a:latin typeface="Verdana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l"/>
              <a:defRPr sz="2200">
                <a:solidFill>
                  <a:srgbClr val="777777"/>
                </a:solidFill>
                <a:latin typeface="Verdana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fr-CA" altLang="fr-FR" sz="1800">
              <a:solidFill>
                <a:prstClr val="black"/>
              </a:solidFill>
            </a:endParaRPr>
          </a:p>
        </p:txBody>
      </p:sp>
      <p:sp>
        <p:nvSpPr>
          <p:cNvPr id="7184" name="Text Box 16"/>
          <p:cNvSpPr txBox="1">
            <a:spLocks noChangeArrowheads="1"/>
          </p:cNvSpPr>
          <p:nvPr/>
        </p:nvSpPr>
        <p:spPr bwMode="auto">
          <a:xfrm flipV="1">
            <a:off x="6588125" y="2805113"/>
            <a:ext cx="158432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900">
                <a:solidFill>
                  <a:srgbClr val="777777"/>
                </a:solidFill>
                <a:latin typeface="Verdana" pitchFamily="34" charset="0"/>
              </a:defRPr>
            </a:lvl1pPr>
            <a:lvl2pPr marL="742950" indent="-285750" algn="l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500">
                <a:solidFill>
                  <a:srgbClr val="777777"/>
                </a:solidFill>
                <a:latin typeface="Verdana" pitchFamily="34" charset="0"/>
              </a:defRPr>
            </a:lvl2pPr>
            <a:lvl3pPr marL="1143000" indent="-228600" algn="l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l"/>
              <a:defRPr sz="2200">
                <a:solidFill>
                  <a:srgbClr val="777777"/>
                </a:solidFill>
                <a:latin typeface="Verdana" pitchFamily="34" charset="0"/>
              </a:defRPr>
            </a:lvl3pPr>
            <a:lvl4pPr marL="1600200" indent="-228600" algn="l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4pPr>
            <a:lvl5pPr marL="2057400" indent="-228600" algn="l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rgbClr val="777777"/>
                </a:solidFill>
                <a:latin typeface="Verdana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fr-CA" altLang="fr-FR" sz="1800">
              <a:solidFill>
                <a:prstClr val="black"/>
              </a:solidFill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fr-CA" altLang="fr-FR" sz="1800">
              <a:solidFill>
                <a:prstClr val="black"/>
              </a:solidFill>
            </a:endParaRPr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1187450" y="6248400"/>
            <a:ext cx="7200900" cy="457200"/>
          </a:xfrm>
        </p:spPr>
        <p:txBody>
          <a:bodyPr/>
          <a:lstStyle/>
          <a:p>
            <a:pPr>
              <a:defRPr/>
            </a:pPr>
            <a:r>
              <a:rPr lang="fr-CA" dirty="0">
                <a:solidFill>
                  <a:srgbClr val="94C600"/>
                </a:solidFill>
              </a:rPr>
              <a:t>Élaboré par Alexandra Fex </a:t>
            </a:r>
            <a:r>
              <a:rPr lang="fr-CA" dirty="0" err="1">
                <a:solidFill>
                  <a:srgbClr val="94C600"/>
                </a:solidFill>
              </a:rPr>
              <a:t>Bsc</a:t>
            </a:r>
            <a:r>
              <a:rPr lang="fr-CA" dirty="0">
                <a:solidFill>
                  <a:srgbClr val="94C600"/>
                </a:solidFill>
              </a:rPr>
              <a:t>. inf. Enseignante CFP Performance Plus</a:t>
            </a:r>
            <a:endParaRPr lang="en-US" dirty="0">
              <a:solidFill>
                <a:srgbClr val="94C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528096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39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39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39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929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fr-CA" altLang="fr-FR" sz="3200" dirty="0" smtClean="0"/>
              <a:t>Les facteurs qui influent sur la communicationP.56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52450" indent="-552450" eaLnBrk="1" hangingPunct="1">
              <a:lnSpc>
                <a:spcPct val="90000"/>
              </a:lnSpc>
              <a:buFont typeface="Wingdings" pitchFamily="2" charset="2"/>
              <a:buAutoNum type="arabicParenR"/>
            </a:pPr>
            <a:r>
              <a:rPr lang="fr-CA" altLang="fr-FR" dirty="0" smtClean="0"/>
              <a:t>Durée et moment</a:t>
            </a:r>
          </a:p>
          <a:p>
            <a:pPr marL="552450" indent="-552450" eaLnBrk="1" hangingPunct="1">
              <a:lnSpc>
                <a:spcPct val="90000"/>
              </a:lnSpc>
              <a:buFont typeface="Wingdings" pitchFamily="2" charset="2"/>
              <a:buAutoNum type="arabicParenR"/>
            </a:pPr>
            <a:r>
              <a:rPr lang="fr-CA" altLang="fr-FR" dirty="0" smtClean="0"/>
              <a:t>Lieu</a:t>
            </a:r>
          </a:p>
          <a:p>
            <a:pPr marL="552450" indent="-552450" eaLnBrk="1" hangingPunct="1">
              <a:lnSpc>
                <a:spcPct val="90000"/>
              </a:lnSpc>
              <a:buFont typeface="Wingdings" pitchFamily="2" charset="2"/>
              <a:buAutoNum type="arabicParenR"/>
            </a:pPr>
            <a:r>
              <a:rPr lang="fr-CA" altLang="fr-FR" dirty="0" smtClean="0"/>
              <a:t>Émotions vécues au moment de la communication</a:t>
            </a:r>
          </a:p>
          <a:p>
            <a:pPr marL="552450" indent="-552450" eaLnBrk="1" hangingPunct="1">
              <a:lnSpc>
                <a:spcPct val="90000"/>
              </a:lnSpc>
              <a:buFont typeface="Wingdings" pitchFamily="2" charset="2"/>
              <a:buAutoNum type="arabicParenR"/>
            </a:pPr>
            <a:r>
              <a:rPr lang="fr-CA" altLang="fr-FR" dirty="0" smtClean="0"/>
              <a:t>Âge et sexe, valeur</a:t>
            </a:r>
          </a:p>
          <a:p>
            <a:pPr marL="552450" indent="-552450" eaLnBrk="1" hangingPunct="1">
              <a:lnSpc>
                <a:spcPct val="90000"/>
              </a:lnSpc>
              <a:buFont typeface="Wingdings" pitchFamily="2" charset="2"/>
              <a:buAutoNum type="arabicParenR"/>
            </a:pPr>
            <a:r>
              <a:rPr lang="fr-CA" altLang="fr-FR" dirty="0" smtClean="0"/>
              <a:t>La maîtrise du sujet de la communication</a:t>
            </a:r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1116013" y="6248400"/>
            <a:ext cx="7272337" cy="457200"/>
          </a:xfrm>
        </p:spPr>
        <p:txBody>
          <a:bodyPr/>
          <a:lstStyle/>
          <a:p>
            <a:pPr>
              <a:defRPr/>
            </a:pPr>
            <a:endParaRPr lang="en-US" dirty="0">
              <a:solidFill>
                <a:srgbClr val="94C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0986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P.56 BAS PAGE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 smtClean="0"/>
              <a:t>ÉMETTRE UN MESSAGE CLAIR</a:t>
            </a:r>
          </a:p>
          <a:p>
            <a:r>
              <a:rPr lang="fr-CA" dirty="0" smtClean="0"/>
              <a:t>S’ASSURER DE LA COMPRÉHENSION DE SON INTERLOCUTEUR</a:t>
            </a:r>
          </a:p>
          <a:p>
            <a:r>
              <a:rPr lang="fr-CA" dirty="0" smtClean="0"/>
              <a:t>TENIR COMPTE DES FACTEUR QUI INFLUENT SUR LA COMMUNICATION ET S’AJUSTER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443224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A" dirty="0" smtClean="0"/>
              <a:t>LES FORME DE COMMUNICATION P.57-58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 smtClean="0"/>
              <a:t>LA FORME VERBALE: émise par la parole, constituée de mots d’un langage donné.</a:t>
            </a:r>
          </a:p>
          <a:p>
            <a:r>
              <a:rPr lang="fr-CA" dirty="0" smtClean="0"/>
              <a:t>LA FORME NON VERBALE: constituée de gestes, d’</a:t>
            </a:r>
            <a:r>
              <a:rPr lang="fr-CA" dirty="0" err="1" smtClean="0"/>
              <a:t>attitudes,symboles,d’expressions</a:t>
            </a:r>
            <a:r>
              <a:rPr lang="fr-CA" dirty="0" smtClean="0"/>
              <a:t> faciales et de mouvements corporels</a:t>
            </a:r>
          </a:p>
          <a:p>
            <a:endParaRPr lang="fr-CA" dirty="0" smtClean="0"/>
          </a:p>
        </p:txBody>
      </p:sp>
    </p:spTree>
    <p:extLst>
      <p:ext uri="{BB962C8B-B14F-4D97-AF65-F5344CB8AC3E}">
        <p14:creationId xmlns:p14="http://schemas.microsoft.com/office/powerpoint/2010/main" val="2224292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</p:spPr>
        <p:txBody>
          <a:bodyPr>
            <a:normAutofit fontScale="90000"/>
          </a:bodyPr>
          <a:lstStyle/>
          <a:p>
            <a:pPr algn="ctr" eaLnBrk="1" hangingPunct="1"/>
            <a:r>
              <a:rPr lang="fr-CA" altLang="fr-FR" smtClean="0">
                <a:solidFill>
                  <a:schemeClr val="accent2"/>
                </a:solidFill>
              </a:rPr>
              <a:t>Les deux formes de communication</a:t>
            </a:r>
          </a:p>
        </p:txBody>
      </p:sp>
      <p:sp>
        <p:nvSpPr>
          <p:cNvPr id="10243" name="Rectangle 6"/>
          <p:cNvSpPr>
            <a:spLocks noGrp="1" noChangeArrowheads="1"/>
          </p:cNvSpPr>
          <p:nvPr>
            <p:ph type="body" sz="half" idx="1"/>
          </p:nvPr>
        </p:nvSpPr>
        <p:spPr>
          <a:xfrm>
            <a:off x="1331640" y="1772816"/>
            <a:ext cx="3579812" cy="4114800"/>
          </a:xfrm>
        </p:spPr>
        <p:txBody>
          <a:bodyPr/>
          <a:lstStyle/>
          <a:p>
            <a:pPr eaLnBrk="1" hangingPunct="1"/>
            <a:r>
              <a:rPr lang="fr-CA" altLang="fr-FR" sz="3600" smtClean="0"/>
              <a:t>Verbale</a:t>
            </a:r>
          </a:p>
          <a:p>
            <a:pPr eaLnBrk="1" hangingPunct="1"/>
            <a:endParaRPr lang="fr-CA" altLang="fr-FR" sz="3600" smtClean="0"/>
          </a:p>
          <a:p>
            <a:pPr eaLnBrk="1" hangingPunct="1"/>
            <a:endParaRPr lang="fr-CA" altLang="fr-FR" sz="3600" smtClean="0"/>
          </a:p>
          <a:p>
            <a:pPr eaLnBrk="1" hangingPunct="1">
              <a:buFont typeface="Wingdings" pitchFamily="2" charset="2"/>
              <a:buNone/>
            </a:pPr>
            <a:endParaRPr lang="fr-CA" altLang="fr-FR" sz="3600" smtClean="0"/>
          </a:p>
          <a:p>
            <a:pPr eaLnBrk="1" hangingPunct="1"/>
            <a:r>
              <a:rPr lang="fr-CA" altLang="fr-FR" sz="3600" smtClean="0"/>
              <a:t>Non verbale</a:t>
            </a:r>
          </a:p>
        </p:txBody>
      </p:sp>
      <p:sp>
        <p:nvSpPr>
          <p:cNvPr id="10244" name="Picture 8" descr="MCj04339470000[1]"/>
          <p:cNvSpPr>
            <a:spLocks noGrp="1" noChangeAspect="1" noChangeArrowheads="1"/>
          </p:cNvSpPr>
          <p:nvPr>
            <p:ph sz="half" idx="2"/>
          </p:nvPr>
        </p:nvSpPr>
        <p:spPr>
          <a:xfrm>
            <a:off x="3851275" y="2060575"/>
            <a:ext cx="2087563" cy="2087563"/>
          </a:xfrm>
        </p:spPr>
        <p:txBody>
          <a:bodyPr/>
          <a:lstStyle/>
          <a:p>
            <a:endParaRPr lang="fr-CA" altLang="fr-FR" smtClean="0"/>
          </a:p>
        </p:txBody>
      </p:sp>
      <p:pic>
        <p:nvPicPr>
          <p:cNvPr id="10245" name="Picture 10" descr="MCj0232049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5600" y="4221163"/>
            <a:ext cx="1706563" cy="1868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1116013" y="6248400"/>
            <a:ext cx="7200900" cy="457200"/>
          </a:xfrm>
        </p:spPr>
        <p:txBody>
          <a:bodyPr/>
          <a:lstStyle/>
          <a:p>
            <a:pPr>
              <a:defRPr/>
            </a:pPr>
            <a:r>
              <a:rPr lang="fr-CA" dirty="0">
                <a:solidFill>
                  <a:srgbClr val="94C600"/>
                </a:solidFill>
              </a:rPr>
              <a:t>Élaboré par Alexandra Fex </a:t>
            </a:r>
            <a:r>
              <a:rPr lang="fr-CA" dirty="0" err="1">
                <a:solidFill>
                  <a:srgbClr val="94C600"/>
                </a:solidFill>
              </a:rPr>
              <a:t>Bsc</a:t>
            </a:r>
            <a:r>
              <a:rPr lang="fr-CA" dirty="0">
                <a:solidFill>
                  <a:srgbClr val="94C600"/>
                </a:solidFill>
              </a:rPr>
              <a:t>. inf. Enseignante CFP Performance Plus</a:t>
            </a:r>
            <a:endParaRPr lang="en-US" dirty="0">
              <a:solidFill>
                <a:srgbClr val="94C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990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A" dirty="0" smtClean="0"/>
              <a:t>COMMUNICATION VERBALE ET ECRITE P.57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 smtClean="0"/>
              <a:t>ENSEMBLE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6080589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petita1\AppData\Local\Microsoft\Windows\Temporary Internet Files\Content.IE5\9MO2NS0O\MC900078627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616" y="3356992"/>
            <a:ext cx="2843384" cy="27928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A" dirty="0" smtClean="0"/>
              <a:t>RESOLUTION DE PROBLÈME p.64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 smtClean="0"/>
              <a:t>1-DÉTERMINATION DU PROBLÈME</a:t>
            </a:r>
          </a:p>
          <a:p>
            <a:r>
              <a:rPr lang="fr-CA" dirty="0" smtClean="0"/>
              <a:t>2-ANALYSE DE LA SITUATION</a:t>
            </a:r>
          </a:p>
          <a:p>
            <a:r>
              <a:rPr lang="fr-CA" dirty="0" smtClean="0"/>
              <a:t>3-ÉTABLISSEMENT DES PISTES DE SOLUTION</a:t>
            </a:r>
          </a:p>
          <a:p>
            <a:r>
              <a:rPr lang="fr-CA" dirty="0" smtClean="0"/>
              <a:t>4-CHOIX D’UNE SOLUTION</a:t>
            </a:r>
          </a:p>
          <a:p>
            <a:r>
              <a:rPr lang="fr-CA" dirty="0" smtClean="0"/>
              <a:t>5-PLANIFICATION DE L’ACTION</a:t>
            </a:r>
          </a:p>
          <a:p>
            <a:r>
              <a:rPr lang="fr-CA" dirty="0" smtClean="0"/>
              <a:t>6-EXÉCUTION DU PLAN</a:t>
            </a:r>
          </a:p>
          <a:p>
            <a:r>
              <a:rPr lang="fr-CA" dirty="0" smtClean="0"/>
              <a:t>7-ÉVALUATION DES RÉSULTATS DE L’ACTION</a:t>
            </a:r>
            <a:endParaRPr lang="fr-CA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A" smtClean="0">
                <a:solidFill>
                  <a:srgbClr val="94C600"/>
                </a:solidFill>
              </a:rPr>
              <a:t>FAIT PAR PAG</a:t>
            </a:r>
            <a:endParaRPr lang="fr-CA">
              <a:solidFill>
                <a:srgbClr val="94C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9179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278</Words>
  <Application>Microsoft Office PowerPoint</Application>
  <PresentationFormat>Affichage à l'écran (4:3)</PresentationFormat>
  <Paragraphs>84</Paragraphs>
  <Slides>8</Slides>
  <Notes>3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Austin</vt:lpstr>
      <vt:lpstr>Le processus de la communication p51</vt:lpstr>
      <vt:lpstr>Exemple et faire p.53</vt:lpstr>
      <vt:lpstr>Les facteurs qui influent sur la communicationP.56</vt:lpstr>
      <vt:lpstr>P.56 BAS PAGE</vt:lpstr>
      <vt:lpstr>LES FORME DE COMMUNICATION P.57-58</vt:lpstr>
      <vt:lpstr>Les deux formes de communication</vt:lpstr>
      <vt:lpstr>COMMUNICATION VERBALE ET ECRITE P.57</vt:lpstr>
      <vt:lpstr>RESOLUTION DE PROBLÈME p.64</vt:lpstr>
    </vt:vector>
  </TitlesOfParts>
  <Company>CSRDN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processus de la communication p51</dc:title>
  <dc:creator>Petit, Anne-Gabrielle</dc:creator>
  <cp:lastModifiedBy>Petit, Anne-Gabrielle</cp:lastModifiedBy>
  <cp:revision>1</cp:revision>
  <dcterms:created xsi:type="dcterms:W3CDTF">2021-01-24T14:02:39Z</dcterms:created>
  <dcterms:modified xsi:type="dcterms:W3CDTF">2021-01-24T14:03:26Z</dcterms:modified>
</cp:coreProperties>
</file>