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</p:sldIdLst>
  <p:sldSz cy="5143500" cx="9144000"/>
  <p:notesSz cx="6858000" cy="9144000"/>
  <p:embeddedFontLst>
    <p:embeddedFont>
      <p:font typeface="Exo 2"/>
      <p:regular r:id="rId39"/>
      <p:bold r:id="rId40"/>
      <p:italic r:id="rId41"/>
      <p:boldItalic r:id="rId42"/>
    </p:embeddedFont>
    <p:embeddedFont>
      <p:font typeface="Oswald"/>
      <p:regular r:id="rId43"/>
      <p:bold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FDD8E44-0656-4FA7-BA46-21AC182967C4}">
  <a:tblStyle styleId="{3FDD8E44-0656-4FA7-BA46-21AC182967C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14F2BD09-B607-4597-AFE5-7E1AE42BECE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Exo2-bold.fntdata"/><Relationship Id="rId20" Type="http://schemas.openxmlformats.org/officeDocument/2006/relationships/slide" Target="slides/slide14.xml"/><Relationship Id="rId42" Type="http://schemas.openxmlformats.org/officeDocument/2006/relationships/font" Target="fonts/Exo2-boldItalic.fntdata"/><Relationship Id="rId41" Type="http://schemas.openxmlformats.org/officeDocument/2006/relationships/font" Target="fonts/Exo2-italic.fntdata"/><Relationship Id="rId22" Type="http://schemas.openxmlformats.org/officeDocument/2006/relationships/slide" Target="slides/slide16.xml"/><Relationship Id="rId44" Type="http://schemas.openxmlformats.org/officeDocument/2006/relationships/font" Target="fonts/Oswald-bold.fntdata"/><Relationship Id="rId21" Type="http://schemas.openxmlformats.org/officeDocument/2006/relationships/slide" Target="slides/slide15.xml"/><Relationship Id="rId43" Type="http://schemas.openxmlformats.org/officeDocument/2006/relationships/font" Target="fonts/Oswald-regular.fnt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Exo2-regular.fntdata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47c94205e3_1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47c94205e3_1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bf2ef4372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bf2ef4372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200">
                <a:solidFill>
                  <a:schemeClr val="dk1"/>
                </a:solidFill>
              </a:rPr>
              <a:t>Échelle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Toutes les cartes ont une échelle permettant de mesurer des distances à vol d’oiseaux.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4bf2ef4372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4bf2ef4372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200">
                <a:solidFill>
                  <a:schemeClr val="dk1"/>
                </a:solidFill>
              </a:rPr>
              <a:t>Tableau des distances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Afin de déterminer rapidement les distances entre deux municipalités, les cartes routières possèdent un tableau des distances. Toutefois, ce n’est que les principales municipalités qui sont présentes.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Il suffit de repérer les deux municipalités dans le tableau, et de relier verticalement et horizontalement celles-ci. À la jonction de ces deux lignes, la distance y est indiquée.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Il y a un exemple dans le haut du tableau.</a:t>
            </a:r>
            <a:r>
              <a:rPr lang="fr">
                <a:solidFill>
                  <a:schemeClr val="dk1"/>
                </a:solidFill>
              </a:rPr>
              <a:t> La distance entre Drummondville et La Malbaie est de 302 km.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400">
                <a:solidFill>
                  <a:schemeClr val="dk1"/>
                </a:solidFill>
              </a:rPr>
              <a:t>Note à l’enseignant: Vous devez faire faire quelques recherche sur le tableau afin que les élèves apprennent comment se débrouiller avec cet outil.</a:t>
            </a:r>
            <a:endParaRPr b="1"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bf2ef437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4bf2ef437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Les numéros de sorties sur les autoroutes</a:t>
            </a:r>
            <a:endParaRPr b="1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Un autre moyen permet de déterminer la distance entre deux points lorsque celle-ci est reliée par une autoroute. Au Québec, les numéros des sorties des autoroutes représentent la distance de la sortie en fonction du début de l’autoroute. 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Par exemple, l’autoroute 20 débute à la frontière de l’Ontario et les numéros des sorties représentent le nombre de kilomètres parcourus. Dans cet exemple, l’autoroute se situe 29 km de la frontière de l’autre province.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4adb31b224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4adb31b224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bf2ef4372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bf2ef4372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4.  Localiser des lieux sur la carte</a:t>
            </a:r>
            <a:endParaRPr b="1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chemeClr val="dk1"/>
                </a:solidFill>
              </a:rPr>
              <a:t>L’index</a:t>
            </a:r>
            <a:endParaRPr b="1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Pour repérer rapidement un lieu sur une carte, il y a un index où toutes les municipalités y sont inscrites en ordre alphabétique. Lorsque la municipalité est trouvée, un carrelage est indiqué afin de le repérer sur la carte.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bf2ef4372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bf2ef4372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200">
                <a:solidFill>
                  <a:schemeClr val="dk1"/>
                </a:solidFill>
              </a:rPr>
              <a:t>Le carrelage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Les cartes sont divisées en carreaux afin de mieux s’y retrouver. À la verticale, ce sont des lettres et à l’horizontale, des chiffres. La combinaison de la lettre et du chiffre représente un carrelage.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adb31b22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adb31b22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bf2ef4372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bf2ef4372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</a:endParaRPr>
          </a:p>
          <a:p>
            <a:pPr indent="-3048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fr" sz="1200">
                <a:solidFill>
                  <a:schemeClr val="dk1"/>
                </a:solidFill>
              </a:rPr>
              <a:t>Trouver l’information;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fr" sz="1200">
                <a:solidFill>
                  <a:schemeClr val="dk1"/>
                </a:solidFill>
              </a:rPr>
              <a:t>Repérer les lieux à l’aide du carrelage.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4bf2ef4372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4bf2ef4372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fr" sz="1200">
                <a:solidFill>
                  <a:schemeClr val="dk1"/>
                </a:solidFill>
              </a:rPr>
              <a:t>Tracer une ligne imaginaire entre ces deux points;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fr" sz="1200">
                <a:solidFill>
                  <a:schemeClr val="dk1"/>
                </a:solidFill>
              </a:rPr>
              <a:t>Repérer les principales routes (privilégier les autoroutes d’abord dans votre choix);</a:t>
            </a:r>
            <a:endParaRPr sz="1200">
              <a:solidFill>
                <a:schemeClr val="dk1"/>
              </a:solidFill>
            </a:endParaRPr>
          </a:p>
          <a:p>
            <a:pPr indent="-3048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fr" sz="1200">
                <a:solidFill>
                  <a:schemeClr val="dk1"/>
                </a:solidFill>
              </a:rPr>
              <a:t>Analyser les contraintes (péages, restrictions, heure de pointe…).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4bf2ef4372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4bf2ef4372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 façon structuré et méthodique dans une grille ou un tableau..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Écrire en gros caractères et clairement lisible pour pouvoir consulter le document pendant la conduite de votre camion.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Dans ce cas-ci, pour l’établissement de la distance à parcourir, il est peut-être préférable d’utiliser les numéros de sorties sur l’autoroute au lieu du tableau des distances, étant donnée que l’on prend la sortie 58 et non la sortie qui nous même à </a:t>
            </a:r>
            <a:r>
              <a:rPr lang="fr"/>
              <a:t>l'hôtel</a:t>
            </a:r>
            <a:r>
              <a:rPr lang="fr"/>
              <a:t> de ville de Sherbrooke (c’est ce que le tableau détermine).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5943b05d87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5943b05d87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4adb31b22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4adb31b22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4dd1dacd8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4dd1dacd8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La numérotation des routes au Québec donne plusieurs informations.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Chiffre pair = axe est-ouest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En fonction du fleuve.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54dd1dacd8_2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54dd1dacd8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Chiffre impair = axe nord-sud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En fonction du fleuve.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4dd1dacd8_2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54dd1dacd8_2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 dans les centaines = routes nationales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54dd1dacd8_2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54dd1dacd8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</a:rPr>
              <a:t>Les routes régionales</a:t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2 dans les centaines = sud du fleuve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3 dans les centaines = nord du fleuve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4dd1dacd8_2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4dd1dacd8_2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Les autoroutes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Logo autoroute en rouge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54dd1dacd8_2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54dd1dacd8_2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Les autoroutes déviatrices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chiffre des centaines pair, 4 et plus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54dd1dacd8_2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54dd1dacd8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>
                <a:solidFill>
                  <a:schemeClr val="dk1"/>
                </a:solidFill>
              </a:rPr>
              <a:t>Les autoroutes collectrices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chiffre des centaines impair, 5 et plus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4bf2ef4372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4bf2ef4372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400">
                <a:solidFill>
                  <a:schemeClr val="dk1"/>
                </a:solidFill>
              </a:rPr>
              <a:t>Les routes numérotées d’un même type sont en ordre croissant: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  <a:p>
            <a:pPr indent="-317500" lvl="0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" sz="1400">
                <a:solidFill>
                  <a:schemeClr val="dk1"/>
                </a:solidFill>
              </a:rPr>
              <a:t>De l’ouest vers l’est;</a:t>
            </a:r>
            <a:endParaRPr sz="1400">
              <a:solidFill>
                <a:schemeClr val="dk1"/>
              </a:solidFill>
            </a:endParaRPr>
          </a:p>
          <a:p>
            <a:pPr indent="-317500" lvl="0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fr" sz="1400">
                <a:solidFill>
                  <a:schemeClr val="dk1"/>
                </a:solidFill>
              </a:rPr>
              <a:t>Du sud vers le nord.</a:t>
            </a:r>
            <a:endParaRPr sz="1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b8c51a6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4b8c51a6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Cet outils électronique créer par le ministère des transport du Québec, fonctionne très bien avec un ordinateur conventionnel pour le moment.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C’est un outils que vous pouvez utiliser pour vérifier s’il est possible d’emprunter les routes que vous aurez déterminé dans la planification de votre itinéraire.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Sur un appareil mobile, la navigation sur la carte est plus difficile mais possible quand même.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adb31b224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adb31b22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4b8c51a6d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4b8c51a6d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L’enseignant doit se préparer l’exercice de son choix pour donner les directives par la suite aux élèves, afin qu’ils planifient un voyage simple avec la carte du réseau de </a:t>
            </a:r>
            <a:r>
              <a:rPr lang="fr"/>
              <a:t>camionnage</a:t>
            </a:r>
            <a:r>
              <a:rPr lang="fr"/>
              <a:t> du Québec.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élèves peuvent utiliser la carte </a:t>
            </a:r>
            <a:r>
              <a:rPr lang="fr"/>
              <a:t>interactive</a:t>
            </a:r>
            <a:r>
              <a:rPr lang="fr"/>
              <a:t> pour vérifier s’il y a des restrictions ou interdictions sur les routes qu’il vont choisir d’emprunter.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6b4e46abf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6b4e46abf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46d7ac1b3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46d7ac1b3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247fbc19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247fbc19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b="1" lang="fr" sz="1200">
                <a:solidFill>
                  <a:schemeClr val="dk1"/>
                </a:solidFill>
              </a:rPr>
              <a:t>Les points cardinaux</a:t>
            </a:r>
            <a:endParaRPr b="1"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Afin de s’orienter, les points cardinaux sont utilisés sur les cartes routières et celles-ci possèdent une rose des vents pour déterminer où le nord géographique se situe. Habituellement, le nord se situe vers le haut de la carte. Les quatres axes sont: le nord, le sud, l’est et l’ouest.</a:t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Cependant, en lien avec le réseau routier québécois, la rose des vents est légèrement décalée. C’est le fleuve St-Laurent qui est la référence et qui représente l’axe est-ouest.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adb31b224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adb31b224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5943b05d87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5943b05d87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940ef39cd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940ef39cd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5943b05d8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5943b05d8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adb31b22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adb31b22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Relationship Id="rId3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525" y="11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1" name="Google Shape;21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525" y="4464636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2" name="Google Shape;32;p4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525" y="4464636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8" name="Google Shape;38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0" name="Google Shape;40;p5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525" y="4464636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6" name="Google Shape;46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7" name="Google Shape;47;p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8" name="Google Shape;48;p6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9" name="Google Shape;49;p6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0" name="Google Shape;50;p6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" name="Google Shape;5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525" y="4464636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6" name="Google Shape;56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7" name="Google Shape;57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8" name="Google Shape;5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9" name="Google Shape;59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0" name="Google Shape;60;p7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1" name="Google Shape;61;p7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525" y="4464636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6" name="Google Shape;66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7" name="Google Shape;67;p8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8" name="Google Shape;68;p8"/>
          <p:cNvSpPr/>
          <p:nvPr/>
        </p:nvSpPr>
        <p:spPr>
          <a:xfrm>
            <a:off x="-19375" y="4281450"/>
            <a:ext cx="9163375" cy="909225"/>
          </a:xfrm>
          <a:prstGeom prst="flowChartManualInput">
            <a:avLst/>
          </a:prstGeom>
          <a:solidFill>
            <a:srgbClr val="000000">
              <a:alpha val="5647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54525" y="4464636"/>
            <a:ext cx="1266624" cy="54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 2">
  <p:cSld name="CUSTOM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3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Relationship Id="rId5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0.png"/><Relationship Id="rId4" Type="http://schemas.openxmlformats.org/officeDocument/2006/relationships/image" Target="../media/image25.png"/><Relationship Id="rId5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transports.atlas.gouv.qc.ca/Marchandises/MarchRestrictionsCamionnage.asp" TargetMode="External"/><Relationship Id="rId4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6.png"/><Relationship Id="rId4" Type="http://schemas.openxmlformats.org/officeDocument/2006/relationships/image" Target="../media/image41.png"/><Relationship Id="rId5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2.png"/><Relationship Id="rId4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/>
          <p:nvPr>
            <p:ph type="title"/>
          </p:nvPr>
        </p:nvSpPr>
        <p:spPr>
          <a:xfrm>
            <a:off x="4205225" y="1239725"/>
            <a:ext cx="49389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Competency</a:t>
            </a:r>
            <a:r>
              <a:rPr lang="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6 Lesson 2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Traditional Provincial Map and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structure of Quebec's road network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78" name="Google Shape;78;p10"/>
          <p:cNvSpPr txBox="1"/>
          <p:nvPr/>
        </p:nvSpPr>
        <p:spPr>
          <a:xfrm>
            <a:off x="268600" y="4740625"/>
            <a:ext cx="22158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/>
              <a:t>Traduction: Marc Robert</a:t>
            </a:r>
            <a:endParaRPr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/>
          <p:nvPr/>
        </p:nvSpPr>
        <p:spPr>
          <a:xfrm>
            <a:off x="152400" y="152400"/>
            <a:ext cx="87525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chemeClr val="dk1"/>
                </a:solidFill>
              </a:rPr>
              <a:t>Scale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3">
            <a:alphaModFix/>
          </a:blip>
          <a:srcRect b="504" l="0" r="0" t="495"/>
          <a:stretch/>
        </p:blipFill>
        <p:spPr>
          <a:xfrm>
            <a:off x="1704975" y="1690675"/>
            <a:ext cx="5734051" cy="80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/>
        </p:nvSpPr>
        <p:spPr>
          <a:xfrm>
            <a:off x="2329350" y="168700"/>
            <a:ext cx="4485300" cy="30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Distance table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44" name="Google Shape;144;p20"/>
          <p:cNvPicPr preferRelativeResize="0"/>
          <p:nvPr/>
        </p:nvPicPr>
        <p:blipFill rotWithShape="1">
          <a:blip r:embed="rId3">
            <a:alphaModFix/>
          </a:blip>
          <a:srcRect b="0" l="0" r="0" t="-1895"/>
          <a:stretch/>
        </p:blipFill>
        <p:spPr>
          <a:xfrm>
            <a:off x="351450" y="1774275"/>
            <a:ext cx="4220554" cy="253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0"/>
          <p:cNvPicPr preferRelativeResize="0"/>
          <p:nvPr/>
        </p:nvPicPr>
        <p:blipFill rotWithShape="1">
          <a:blip r:embed="rId4">
            <a:alphaModFix/>
          </a:blip>
          <a:srcRect b="0" l="0" r="149" t="0"/>
          <a:stretch/>
        </p:blipFill>
        <p:spPr>
          <a:xfrm>
            <a:off x="2965050" y="601525"/>
            <a:ext cx="5886852" cy="197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0"/>
          <p:cNvSpPr/>
          <p:nvPr/>
        </p:nvSpPr>
        <p:spPr>
          <a:xfrm>
            <a:off x="301375" y="1774275"/>
            <a:ext cx="1718100" cy="636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0"/>
          <p:cNvSpPr/>
          <p:nvPr/>
        </p:nvSpPr>
        <p:spPr>
          <a:xfrm>
            <a:off x="2780150" y="548500"/>
            <a:ext cx="6126600" cy="2111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0"/>
          <p:cNvSpPr/>
          <p:nvPr/>
        </p:nvSpPr>
        <p:spPr>
          <a:xfrm rot="-1410053">
            <a:off x="2143011" y="1634985"/>
            <a:ext cx="589824" cy="3542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0"/>
          <p:cNvPicPr preferRelativeResize="0"/>
          <p:nvPr/>
        </p:nvPicPr>
        <p:blipFill rotWithShape="1">
          <a:blip r:embed="rId5">
            <a:alphaModFix/>
          </a:blip>
          <a:srcRect b="0" l="0" r="0" t="48304"/>
          <a:stretch/>
        </p:blipFill>
        <p:spPr>
          <a:xfrm>
            <a:off x="3699975" y="2778208"/>
            <a:ext cx="5282975" cy="50904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/>
          <p:nvPr/>
        </p:nvSpPr>
        <p:spPr>
          <a:xfrm>
            <a:off x="301375" y="4172675"/>
            <a:ext cx="1795500" cy="227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0"/>
          <p:cNvSpPr/>
          <p:nvPr/>
        </p:nvSpPr>
        <p:spPr>
          <a:xfrm rot="-1410286">
            <a:off x="2179459" y="3501276"/>
            <a:ext cx="1548046" cy="3542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1"/>
          <p:cNvSpPr txBox="1"/>
          <p:nvPr/>
        </p:nvSpPr>
        <p:spPr>
          <a:xfrm>
            <a:off x="152400" y="152400"/>
            <a:ext cx="87525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chemeClr val="dk1"/>
                </a:solidFill>
              </a:rPr>
              <a:t>Exit numbers on highways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b="0" l="1634" r="1634" t="0"/>
          <a:stretch/>
        </p:blipFill>
        <p:spPr>
          <a:xfrm>
            <a:off x="2061825" y="937300"/>
            <a:ext cx="5020350" cy="323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 txBox="1"/>
          <p:nvPr>
            <p:ph type="title"/>
          </p:nvPr>
        </p:nvSpPr>
        <p:spPr>
          <a:xfrm>
            <a:off x="-125" y="1055800"/>
            <a:ext cx="91440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/>
              <a:t>4.  Locate places on the map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3"/>
          <p:cNvSpPr txBox="1"/>
          <p:nvPr/>
        </p:nvSpPr>
        <p:spPr>
          <a:xfrm>
            <a:off x="-83875" y="1652250"/>
            <a:ext cx="2118900" cy="91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rgbClr val="000000"/>
                </a:solidFill>
              </a:rPr>
              <a:t>Index</a:t>
            </a:r>
            <a:endParaRPr b="1" sz="2400">
              <a:solidFill>
                <a:srgbClr val="000000"/>
              </a:solidFill>
            </a:endParaRPr>
          </a:p>
        </p:txBody>
      </p:sp>
      <p:pic>
        <p:nvPicPr>
          <p:cNvPr id="168" name="Google Shape;16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3600" y="364925"/>
            <a:ext cx="3449650" cy="3593149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3"/>
          <p:cNvSpPr/>
          <p:nvPr/>
        </p:nvSpPr>
        <p:spPr>
          <a:xfrm>
            <a:off x="6936500" y="657775"/>
            <a:ext cx="346500" cy="15861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7850" y="626459"/>
            <a:ext cx="2903775" cy="49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7850" y="1120100"/>
            <a:ext cx="2903775" cy="281723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3"/>
          <p:cNvSpPr/>
          <p:nvPr/>
        </p:nvSpPr>
        <p:spPr>
          <a:xfrm rot="9457580">
            <a:off x="4507203" y="1733217"/>
            <a:ext cx="2459769" cy="26100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/>
        </p:nvSpPr>
        <p:spPr>
          <a:xfrm>
            <a:off x="152400" y="152400"/>
            <a:ext cx="87525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chemeClr val="dk1"/>
                </a:solidFill>
              </a:rPr>
              <a:t>Cordinants</a:t>
            </a:r>
            <a:endParaRPr b="1" sz="2400">
              <a:solidFill>
                <a:schemeClr val="dk1"/>
              </a:solidFill>
            </a:endParaRPr>
          </a:p>
        </p:txBody>
      </p:sp>
      <p:pic>
        <p:nvPicPr>
          <p:cNvPr id="178" name="Google Shape;17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7750" y="850700"/>
            <a:ext cx="3228350" cy="3322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5"/>
          <p:cNvSpPr txBox="1"/>
          <p:nvPr>
            <p:ph type="title"/>
          </p:nvPr>
        </p:nvSpPr>
        <p:spPr>
          <a:xfrm>
            <a:off x="-125" y="1360600"/>
            <a:ext cx="91440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5. Establish appropriate travel choices between two locations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/>
        </p:nvSpPr>
        <p:spPr>
          <a:xfrm>
            <a:off x="96450" y="334000"/>
            <a:ext cx="89511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fr" sz="3600">
                <a:solidFill>
                  <a:schemeClr val="dk1"/>
                </a:solidFill>
              </a:rPr>
              <a:t>Identify the place of departure and arrival</a:t>
            </a:r>
            <a:endParaRPr b="1" sz="36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</a:endParaRPr>
          </a:p>
          <a:p>
            <a:pPr indent="0" lvl="0" marL="914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6"/>
          <p:cNvPicPr preferRelativeResize="0"/>
          <p:nvPr/>
        </p:nvPicPr>
        <p:blipFill rotWithShape="1">
          <a:blip r:embed="rId3">
            <a:alphaModFix/>
          </a:blip>
          <a:srcRect b="3737" l="0" r="0" t="3737"/>
          <a:stretch/>
        </p:blipFill>
        <p:spPr>
          <a:xfrm>
            <a:off x="3180472" y="1232599"/>
            <a:ext cx="2779428" cy="298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/>
          <p:nvPr/>
        </p:nvSpPr>
        <p:spPr>
          <a:xfrm>
            <a:off x="1468200" y="131175"/>
            <a:ext cx="6207600" cy="9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fr" sz="3600">
                <a:solidFill>
                  <a:schemeClr val="dk1"/>
                </a:solidFill>
              </a:rPr>
              <a:t>Determine the itinerary</a:t>
            </a:r>
            <a:endParaRPr sz="3600"/>
          </a:p>
        </p:txBody>
      </p:sp>
      <p:pic>
        <p:nvPicPr>
          <p:cNvPr id="195" name="Google Shape;195;p27"/>
          <p:cNvPicPr preferRelativeResize="0"/>
          <p:nvPr/>
        </p:nvPicPr>
        <p:blipFill rotWithShape="1">
          <a:blip r:embed="rId3">
            <a:alphaModFix/>
          </a:blip>
          <a:srcRect b="3737" l="0" r="0" t="3737"/>
          <a:stretch/>
        </p:blipFill>
        <p:spPr>
          <a:xfrm>
            <a:off x="3256200" y="1315225"/>
            <a:ext cx="2631601" cy="28273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27"/>
          <p:cNvCxnSpPr/>
          <p:nvPr/>
        </p:nvCxnSpPr>
        <p:spPr>
          <a:xfrm>
            <a:off x="3673925" y="1728300"/>
            <a:ext cx="1904400" cy="2018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/>
          <p:nvPr/>
        </p:nvSpPr>
        <p:spPr>
          <a:xfrm>
            <a:off x="1468200" y="123500"/>
            <a:ext cx="6207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●"/>
            </a:pPr>
            <a:r>
              <a:rPr lang="fr" sz="3600">
                <a:solidFill>
                  <a:schemeClr val="dk1"/>
                </a:solidFill>
              </a:rPr>
              <a:t>Write the itinerary to follow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02" name="Google Shape;202;p28"/>
          <p:cNvGraphicFramePr/>
          <p:nvPr/>
        </p:nvGraphicFramePr>
        <p:xfrm>
          <a:off x="678150" y="1774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{3FDD8E44-0656-4FA7-BA46-21AC182967C4}</a:tableStyleId>
              </a:tblPr>
              <a:tblGrid>
                <a:gridCol w="1206500"/>
                <a:gridCol w="1206500"/>
                <a:gridCol w="1206500"/>
                <a:gridCol w="1206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/>
                        <a:t>Route </a:t>
                      </a:r>
                      <a:endParaRPr b="1"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/>
                        <a:t>Direction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/>
                        <a:t>Exit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/>
                        <a:t>References</a:t>
                      </a:r>
                      <a:endParaRPr b="1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03" name="Google Shape;203;p28"/>
          <p:cNvSpPr txBox="1"/>
          <p:nvPr/>
        </p:nvSpPr>
        <p:spPr>
          <a:xfrm>
            <a:off x="951500" y="2486875"/>
            <a:ext cx="4498800" cy="8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/>
              <a:t>55		  south	  58	 </a:t>
            </a:r>
            <a:r>
              <a:rPr lang="fr"/>
              <a:t>Direction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                                                                route 222</a:t>
            </a:r>
            <a:r>
              <a:rPr lang="fr" sz="2400"/>
              <a:t>	</a:t>
            </a:r>
            <a:endParaRPr sz="2400"/>
          </a:p>
        </p:txBody>
      </p:sp>
      <p:pic>
        <p:nvPicPr>
          <p:cNvPr id="204" name="Google Shape;204;p28"/>
          <p:cNvPicPr preferRelativeResize="0"/>
          <p:nvPr/>
        </p:nvPicPr>
        <p:blipFill rotWithShape="1">
          <a:blip r:embed="rId3">
            <a:alphaModFix/>
          </a:blip>
          <a:srcRect b="3737" l="0" r="0" t="3737"/>
          <a:stretch/>
        </p:blipFill>
        <p:spPr>
          <a:xfrm>
            <a:off x="5867800" y="994275"/>
            <a:ext cx="2925749" cy="30724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5" name="Google Shape;205;p28"/>
          <p:cNvCxnSpPr/>
          <p:nvPr/>
        </p:nvCxnSpPr>
        <p:spPr>
          <a:xfrm>
            <a:off x="6332217" y="1443153"/>
            <a:ext cx="2117100" cy="2193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/>
          <p:nvPr>
            <p:ph idx="4294967295" type="body"/>
          </p:nvPr>
        </p:nvSpPr>
        <p:spPr>
          <a:xfrm>
            <a:off x="615225" y="1166450"/>
            <a:ext cx="4182900" cy="196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000">
                <a:solidFill>
                  <a:schemeClr val="dk1"/>
                </a:solidFill>
              </a:rPr>
              <a:t>The map used for this lesson is the Québec Trucking Network Card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84" name="Google Shape;8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3323" y="228587"/>
            <a:ext cx="1788065" cy="392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/>
          <p:nvPr>
            <p:ph type="title"/>
          </p:nvPr>
        </p:nvSpPr>
        <p:spPr>
          <a:xfrm>
            <a:off x="0" y="1055800"/>
            <a:ext cx="91440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6.  The structure of the Quebec road network and the provincial map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 txBox="1"/>
          <p:nvPr>
            <p:ph type="title"/>
          </p:nvPr>
        </p:nvSpPr>
        <p:spPr>
          <a:xfrm>
            <a:off x="1136525" y="320225"/>
            <a:ext cx="7011300" cy="92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 u="sng"/>
              <a:t>O</a:t>
            </a:r>
            <a:r>
              <a:rPr b="1" lang="fr" sz="3000" u="sng"/>
              <a:t>rientation</a:t>
            </a:r>
            <a:endParaRPr b="1" sz="3000"/>
          </a:p>
        </p:txBody>
      </p:sp>
      <p:sp>
        <p:nvSpPr>
          <p:cNvPr id="216" name="Google Shape;216;p30"/>
          <p:cNvSpPr/>
          <p:nvPr/>
        </p:nvSpPr>
        <p:spPr>
          <a:xfrm>
            <a:off x="2052350" y="233100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1950" y="1370100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125" y="1433175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0450" y="1370088"/>
            <a:ext cx="2221675" cy="2221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30"/>
          <p:cNvSpPr/>
          <p:nvPr/>
        </p:nvSpPr>
        <p:spPr>
          <a:xfrm>
            <a:off x="1826413" y="311025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0"/>
          <p:cNvSpPr/>
          <p:nvPr/>
        </p:nvSpPr>
        <p:spPr>
          <a:xfrm>
            <a:off x="4806638" y="311025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30"/>
          <p:cNvSpPr/>
          <p:nvPr/>
        </p:nvSpPr>
        <p:spPr>
          <a:xfrm>
            <a:off x="7757463" y="298410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8025" y="765700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765700"/>
            <a:ext cx="20955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31"/>
          <p:cNvSpPr/>
          <p:nvPr/>
        </p:nvSpPr>
        <p:spPr>
          <a:xfrm>
            <a:off x="3451838" y="257175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1"/>
          <p:cNvSpPr/>
          <p:nvPr/>
        </p:nvSpPr>
        <p:spPr>
          <a:xfrm>
            <a:off x="5775188" y="257175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/>
          <p:nvPr>
            <p:ph type="title"/>
          </p:nvPr>
        </p:nvSpPr>
        <p:spPr>
          <a:xfrm>
            <a:off x="1165375" y="370000"/>
            <a:ext cx="7011300" cy="108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/>
              <a:t>Different types of road</a:t>
            </a:r>
            <a:endParaRPr b="1" u="sng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National roads</a:t>
            </a:r>
            <a:endParaRPr/>
          </a:p>
        </p:txBody>
      </p:sp>
      <p:pic>
        <p:nvPicPr>
          <p:cNvPr id="236" name="Google Shape;23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6350" y="1574100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4250" y="1574100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72150" y="1574100"/>
            <a:ext cx="20955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2"/>
          <p:cNvSpPr/>
          <p:nvPr/>
        </p:nvSpPr>
        <p:spPr>
          <a:xfrm>
            <a:off x="1659413" y="326265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2"/>
          <p:cNvSpPr/>
          <p:nvPr/>
        </p:nvSpPr>
        <p:spPr>
          <a:xfrm>
            <a:off x="3938238" y="326265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2"/>
          <p:cNvSpPr/>
          <p:nvPr/>
        </p:nvSpPr>
        <p:spPr>
          <a:xfrm>
            <a:off x="6150263" y="326265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/>
          <p:nvPr>
            <p:ph type="title"/>
          </p:nvPr>
        </p:nvSpPr>
        <p:spPr>
          <a:xfrm>
            <a:off x="1089175" y="-68775"/>
            <a:ext cx="70113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Regional roads</a:t>
            </a:r>
            <a:endParaRPr/>
          </a:p>
        </p:txBody>
      </p:sp>
      <p:pic>
        <p:nvPicPr>
          <p:cNvPr id="247" name="Google Shape;24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45625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99500" y="1858725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3350" y="845625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3"/>
          <p:cNvPicPr preferRelativeResize="0"/>
          <p:nvPr/>
        </p:nvPicPr>
        <p:blipFill rotWithShape="1">
          <a:blip r:embed="rId6">
            <a:alphaModFix/>
          </a:blip>
          <a:srcRect b="0" l="-17540" r="17540" t="0"/>
          <a:stretch/>
        </p:blipFill>
        <p:spPr>
          <a:xfrm>
            <a:off x="6484175" y="1803075"/>
            <a:ext cx="20955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33"/>
          <p:cNvSpPr/>
          <p:nvPr/>
        </p:nvSpPr>
        <p:spPr>
          <a:xfrm>
            <a:off x="557238" y="2610075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33"/>
          <p:cNvSpPr/>
          <p:nvPr/>
        </p:nvSpPr>
        <p:spPr>
          <a:xfrm>
            <a:off x="2357338" y="360085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33"/>
          <p:cNvSpPr/>
          <p:nvPr/>
        </p:nvSpPr>
        <p:spPr>
          <a:xfrm>
            <a:off x="7230163" y="360085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3"/>
          <p:cNvSpPr/>
          <p:nvPr/>
        </p:nvSpPr>
        <p:spPr>
          <a:xfrm>
            <a:off x="5434288" y="2610075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/>
          <p:nvPr/>
        </p:nvSpPr>
        <p:spPr>
          <a:xfrm rot="5400000">
            <a:off x="3306925" y="139370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0" name="Google Shape;26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075" y="1398350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4250" y="1398350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9275" y="1398350"/>
            <a:ext cx="20955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4"/>
          <p:cNvSpPr txBox="1"/>
          <p:nvPr>
            <p:ph type="title"/>
          </p:nvPr>
        </p:nvSpPr>
        <p:spPr>
          <a:xfrm>
            <a:off x="1089175" y="159825"/>
            <a:ext cx="70113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Highways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0300" y="1588575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1588575"/>
            <a:ext cx="20955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5"/>
          <p:cNvSpPr/>
          <p:nvPr/>
        </p:nvSpPr>
        <p:spPr>
          <a:xfrm>
            <a:off x="2761588" y="3202575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35"/>
          <p:cNvSpPr/>
          <p:nvPr/>
        </p:nvSpPr>
        <p:spPr>
          <a:xfrm>
            <a:off x="5051563" y="3202575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5"/>
          <p:cNvSpPr txBox="1"/>
          <p:nvPr>
            <p:ph type="title"/>
          </p:nvPr>
        </p:nvSpPr>
        <p:spPr>
          <a:xfrm>
            <a:off x="1089175" y="236025"/>
            <a:ext cx="70113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Deviating highways (bypass)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625" y="1254575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9175" y="1254575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7650" y="1254575"/>
            <a:ext cx="2095500" cy="20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67500" y="1254575"/>
            <a:ext cx="2095500" cy="209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6"/>
          <p:cNvSpPr/>
          <p:nvPr/>
        </p:nvSpPr>
        <p:spPr>
          <a:xfrm>
            <a:off x="779888" y="293355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6"/>
          <p:cNvSpPr/>
          <p:nvPr/>
        </p:nvSpPr>
        <p:spPr>
          <a:xfrm>
            <a:off x="2747013" y="293355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6"/>
          <p:cNvSpPr/>
          <p:nvPr/>
        </p:nvSpPr>
        <p:spPr>
          <a:xfrm>
            <a:off x="5036938" y="293355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6"/>
          <p:cNvSpPr/>
          <p:nvPr/>
        </p:nvSpPr>
        <p:spPr>
          <a:xfrm>
            <a:off x="7081988" y="2933550"/>
            <a:ext cx="329400" cy="4815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6"/>
          <p:cNvSpPr txBox="1"/>
          <p:nvPr>
            <p:ph type="title"/>
          </p:nvPr>
        </p:nvSpPr>
        <p:spPr>
          <a:xfrm>
            <a:off x="1089175" y="83625"/>
            <a:ext cx="7011300" cy="91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Collector highways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7"/>
          <p:cNvSpPr txBox="1"/>
          <p:nvPr>
            <p:ph type="title"/>
          </p:nvPr>
        </p:nvSpPr>
        <p:spPr>
          <a:xfrm>
            <a:off x="470100" y="14175"/>
            <a:ext cx="7978500" cy="132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/>
              <a:t>The layout of roads and highways in the province</a:t>
            </a:r>
            <a:endParaRPr/>
          </a:p>
        </p:txBody>
      </p:sp>
      <p:grpSp>
        <p:nvGrpSpPr>
          <p:cNvPr id="291" name="Google Shape;291;p37"/>
          <p:cNvGrpSpPr/>
          <p:nvPr/>
        </p:nvGrpSpPr>
        <p:grpSpPr>
          <a:xfrm>
            <a:off x="4484200" y="1825950"/>
            <a:ext cx="2706300" cy="2116200"/>
            <a:chOff x="4484200" y="1825950"/>
            <a:chExt cx="2706300" cy="2116200"/>
          </a:xfrm>
        </p:grpSpPr>
        <p:cxnSp>
          <p:nvCxnSpPr>
            <p:cNvPr id="292" name="Google Shape;292;p37"/>
            <p:cNvCxnSpPr/>
            <p:nvPr/>
          </p:nvCxnSpPr>
          <p:spPr>
            <a:xfrm flipH="1" rot="10800000">
              <a:off x="4484200" y="2357375"/>
              <a:ext cx="2706300" cy="4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3" name="Google Shape;293;p37"/>
            <p:cNvCxnSpPr/>
            <p:nvPr/>
          </p:nvCxnSpPr>
          <p:spPr>
            <a:xfrm rot="10800000">
              <a:off x="5121500" y="1825950"/>
              <a:ext cx="28800" cy="21162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4" name="Google Shape;294;p37"/>
            <p:cNvCxnSpPr/>
            <p:nvPr/>
          </p:nvCxnSpPr>
          <p:spPr>
            <a:xfrm rot="10800000">
              <a:off x="5578700" y="1825950"/>
              <a:ext cx="28800" cy="21162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5" name="Google Shape;295;p37"/>
            <p:cNvCxnSpPr/>
            <p:nvPr/>
          </p:nvCxnSpPr>
          <p:spPr>
            <a:xfrm rot="10800000">
              <a:off x="6035900" y="1825950"/>
              <a:ext cx="28800" cy="21162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6" name="Google Shape;296;p37"/>
            <p:cNvCxnSpPr/>
            <p:nvPr/>
          </p:nvCxnSpPr>
          <p:spPr>
            <a:xfrm rot="10800000">
              <a:off x="6493100" y="1825950"/>
              <a:ext cx="28800" cy="21162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7" name="Google Shape;297;p37"/>
            <p:cNvCxnSpPr/>
            <p:nvPr/>
          </p:nvCxnSpPr>
          <p:spPr>
            <a:xfrm flipH="1" rot="10800000">
              <a:off x="4484200" y="2738375"/>
              <a:ext cx="2706300" cy="4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8" name="Google Shape;298;p37"/>
            <p:cNvCxnSpPr/>
            <p:nvPr/>
          </p:nvCxnSpPr>
          <p:spPr>
            <a:xfrm flipH="1" rot="10800000">
              <a:off x="4484200" y="3119375"/>
              <a:ext cx="2706300" cy="4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99" name="Google Shape;299;p37"/>
            <p:cNvCxnSpPr/>
            <p:nvPr/>
          </p:nvCxnSpPr>
          <p:spPr>
            <a:xfrm flipH="1" rot="10800000">
              <a:off x="4484200" y="3500375"/>
              <a:ext cx="2706300" cy="4500"/>
            </a:xfrm>
            <a:prstGeom prst="straightConnector1">
              <a:avLst/>
            </a:prstGeom>
            <a:noFill/>
            <a:ln cap="flat" cmpd="sng" w="38100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pic>
        <p:nvPicPr>
          <p:cNvPr id="300" name="Google Shape;3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7">
            <a:off x="1953500" y="1904225"/>
            <a:ext cx="2130000" cy="213000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  <a:reflection blurRad="0" dir="5400000" dist="38100" endA="0" endPos="30000" fadeDir="5400012" kx="0" rotWithShape="0" algn="bl" stPos="0" sy="-100000" ky="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8"/>
          <p:cNvSpPr txBox="1"/>
          <p:nvPr/>
        </p:nvSpPr>
        <p:spPr>
          <a:xfrm>
            <a:off x="2513250" y="94350"/>
            <a:ext cx="4117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600">
                <a:solidFill>
                  <a:schemeClr val="dk1"/>
                </a:solidFill>
              </a:rPr>
              <a:t>Interactive map</a:t>
            </a:r>
            <a:endParaRPr b="1" sz="1200">
              <a:solidFill>
                <a:schemeClr val="dk1"/>
              </a:solidFill>
            </a:endParaRPr>
          </a:p>
        </p:txBody>
      </p:sp>
      <p:sp>
        <p:nvSpPr>
          <p:cNvPr id="306" name="Google Shape;306;p38"/>
          <p:cNvSpPr txBox="1"/>
          <p:nvPr/>
        </p:nvSpPr>
        <p:spPr>
          <a:xfrm>
            <a:off x="133200" y="633150"/>
            <a:ext cx="88776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http://transports.atlas.gouv.qc.ca/Marchandises/MarchRestrictionsCamionnage.asp</a:t>
            </a:r>
            <a:endParaRPr b="1">
              <a:solidFill>
                <a:schemeClr val="dk1"/>
              </a:solidFill>
            </a:endParaRPr>
          </a:p>
        </p:txBody>
      </p:sp>
      <p:pic>
        <p:nvPicPr>
          <p:cNvPr id="307" name="Google Shape;30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875" y="1310600"/>
            <a:ext cx="5943600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2"/>
          <p:cNvSpPr txBox="1"/>
          <p:nvPr>
            <p:ph type="title"/>
          </p:nvPr>
        </p:nvSpPr>
        <p:spPr>
          <a:xfrm>
            <a:off x="311700" y="1511825"/>
            <a:ext cx="8520600" cy="7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0" lvl="0" marL="457200" rtl="0" algn="ctr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b="1" lang="fr" sz="3600"/>
              <a:t>The cardinal points</a:t>
            </a:r>
            <a:endParaRPr sz="3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9"/>
          <p:cNvSpPr txBox="1"/>
          <p:nvPr>
            <p:ph type="title"/>
          </p:nvPr>
        </p:nvSpPr>
        <p:spPr>
          <a:xfrm>
            <a:off x="1066350" y="107805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/>
              <a:t>Simple trip planning exercise with the map of the Quebec trucking network</a:t>
            </a:r>
            <a:endParaRPr/>
          </a:p>
        </p:txBody>
      </p:sp>
      <p:sp>
        <p:nvSpPr>
          <p:cNvPr id="313" name="Google Shape;313;p39"/>
          <p:cNvSpPr txBox="1"/>
          <p:nvPr/>
        </p:nvSpPr>
        <p:spPr>
          <a:xfrm>
            <a:off x="337050" y="3233925"/>
            <a:ext cx="8469900" cy="5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 u="sng">
                <a:solidFill>
                  <a:schemeClr val="dk1"/>
                </a:solidFill>
              </a:rPr>
              <a:t>Trip from</a:t>
            </a:r>
            <a:r>
              <a:rPr b="1" lang="fr" sz="1800" u="sng">
                <a:solidFill>
                  <a:schemeClr val="dk1"/>
                </a:solidFill>
              </a:rPr>
              <a:t> Matane to New Carlisle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" name="Google Shape;318;p40"/>
          <p:cNvGraphicFramePr/>
          <p:nvPr/>
        </p:nvGraphicFramePr>
        <p:xfrm>
          <a:off x="1600200" y="115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{14F2BD09-B607-4597-AFE5-7E1AE42BECEE}</a:tableStyleId>
              </a:tblPr>
              <a:tblGrid>
                <a:gridCol w="781050"/>
                <a:gridCol w="1000125"/>
                <a:gridCol w="1104900"/>
                <a:gridCol w="3057525"/>
              </a:tblGrid>
              <a:tr h="279400">
                <a:tc gridSpan="4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100"/>
                        <a:t>Trip Planning Document</a:t>
                      </a:r>
                      <a:endParaRPr b="1" sz="1100"/>
                    </a:p>
                  </a:txBody>
                  <a:tcPr marT="63500" marB="63500" marR="63500" marL="63500"/>
                </a:tc>
                <a:tc hMerge="1"/>
                <a:tc hMerge="1"/>
                <a:tc hMerge="1"/>
              </a:tr>
              <a:tr h="279400">
                <a:tc gridSpan="4"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100"/>
                        <a:t>Municipality Departure</a:t>
                      </a:r>
                      <a:endParaRPr b="1" sz="1100"/>
                    </a:p>
                  </a:txBody>
                  <a:tcPr marT="63500" marB="63500" marR="63500" marL="63500"/>
                </a:tc>
                <a:tc hMerge="1"/>
                <a:tc hMerge="1"/>
                <a:tc hMerge="1"/>
              </a:tr>
              <a:tr h="27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 </a:t>
                      </a:r>
                      <a:r>
                        <a:rPr b="1" lang="fr" sz="1200"/>
                        <a:t>1</a:t>
                      </a:r>
                      <a:endParaRPr b="1" sz="1200"/>
                    </a:p>
                  </a:txBody>
                  <a:tcPr marT="63500" marB="63500" marR="63500" marL="63500" anchor="ctr"/>
                </a:tc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 anchor="ctr"/>
                </a:tc>
                <a:tc hMerge="1"/>
                <a:tc hMerge="1"/>
              </a:tr>
              <a:tr h="27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/>
                        <a:t> 2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/>
                        <a:t> 3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/>
                        <a:t> 4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/>
                        <a:t> 5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/>
                        <a:t> 6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/>
                        <a:t> 7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/>
                        <a:t> 8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/>
                        <a:t> 9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/>
                        <a:t> 10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/>
                        <a:t> 11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4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200"/>
                        <a:t>Step</a:t>
                      </a:r>
                      <a:r>
                        <a:rPr b="1" lang="fr" sz="1200"/>
                        <a:t> 12</a:t>
                      </a:r>
                      <a:endParaRPr b="1" sz="1200"/>
                    </a:p>
                  </a:txBody>
                  <a:tcPr marT="63500" marB="63500" marR="63500" marL="63500"/>
                </a:tc>
                <a:tc gridSpan="3"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</a:tr>
              <a:tr h="279400">
                <a:tc gridSpan="4"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100"/>
                        <a:t>Arrival </a:t>
                      </a:r>
                      <a:r>
                        <a:rPr b="1" lang="fr" sz="1100"/>
                        <a:t>Municipality</a:t>
                      </a:r>
                      <a:r>
                        <a:rPr b="1" lang="fr" sz="1100"/>
                        <a:t>:</a:t>
                      </a:r>
                      <a:endParaRPr b="1" sz="1200"/>
                    </a:p>
                  </a:txBody>
                  <a:tcPr marT="63500" marB="63500" marR="63500" marL="63500"/>
                </a:tc>
                <a:tc hMerge="1"/>
                <a:tc hMerge="1"/>
                <a:tc hMerge="1"/>
              </a:tr>
              <a:tr h="279400">
                <a:tc gridSpan="4">
                  <a:txBody>
                    <a:bodyPr/>
                    <a:lstStyle/>
                    <a:p>
                      <a:pPr indent="0" lvl="0" marL="0" rtl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fr" sz="1100"/>
                        <a:t>Distance of Trip:</a:t>
                      </a:r>
                      <a:endParaRPr b="1" sz="1100"/>
                    </a:p>
                  </a:txBody>
                  <a:tcPr marT="63500" marB="63500" marR="63500" marL="63500"/>
                </a:tc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1"/>
          <p:cNvSpPr txBox="1"/>
          <p:nvPr>
            <p:ph type="title"/>
          </p:nvPr>
        </p:nvSpPr>
        <p:spPr>
          <a:xfrm>
            <a:off x="4791350" y="738125"/>
            <a:ext cx="3235200" cy="291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Be </a:t>
            </a:r>
            <a:r>
              <a:rPr lang="fr"/>
              <a:t>careful</a:t>
            </a:r>
            <a:r>
              <a:rPr lang="fr"/>
              <a:t>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All road signs speak to us.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3"/>
          <p:cNvPicPr preferRelativeResize="0"/>
          <p:nvPr/>
        </p:nvPicPr>
        <p:blipFill rotWithShape="1">
          <a:blip r:embed="rId3">
            <a:alphaModFix/>
          </a:blip>
          <a:srcRect b="2954" l="0" r="0" t="2945"/>
          <a:stretch/>
        </p:blipFill>
        <p:spPr>
          <a:xfrm>
            <a:off x="1402000" y="455350"/>
            <a:ext cx="6615851" cy="3608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474118">
            <a:off x="4792551" y="1105200"/>
            <a:ext cx="2130000" cy="2130003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  <a:reflection blurRad="0" dir="5400000" dist="38100" endA="0" endPos="30000" fadeDir="5400012" kx="0" rotWithShape="0" algn="bl" stPos="0" sy="-100000" ky="0"/>
          </a:effectLst>
        </p:spPr>
      </p:pic>
      <p:pic>
        <p:nvPicPr>
          <p:cNvPr id="96" name="Google Shape;9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2600" y="810075"/>
            <a:ext cx="572775" cy="1947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>
            <p:ph type="title"/>
          </p:nvPr>
        </p:nvSpPr>
        <p:spPr>
          <a:xfrm>
            <a:off x="0" y="1055800"/>
            <a:ext cx="91440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/>
              <a:t>2. Interpret symbols and legend data wisely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 rotWithShape="1">
          <a:blip r:embed="rId3">
            <a:alphaModFix/>
          </a:blip>
          <a:srcRect b="700" l="0" r="0" t="700"/>
          <a:stretch/>
        </p:blipFill>
        <p:spPr>
          <a:xfrm>
            <a:off x="1227475" y="1134600"/>
            <a:ext cx="1380501" cy="310122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7" name="Google Shape;107;p15"/>
          <p:cNvSpPr txBox="1"/>
          <p:nvPr/>
        </p:nvSpPr>
        <p:spPr>
          <a:xfrm>
            <a:off x="1246700" y="464075"/>
            <a:ext cx="15249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Legend</a:t>
            </a:r>
            <a:endParaRPr b="1" sz="2400"/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4">
            <a:alphaModFix/>
          </a:blip>
          <a:srcRect b="0" l="169" r="159" t="0"/>
          <a:stretch/>
        </p:blipFill>
        <p:spPr>
          <a:xfrm>
            <a:off x="4724325" y="292250"/>
            <a:ext cx="2547900" cy="3857125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09" name="Google Shape;109;p15"/>
          <p:cNvSpPr/>
          <p:nvPr/>
        </p:nvSpPr>
        <p:spPr>
          <a:xfrm>
            <a:off x="1125475" y="1069549"/>
            <a:ext cx="1636500" cy="2021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5"/>
          <p:cNvSpPr/>
          <p:nvPr/>
        </p:nvSpPr>
        <p:spPr>
          <a:xfrm>
            <a:off x="4487818" y="109175"/>
            <a:ext cx="3055800" cy="41265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5"/>
          <p:cNvSpPr/>
          <p:nvPr/>
        </p:nvSpPr>
        <p:spPr>
          <a:xfrm rot="-1410231">
            <a:off x="3093276" y="1144423"/>
            <a:ext cx="1168224" cy="3542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6"/>
          <p:cNvPicPr preferRelativeResize="0"/>
          <p:nvPr/>
        </p:nvPicPr>
        <p:blipFill rotWithShape="1">
          <a:blip r:embed="rId3">
            <a:alphaModFix/>
          </a:blip>
          <a:srcRect b="248" l="0" r="0" t="248"/>
          <a:stretch/>
        </p:blipFill>
        <p:spPr>
          <a:xfrm>
            <a:off x="4280733" y="464084"/>
            <a:ext cx="4521423" cy="3542474"/>
          </a:xfrm>
          <a:prstGeom prst="rect">
            <a:avLst/>
          </a:prstGeom>
          <a:noFill/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" name="Google Shape;117;p16"/>
          <p:cNvPicPr preferRelativeResize="0"/>
          <p:nvPr/>
        </p:nvPicPr>
        <p:blipFill rotWithShape="1">
          <a:blip r:embed="rId4">
            <a:alphaModFix/>
          </a:blip>
          <a:srcRect b="700" l="0" r="0" t="700"/>
          <a:stretch/>
        </p:blipFill>
        <p:spPr>
          <a:xfrm>
            <a:off x="1227475" y="1134600"/>
            <a:ext cx="1380501" cy="3101222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" name="Google Shape;118;p16"/>
          <p:cNvSpPr txBox="1"/>
          <p:nvPr/>
        </p:nvSpPr>
        <p:spPr>
          <a:xfrm>
            <a:off x="1246700" y="464075"/>
            <a:ext cx="15249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Legend</a:t>
            </a:r>
            <a:endParaRPr b="1" sz="2400"/>
          </a:p>
        </p:txBody>
      </p:sp>
      <p:sp>
        <p:nvSpPr>
          <p:cNvPr id="119" name="Google Shape;119;p16"/>
          <p:cNvSpPr/>
          <p:nvPr/>
        </p:nvSpPr>
        <p:spPr>
          <a:xfrm>
            <a:off x="1125575" y="3150775"/>
            <a:ext cx="1584300" cy="1173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6"/>
          <p:cNvSpPr/>
          <p:nvPr/>
        </p:nvSpPr>
        <p:spPr>
          <a:xfrm>
            <a:off x="4073725" y="279613"/>
            <a:ext cx="4884300" cy="3911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6"/>
          <p:cNvSpPr/>
          <p:nvPr/>
        </p:nvSpPr>
        <p:spPr>
          <a:xfrm rot="-1410080">
            <a:off x="2809404" y="2724327"/>
            <a:ext cx="991548" cy="354296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0425"/>
            <a:ext cx="9144000" cy="4918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type="title"/>
          </p:nvPr>
        </p:nvSpPr>
        <p:spPr>
          <a:xfrm>
            <a:off x="-125" y="1055800"/>
            <a:ext cx="91440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/>
              <a:t>3. Determining distances wisely</a:t>
            </a:r>
            <a:endParaRPr b="1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/>
          </a:p>
        </p:txBody>
      </p:sp>
      <p:sp>
        <p:nvSpPr>
          <p:cNvPr id="132" name="Google Shape;132;p18"/>
          <p:cNvSpPr txBox="1"/>
          <p:nvPr/>
        </p:nvSpPr>
        <p:spPr>
          <a:xfrm>
            <a:off x="0" y="3200400"/>
            <a:ext cx="91440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>
                <a:solidFill>
                  <a:schemeClr val="dk1"/>
                </a:solidFill>
              </a:rPr>
              <a:t>When you have to determine a distance on this map, here are the tools at your disposal</a:t>
            </a:r>
            <a:endParaRPr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