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Viga"/>
      <p:regular r:id="rId10"/>
    </p:embeddedFont>
    <p:embeddedFont>
      <p:font typeface="Helvetica Neue"/>
      <p:regular r:id="rId11"/>
      <p:bold r:id="rId12"/>
      <p:italic r:id="rId13"/>
      <p:boldItalic r:id="rId14"/>
    </p:embeddedFont>
    <p:embeddedFont>
      <p:font typeface="Century Gothic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font" Target="fonts/Viga-regular.fntdata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CenturyGothic-italic.fntdata"/><Relationship Id="rId16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enturyGothic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>
  <p:cSld name="Diapositive de titre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1491639"/>
            <a:ext cx="12192000" cy="4224042"/>
          </a:xfrm>
          <a:prstGeom prst="roundRect">
            <a:avLst>
              <a:gd fmla="val 0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2359630" y="408674"/>
            <a:ext cx="7472740" cy="60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1602768" y="2537718"/>
            <a:ext cx="123290" cy="585626"/>
            <a:chOff x="1602768" y="2537718"/>
            <a:chExt cx="123290" cy="585626"/>
          </a:xfrm>
        </p:grpSpPr>
        <p:cxnSp>
          <p:nvCxnSpPr>
            <p:cNvPr id="22" name="Google Shape;22;p2"/>
            <p:cNvCxnSpPr/>
            <p:nvPr/>
          </p:nvCxnSpPr>
          <p:spPr>
            <a:xfrm rot="10800000">
              <a:off x="1664413" y="2661007"/>
              <a:ext cx="0" cy="462337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3" name="Google Shape;23;p2"/>
            <p:cNvSpPr/>
            <p:nvPr/>
          </p:nvSpPr>
          <p:spPr>
            <a:xfrm>
              <a:off x="1602768" y="2537718"/>
              <a:ext cx="123290" cy="123290"/>
            </a:xfrm>
            <a:prstGeom prst="ellipse">
              <a:avLst/>
            </a:prstGeom>
            <a:solidFill>
              <a:schemeClr val="dk2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409252" y="2014037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25" name="Google Shape;25;p2"/>
          <p:cNvGrpSpPr/>
          <p:nvPr/>
        </p:nvGrpSpPr>
        <p:grpSpPr>
          <a:xfrm rot="10800000">
            <a:off x="3690559" y="3840950"/>
            <a:ext cx="123290" cy="585626"/>
            <a:chOff x="1602768" y="2537718"/>
            <a:chExt cx="123290" cy="585626"/>
          </a:xfrm>
        </p:grpSpPr>
        <p:cxnSp>
          <p:nvCxnSpPr>
            <p:cNvPr id="26" name="Google Shape;26;p2"/>
            <p:cNvCxnSpPr/>
            <p:nvPr/>
          </p:nvCxnSpPr>
          <p:spPr>
            <a:xfrm rot="10800000">
              <a:off x="1664413" y="2661007"/>
              <a:ext cx="0" cy="462337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7" name="Google Shape;27;p2"/>
            <p:cNvSpPr/>
            <p:nvPr/>
          </p:nvSpPr>
          <p:spPr>
            <a:xfrm>
              <a:off x="1602768" y="2537718"/>
              <a:ext cx="123290" cy="123290"/>
            </a:xfrm>
            <a:prstGeom prst="ellipse">
              <a:avLst/>
            </a:prstGeom>
            <a:solidFill>
              <a:schemeClr val="dk2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8" name="Google Shape;28;p2"/>
          <p:cNvSpPr txBox="1"/>
          <p:nvPr>
            <p:ph idx="2" type="body"/>
          </p:nvPr>
        </p:nvSpPr>
        <p:spPr>
          <a:xfrm>
            <a:off x="2481409" y="4831273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3" type="body"/>
          </p:nvPr>
        </p:nvSpPr>
        <p:spPr>
          <a:xfrm>
            <a:off x="2481409" y="4520326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0" name="Google Shape;30;p2"/>
          <p:cNvGrpSpPr/>
          <p:nvPr/>
        </p:nvGrpSpPr>
        <p:grpSpPr>
          <a:xfrm>
            <a:off x="6034353" y="2537718"/>
            <a:ext cx="123290" cy="585626"/>
            <a:chOff x="1602768" y="2537718"/>
            <a:chExt cx="123290" cy="585626"/>
          </a:xfrm>
        </p:grpSpPr>
        <p:cxnSp>
          <p:nvCxnSpPr>
            <p:cNvPr id="31" name="Google Shape;31;p2"/>
            <p:cNvCxnSpPr/>
            <p:nvPr/>
          </p:nvCxnSpPr>
          <p:spPr>
            <a:xfrm rot="10800000">
              <a:off x="1664413" y="2661007"/>
              <a:ext cx="0" cy="462337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2" name="Google Shape;32;p2"/>
            <p:cNvSpPr/>
            <p:nvPr/>
          </p:nvSpPr>
          <p:spPr>
            <a:xfrm>
              <a:off x="1602768" y="2537718"/>
              <a:ext cx="123290" cy="123290"/>
            </a:xfrm>
            <a:prstGeom prst="ellipse">
              <a:avLst/>
            </a:prstGeom>
            <a:solidFill>
              <a:schemeClr val="dk2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3" name="Google Shape;33;p2"/>
          <p:cNvSpPr txBox="1"/>
          <p:nvPr>
            <p:ph idx="4" type="body"/>
          </p:nvPr>
        </p:nvSpPr>
        <p:spPr>
          <a:xfrm>
            <a:off x="4886849" y="2014037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5" type="body"/>
          </p:nvPr>
        </p:nvSpPr>
        <p:spPr>
          <a:xfrm>
            <a:off x="4886849" y="1703090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35" name="Google Shape;35;p2"/>
          <p:cNvGrpSpPr/>
          <p:nvPr/>
        </p:nvGrpSpPr>
        <p:grpSpPr>
          <a:xfrm rot="10800000">
            <a:off x="8272833" y="3840950"/>
            <a:ext cx="123290" cy="585626"/>
            <a:chOff x="1602768" y="2537718"/>
            <a:chExt cx="123290" cy="585626"/>
          </a:xfrm>
        </p:grpSpPr>
        <p:cxnSp>
          <p:nvCxnSpPr>
            <p:cNvPr id="36" name="Google Shape;36;p2"/>
            <p:cNvCxnSpPr/>
            <p:nvPr/>
          </p:nvCxnSpPr>
          <p:spPr>
            <a:xfrm rot="10800000">
              <a:off x="1664413" y="2661007"/>
              <a:ext cx="0" cy="462337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7" name="Google Shape;37;p2"/>
            <p:cNvSpPr/>
            <p:nvPr/>
          </p:nvSpPr>
          <p:spPr>
            <a:xfrm>
              <a:off x="1602768" y="2537718"/>
              <a:ext cx="123290" cy="123290"/>
            </a:xfrm>
            <a:prstGeom prst="ellipse">
              <a:avLst/>
            </a:prstGeom>
            <a:solidFill>
              <a:schemeClr val="dk2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8" name="Google Shape;38;p2"/>
          <p:cNvSpPr txBox="1"/>
          <p:nvPr>
            <p:ph idx="6" type="body"/>
          </p:nvPr>
        </p:nvSpPr>
        <p:spPr>
          <a:xfrm>
            <a:off x="7063683" y="4831273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"/>
          <p:cNvSpPr txBox="1"/>
          <p:nvPr>
            <p:ph idx="7" type="body"/>
          </p:nvPr>
        </p:nvSpPr>
        <p:spPr>
          <a:xfrm>
            <a:off x="7063683" y="4520326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grpSp>
        <p:nvGrpSpPr>
          <p:cNvPr id="40" name="Google Shape;40;p2"/>
          <p:cNvGrpSpPr/>
          <p:nvPr/>
        </p:nvGrpSpPr>
        <p:grpSpPr>
          <a:xfrm>
            <a:off x="10607434" y="2537718"/>
            <a:ext cx="123290" cy="585626"/>
            <a:chOff x="1602768" y="2537718"/>
            <a:chExt cx="123290" cy="585626"/>
          </a:xfrm>
        </p:grpSpPr>
        <p:cxnSp>
          <p:nvCxnSpPr>
            <p:cNvPr id="41" name="Google Shape;41;p2"/>
            <p:cNvCxnSpPr/>
            <p:nvPr/>
          </p:nvCxnSpPr>
          <p:spPr>
            <a:xfrm rot="10800000">
              <a:off x="1664413" y="2661007"/>
              <a:ext cx="0" cy="462337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2" name="Google Shape;42;p2"/>
            <p:cNvSpPr/>
            <p:nvPr/>
          </p:nvSpPr>
          <p:spPr>
            <a:xfrm>
              <a:off x="1602768" y="2537718"/>
              <a:ext cx="123290" cy="123290"/>
            </a:xfrm>
            <a:prstGeom prst="ellipse">
              <a:avLst/>
            </a:prstGeom>
            <a:solidFill>
              <a:schemeClr val="dk2"/>
            </a:solidFill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3" name="Google Shape;43;p2"/>
          <p:cNvSpPr txBox="1"/>
          <p:nvPr>
            <p:ph idx="8" type="body"/>
          </p:nvPr>
        </p:nvSpPr>
        <p:spPr>
          <a:xfrm>
            <a:off x="9459930" y="2014037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"/>
          <p:cNvSpPr txBox="1"/>
          <p:nvPr>
            <p:ph idx="9" type="body"/>
          </p:nvPr>
        </p:nvSpPr>
        <p:spPr>
          <a:xfrm>
            <a:off x="9459930" y="1703090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"/>
          <p:cNvSpPr txBox="1"/>
          <p:nvPr>
            <p:ph idx="13" type="body"/>
          </p:nvPr>
        </p:nvSpPr>
        <p:spPr>
          <a:xfrm>
            <a:off x="409252" y="1703090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"/>
          <p:cNvSpPr/>
          <p:nvPr/>
        </p:nvSpPr>
        <p:spPr>
          <a:xfrm>
            <a:off x="425618" y="3217095"/>
            <a:ext cx="2322816" cy="506002"/>
          </a:xfrm>
          <a:prstGeom prst="parallelogram">
            <a:avLst>
              <a:gd fmla="val 59518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Google Shape;47;p2"/>
          <p:cNvSpPr/>
          <p:nvPr/>
        </p:nvSpPr>
        <p:spPr>
          <a:xfrm>
            <a:off x="2688287" y="3217095"/>
            <a:ext cx="2322816" cy="506002"/>
          </a:xfrm>
          <a:prstGeom prst="parallelogram">
            <a:avLst>
              <a:gd fmla="val 59518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Google Shape;48;p2"/>
          <p:cNvSpPr/>
          <p:nvPr/>
        </p:nvSpPr>
        <p:spPr>
          <a:xfrm>
            <a:off x="4950956" y="3217095"/>
            <a:ext cx="2322816" cy="506002"/>
          </a:xfrm>
          <a:prstGeom prst="parallelogram">
            <a:avLst>
              <a:gd fmla="val 59518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Google Shape;49;p2"/>
          <p:cNvSpPr/>
          <p:nvPr/>
        </p:nvSpPr>
        <p:spPr>
          <a:xfrm>
            <a:off x="7213626" y="3217095"/>
            <a:ext cx="2322816" cy="506002"/>
          </a:xfrm>
          <a:prstGeom prst="parallelogram">
            <a:avLst>
              <a:gd fmla="val 59518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Google Shape;50;p2"/>
          <p:cNvSpPr/>
          <p:nvPr/>
        </p:nvSpPr>
        <p:spPr>
          <a:xfrm>
            <a:off x="9476296" y="3217095"/>
            <a:ext cx="2322816" cy="506002"/>
          </a:xfrm>
          <a:prstGeom prst="parallelogram">
            <a:avLst>
              <a:gd fmla="val 59518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entury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B8A90"/>
              </a:buClr>
              <a:buSzPts val="2400"/>
              <a:buNone/>
              <a:defRPr sz="2400">
                <a:solidFill>
                  <a:srgbClr val="8B8A90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2000"/>
              <a:buNone/>
              <a:defRPr sz="2000">
                <a:solidFill>
                  <a:srgbClr val="8B8A90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800"/>
              <a:buNone/>
              <a:defRPr sz="1800">
                <a:solidFill>
                  <a:srgbClr val="8B8A90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B8A90"/>
              </a:buClr>
              <a:buSzPts val="1600"/>
              <a:buNone/>
              <a:defRPr sz="1600">
                <a:solidFill>
                  <a:srgbClr val="8B8A90"/>
                </a:solidFill>
              </a:defRPr>
            </a:lvl9pPr>
          </a:lstStyle>
          <a:p/>
        </p:txBody>
      </p:sp>
      <p:sp>
        <p:nvSpPr>
          <p:cNvPr id="60" name="Google Shape;6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uniquement" type="titleOnly">
  <p:cSld name="TITLE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1" name="Google Shape;9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2" name="Google Shape;9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98" name="Google Shape;9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9" name="Google Shape;9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b="0" i="0" sz="4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B8A9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>
            <p:ph type="ctrTitle"/>
          </p:nvPr>
        </p:nvSpPr>
        <p:spPr>
          <a:xfrm>
            <a:off x="1404645" y="352291"/>
            <a:ext cx="8718465" cy="60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iga"/>
              <a:buNone/>
            </a:pPr>
            <a:r>
              <a:rPr lang="fr-CA">
                <a:latin typeface="Viga"/>
                <a:ea typeface="Viga"/>
                <a:cs typeface="Viga"/>
                <a:sym typeface="Viga"/>
              </a:rPr>
              <a:t>PUBLICITÉ NARRATIVE DE WRIGLEY</a:t>
            </a:r>
            <a:endParaRPr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20" name="Google Shape;120;p13"/>
          <p:cNvSpPr txBox="1"/>
          <p:nvPr>
            <p:ph idx="1" type="body"/>
          </p:nvPr>
        </p:nvSpPr>
        <p:spPr>
          <a:xfrm>
            <a:off x="148853" y="2341951"/>
            <a:ext cx="2541600" cy="4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fatigue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1" name="Google Shape;121;p13"/>
          <p:cNvSpPr txBox="1"/>
          <p:nvPr>
            <p:ph idx="13" type="body"/>
          </p:nvPr>
        </p:nvSpPr>
        <p:spPr>
          <a:xfrm>
            <a:off x="148856" y="1541721"/>
            <a:ext cx="3221665" cy="693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CA"/>
              <a:t>Bureau temporaire dans une cuisine en désordre, ordinateur et réunion en visioconférence, enfants qui courent</a:t>
            </a:r>
            <a:endParaRPr/>
          </a:p>
        </p:txBody>
      </p:sp>
      <p:sp>
        <p:nvSpPr>
          <p:cNvPr id="122" name="Google Shape;122;p13"/>
          <p:cNvSpPr txBox="1"/>
          <p:nvPr>
            <p:ph idx="2" type="body"/>
          </p:nvPr>
        </p:nvSpPr>
        <p:spPr>
          <a:xfrm>
            <a:off x="2466753" y="5033295"/>
            <a:ext cx="2541600" cy="4929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…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3" name="Google Shape;123;p13"/>
          <p:cNvSpPr txBox="1"/>
          <p:nvPr>
            <p:ph idx="3" type="body"/>
          </p:nvPr>
        </p:nvSpPr>
        <p:spPr>
          <a:xfrm>
            <a:off x="2466759" y="4520319"/>
            <a:ext cx="2824200" cy="4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Fenêtres de visioconférence fermées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13"/>
          <p:cNvSpPr txBox="1"/>
          <p:nvPr>
            <p:ph idx="4" type="body"/>
          </p:nvPr>
        </p:nvSpPr>
        <p:spPr>
          <a:xfrm>
            <a:off x="3988981" y="2279849"/>
            <a:ext cx="3074786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empressement, urgence d’aller quelque part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5" name="Google Shape;125;p13"/>
          <p:cNvSpPr txBox="1"/>
          <p:nvPr>
            <p:ph idx="5" type="body"/>
          </p:nvPr>
        </p:nvSpPr>
        <p:spPr>
          <a:xfrm>
            <a:off x="3988979" y="1733107"/>
            <a:ext cx="3581401" cy="478465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Objets symboliques du confinement : …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13"/>
          <p:cNvSpPr txBox="1"/>
          <p:nvPr>
            <p:ph idx="6" type="body"/>
          </p:nvPr>
        </p:nvSpPr>
        <p:spPr>
          <a:xfrm>
            <a:off x="7243909" y="5033291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empressement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7" name="Google Shape;127;p13"/>
          <p:cNvSpPr txBox="1"/>
          <p:nvPr>
            <p:ph idx="7" type="body"/>
          </p:nvPr>
        </p:nvSpPr>
        <p:spPr>
          <a:xfrm>
            <a:off x="7265701" y="4520326"/>
            <a:ext cx="2069685" cy="551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 sz="2400">
                <a:solidFill>
                  <a:schemeClr val="dk1"/>
                </a:solidFill>
              </a:rPr>
              <a:t>Édifice à bureau fermé, foule, talons hauts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13"/>
          <p:cNvSpPr txBox="1"/>
          <p:nvPr>
            <p:ph idx="8" type="body"/>
          </p:nvPr>
        </p:nvSpPr>
        <p:spPr>
          <a:xfrm>
            <a:off x="9459930" y="2014036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soulagement, joie, émotion de revoir ses collègues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9" name="Google Shape;129;p13"/>
          <p:cNvSpPr txBox="1"/>
          <p:nvPr>
            <p:ph idx="9" type="body"/>
          </p:nvPr>
        </p:nvSpPr>
        <p:spPr>
          <a:xfrm>
            <a:off x="9459930" y="1703090"/>
            <a:ext cx="2541588" cy="2875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Hall d’un édifice à bureau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1148316" y="6128891"/>
            <a:ext cx="95143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400" u="none" cap="none" strike="noStrike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ÉVOLUTION DU PERSONNAGE DE LA </a:t>
            </a:r>
            <a:r>
              <a:rPr b="0" i="0" lang="fr-CA" sz="1400" u="sng" cap="none" strike="noStrike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MÈRE EN TÉLÉTRAVAIL </a:t>
            </a:r>
            <a:r>
              <a:rPr b="0" i="0" lang="fr-CA" sz="1400" u="none" cap="none" strike="noStrike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: LES INDICES LAISSÉS PAR LES LIEUX ET LES OBJETS </a:t>
            </a:r>
            <a:endParaRPr b="0" i="0" sz="1400" u="none" cap="none" strike="noStrike">
              <a:solidFill>
                <a:schemeClr val="lt1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712381" y="3322930"/>
            <a:ext cx="17543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CA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TÔT LE MATIN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9785497" y="3341941"/>
            <a:ext cx="17543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À LA FIN DE LA PUB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3012557" y="3249607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SECONDES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5206408" y="3308576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7570380" y="3249606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DE PLUS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9" y="-3"/>
            <a:ext cx="1215675" cy="567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ctrTitle"/>
          </p:nvPr>
        </p:nvSpPr>
        <p:spPr>
          <a:xfrm>
            <a:off x="1404645" y="352291"/>
            <a:ext cx="8718465" cy="60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iga"/>
              <a:buNone/>
            </a:pPr>
            <a:r>
              <a:rPr lang="fr-CA">
                <a:latin typeface="Viga"/>
                <a:ea typeface="Viga"/>
                <a:cs typeface="Viga"/>
                <a:sym typeface="Viga"/>
              </a:rPr>
              <a:t>PUBLICITÉ NARRATIVE DE WRIGLEY</a:t>
            </a:r>
            <a:endParaRPr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64703" y="2226688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ennui, fatigue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44" name="Google Shape;144;p14"/>
          <p:cNvSpPr txBox="1"/>
          <p:nvPr>
            <p:ph idx="13" type="body"/>
          </p:nvPr>
        </p:nvSpPr>
        <p:spPr>
          <a:xfrm>
            <a:off x="170120" y="1701210"/>
            <a:ext cx="2636875" cy="446568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fr-CA" sz="1500"/>
              <a:t>Lieux et objets :</a:t>
            </a:r>
            <a:endParaRPr sz="1500"/>
          </a:p>
        </p:txBody>
      </p:sp>
      <p:sp>
        <p:nvSpPr>
          <p:cNvPr id="145" name="Google Shape;145;p14"/>
          <p:cNvSpPr txBox="1"/>
          <p:nvPr>
            <p:ph idx="2" type="body"/>
          </p:nvPr>
        </p:nvSpPr>
        <p:spPr>
          <a:xfrm>
            <a:off x="2488019" y="4767477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espoir, confiance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46" name="Google Shape;146;p14"/>
          <p:cNvSpPr txBox="1"/>
          <p:nvPr>
            <p:ph idx="3" type="body"/>
          </p:nvPr>
        </p:nvSpPr>
        <p:spPr>
          <a:xfrm>
            <a:off x="2481409" y="4423145"/>
            <a:ext cx="2824238" cy="38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Message texte de l’amoureux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" name="Google Shape;147;p14"/>
          <p:cNvSpPr txBox="1"/>
          <p:nvPr>
            <p:ph idx="4" type="body"/>
          </p:nvPr>
        </p:nvSpPr>
        <p:spPr>
          <a:xfrm>
            <a:off x="4073838" y="2290482"/>
            <a:ext cx="3074786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empressement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48" name="Google Shape;148;p14"/>
          <p:cNvSpPr txBox="1"/>
          <p:nvPr>
            <p:ph idx="5" type="body"/>
          </p:nvPr>
        </p:nvSpPr>
        <p:spPr>
          <a:xfrm>
            <a:off x="4066952" y="1807535"/>
            <a:ext cx="3581401" cy="478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Objet symbolique du confinement : pyjama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9" name="Google Shape;149;p14"/>
          <p:cNvSpPr txBox="1"/>
          <p:nvPr/>
        </p:nvSpPr>
        <p:spPr>
          <a:xfrm>
            <a:off x="1589568" y="6128891"/>
            <a:ext cx="914045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ÉVOLUTION DU PERSONNAGE DE LA JEUNE FEMME HABITANT SEULE : </a:t>
            </a:r>
            <a:b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</a:b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LES INDICES LAISSÉS PAR LES LIEUX ET LES OBJETS </a:t>
            </a:r>
            <a:endParaRPr sz="1400">
              <a:solidFill>
                <a:schemeClr val="lt1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50" name="Google Shape;150;p14"/>
          <p:cNvSpPr txBox="1"/>
          <p:nvPr/>
        </p:nvSpPr>
        <p:spPr>
          <a:xfrm>
            <a:off x="712381" y="3322930"/>
            <a:ext cx="17543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TÔT LE MATIN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Google Shape;151;p14"/>
          <p:cNvSpPr txBox="1"/>
          <p:nvPr/>
        </p:nvSpPr>
        <p:spPr>
          <a:xfrm>
            <a:off x="3012557" y="3249607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SECONDES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2" name="Google Shape;152;p14"/>
          <p:cNvSpPr txBox="1"/>
          <p:nvPr/>
        </p:nvSpPr>
        <p:spPr>
          <a:xfrm>
            <a:off x="5206408" y="3308576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Google Shape;153;p14"/>
          <p:cNvSpPr txBox="1"/>
          <p:nvPr/>
        </p:nvSpPr>
        <p:spPr>
          <a:xfrm>
            <a:off x="7570380" y="3249606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DE PLUS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Google Shape;154;p14"/>
          <p:cNvSpPr txBox="1"/>
          <p:nvPr>
            <p:ph idx="9" type="body"/>
          </p:nvPr>
        </p:nvSpPr>
        <p:spPr>
          <a:xfrm>
            <a:off x="9459228" y="1658680"/>
            <a:ext cx="2541588" cy="51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elvetica Neue"/>
              <a:buNone/>
            </a:pPr>
            <a:r>
              <a:rPr lang="fr-CA" sz="1500">
                <a:solidFill>
                  <a:schemeClr val="dk1"/>
                </a:solidFill>
              </a:rPr>
              <a:t>Parc lumineux et rempli de gens, gomme à mâcher</a:t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Helvetica Neue"/>
              <a:buNone/>
            </a:pPr>
            <a:r>
              <a:t/>
            </a:r>
            <a:endParaRPr sz="1500"/>
          </a:p>
        </p:txBody>
      </p:sp>
      <p:sp>
        <p:nvSpPr>
          <p:cNvPr id="155" name="Google Shape;155;p14"/>
          <p:cNvSpPr txBox="1"/>
          <p:nvPr>
            <p:ph idx="8" type="body"/>
          </p:nvPr>
        </p:nvSpPr>
        <p:spPr>
          <a:xfrm>
            <a:off x="9482264" y="2200940"/>
            <a:ext cx="2452983" cy="366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État du personnage : désir, bonheur de retrouver son amoureux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None/>
            </a:pPr>
            <a:r>
              <a:t/>
            </a:r>
            <a:endParaRPr/>
          </a:p>
        </p:txBody>
      </p:sp>
      <p:sp>
        <p:nvSpPr>
          <p:cNvPr id="156" name="Google Shape;156;p14"/>
          <p:cNvSpPr/>
          <p:nvPr/>
        </p:nvSpPr>
        <p:spPr>
          <a:xfrm>
            <a:off x="6018028" y="5946327"/>
            <a:ext cx="2916865" cy="365125"/>
          </a:xfrm>
          <a:prstGeom prst="rect">
            <a:avLst/>
          </a:prstGeom>
          <a:noFill/>
          <a:ln cap="flat" cmpd="sng" w="12700">
            <a:solidFill>
              <a:srgbClr val="B19B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9774864" y="3249605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À LA FIN DE LA PUB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7719237" y="3795823"/>
            <a:ext cx="1215656" cy="76554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59" name="Google Shape;1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9" y="-3"/>
            <a:ext cx="1215675" cy="567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"/>
          <p:cNvSpPr txBox="1"/>
          <p:nvPr>
            <p:ph type="ctrTitle"/>
          </p:nvPr>
        </p:nvSpPr>
        <p:spPr>
          <a:xfrm>
            <a:off x="1404645" y="352291"/>
            <a:ext cx="8718465" cy="60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iga"/>
              <a:buNone/>
            </a:pPr>
            <a:r>
              <a:rPr lang="fr-CA">
                <a:latin typeface="Viga"/>
                <a:ea typeface="Viga"/>
                <a:cs typeface="Viga"/>
                <a:sym typeface="Viga"/>
              </a:rPr>
              <a:t>PUBLICITÉ NARRATIVE DE WRIGLEY</a:t>
            </a:r>
            <a:endParaRPr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66" name="Google Shape;166;p15"/>
          <p:cNvSpPr txBox="1"/>
          <p:nvPr>
            <p:ph idx="1" type="body"/>
          </p:nvPr>
        </p:nvSpPr>
        <p:spPr>
          <a:xfrm>
            <a:off x="202025" y="2317224"/>
            <a:ext cx="254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ennui, fatigue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7" name="Google Shape;167;p15"/>
          <p:cNvSpPr txBox="1"/>
          <p:nvPr>
            <p:ph idx="13" type="body"/>
          </p:nvPr>
        </p:nvSpPr>
        <p:spPr>
          <a:xfrm>
            <a:off x="202018" y="1648046"/>
            <a:ext cx="2775097" cy="61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CA"/>
              <a:t>Appartement sombre, réserve importante de papier hygiénique</a:t>
            </a:r>
            <a:endParaRPr/>
          </a:p>
        </p:txBody>
      </p:sp>
      <p:sp>
        <p:nvSpPr>
          <p:cNvPr id="168" name="Google Shape;168;p15"/>
          <p:cNvSpPr txBox="1"/>
          <p:nvPr>
            <p:ph idx="2" type="body"/>
          </p:nvPr>
        </p:nvSpPr>
        <p:spPr>
          <a:xfrm>
            <a:off x="2466752" y="4926965"/>
            <a:ext cx="3179135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méfiance, perplexité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9" name="Google Shape;169;p15"/>
          <p:cNvSpPr txBox="1"/>
          <p:nvPr>
            <p:ph idx="3" type="body"/>
          </p:nvPr>
        </p:nvSpPr>
        <p:spPr>
          <a:xfrm>
            <a:off x="2481408" y="4423145"/>
            <a:ext cx="3680157" cy="5528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Bruit dans le couloir, personnes qui s’empressent de sortir, chaine sur la porte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0" name="Google Shape;170;p15"/>
          <p:cNvSpPr txBox="1"/>
          <p:nvPr>
            <p:ph idx="4" type="body"/>
          </p:nvPr>
        </p:nvSpPr>
        <p:spPr>
          <a:xfrm>
            <a:off x="4073838" y="2279849"/>
            <a:ext cx="3074786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hésitation, regard vers le voisin pour comprendre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15"/>
          <p:cNvSpPr txBox="1"/>
          <p:nvPr>
            <p:ph idx="5" type="body"/>
          </p:nvPr>
        </p:nvSpPr>
        <p:spPr>
          <a:xfrm>
            <a:off x="4066952" y="1637415"/>
            <a:ext cx="3581401" cy="648586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elvetica Neue"/>
              <a:buNone/>
            </a:pPr>
            <a:r>
              <a:rPr lang="fr-CA" sz="1500">
                <a:solidFill>
                  <a:schemeClr val="dk1"/>
                </a:solidFill>
              </a:rPr>
              <a:t>Objets symboliques du confinement : …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72" name="Google Shape;172;p15"/>
          <p:cNvSpPr txBox="1"/>
          <p:nvPr>
            <p:ph idx="6" type="body"/>
          </p:nvPr>
        </p:nvSpPr>
        <p:spPr>
          <a:xfrm>
            <a:off x="7254744" y="5097086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2500"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ambivalence, espoir, plaisir de voir autant de gens dans la rue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3" name="Google Shape;173;p15"/>
          <p:cNvSpPr txBox="1"/>
          <p:nvPr>
            <p:ph idx="7" type="body"/>
          </p:nvPr>
        </p:nvSpPr>
        <p:spPr>
          <a:xfrm>
            <a:off x="7265701" y="4423144"/>
            <a:ext cx="2356764" cy="648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 sz="2400">
                <a:solidFill>
                  <a:schemeClr val="dk1"/>
                </a:solidFill>
              </a:rPr>
              <a:t>Rue envahie par la foule, toujours avec son papier hygiénique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4" name="Google Shape;174;p15"/>
          <p:cNvSpPr txBox="1"/>
          <p:nvPr/>
        </p:nvSpPr>
        <p:spPr>
          <a:xfrm>
            <a:off x="2838893" y="6112163"/>
            <a:ext cx="738962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ÉVOLUTION DU PERSONNAGE DE  </a:t>
            </a:r>
            <a:r>
              <a:rPr lang="fr-CA" sz="1400" u="sng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L’HOMME CÉLIBATAIRE AU PAPIER HYGIÉNIQUE </a:t>
            </a: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: </a:t>
            </a:r>
            <a:b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</a:b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LES INDICES LAISSÉS PAR LES LIEUX ET LES OBJETS </a:t>
            </a:r>
            <a:endParaRPr sz="1400" u="sng">
              <a:solidFill>
                <a:schemeClr val="lt1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75" name="Google Shape;175;p15"/>
          <p:cNvSpPr txBox="1"/>
          <p:nvPr/>
        </p:nvSpPr>
        <p:spPr>
          <a:xfrm>
            <a:off x="712381" y="3322930"/>
            <a:ext cx="17543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TÔT LE MATIN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15"/>
          <p:cNvSpPr txBox="1"/>
          <p:nvPr/>
        </p:nvSpPr>
        <p:spPr>
          <a:xfrm>
            <a:off x="3012557" y="3249607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SECONDES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7" name="Google Shape;177;p15"/>
          <p:cNvSpPr txBox="1"/>
          <p:nvPr/>
        </p:nvSpPr>
        <p:spPr>
          <a:xfrm>
            <a:off x="5206408" y="3308576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8" name="Google Shape;178;p15"/>
          <p:cNvSpPr txBox="1"/>
          <p:nvPr/>
        </p:nvSpPr>
        <p:spPr>
          <a:xfrm>
            <a:off x="7570380" y="3249606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DE PLUS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15"/>
          <p:cNvSpPr txBox="1"/>
          <p:nvPr>
            <p:ph idx="9" type="body"/>
          </p:nvPr>
        </p:nvSpPr>
        <p:spPr>
          <a:xfrm>
            <a:off x="9459930" y="1690577"/>
            <a:ext cx="2586758" cy="300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sans papier hygiénique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0" name="Google Shape;180;p15"/>
          <p:cNvSpPr txBox="1"/>
          <p:nvPr>
            <p:ph idx="8" type="body"/>
          </p:nvPr>
        </p:nvSpPr>
        <p:spPr>
          <a:xfrm>
            <a:off x="9459930" y="2014037"/>
            <a:ext cx="2541588" cy="415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heureux de retrouver ses amis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81" name="Google Shape;181;p15"/>
          <p:cNvSpPr txBox="1"/>
          <p:nvPr/>
        </p:nvSpPr>
        <p:spPr>
          <a:xfrm>
            <a:off x="9764232" y="3249605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À LA FIN DE LA PUB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82" name="Google Shape;1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9" y="-3"/>
            <a:ext cx="1215675" cy="567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/>
          <p:nvPr>
            <p:ph type="ctrTitle"/>
          </p:nvPr>
        </p:nvSpPr>
        <p:spPr>
          <a:xfrm>
            <a:off x="1404645" y="352291"/>
            <a:ext cx="8718465" cy="6023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Viga"/>
              <a:buNone/>
            </a:pPr>
            <a:r>
              <a:rPr lang="fr-CA">
                <a:latin typeface="Viga"/>
                <a:ea typeface="Viga"/>
                <a:cs typeface="Viga"/>
                <a:sym typeface="Viga"/>
              </a:rPr>
              <a:t>PUBLICITÉ NARRATIVE DE WRIGLEY</a:t>
            </a:r>
            <a:endParaRPr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89" name="Google Shape;189;p16"/>
          <p:cNvSpPr txBox="1"/>
          <p:nvPr>
            <p:ph idx="1" type="body"/>
          </p:nvPr>
        </p:nvSpPr>
        <p:spPr>
          <a:xfrm>
            <a:off x="196601" y="2258586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perplexité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0" name="Google Shape;190;p16"/>
          <p:cNvSpPr txBox="1"/>
          <p:nvPr>
            <p:ph idx="13" type="body"/>
          </p:nvPr>
        </p:nvSpPr>
        <p:spPr>
          <a:xfrm>
            <a:off x="196593" y="1978158"/>
            <a:ext cx="22647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r-CA"/>
              <a:t>Porte d’un appartement</a:t>
            </a:r>
            <a:endParaRPr/>
          </a:p>
        </p:txBody>
      </p:sp>
      <p:sp>
        <p:nvSpPr>
          <p:cNvPr id="191" name="Google Shape;191;p16"/>
          <p:cNvSpPr txBox="1"/>
          <p:nvPr>
            <p:ph idx="2" type="body"/>
          </p:nvPr>
        </p:nvSpPr>
        <p:spPr>
          <a:xfrm>
            <a:off x="2466753" y="4958862"/>
            <a:ext cx="3179135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curiosité, désir de sortir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2" name="Google Shape;192;p16"/>
          <p:cNvSpPr txBox="1"/>
          <p:nvPr>
            <p:ph idx="3" type="body"/>
          </p:nvPr>
        </p:nvSpPr>
        <p:spPr>
          <a:xfrm>
            <a:off x="2481409" y="4455042"/>
            <a:ext cx="3409029" cy="4997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Bruit et foule dans le couloir, chemise ouverte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3" name="Google Shape;193;p16"/>
          <p:cNvSpPr txBox="1"/>
          <p:nvPr>
            <p:ph idx="4" type="body"/>
          </p:nvPr>
        </p:nvSpPr>
        <p:spPr>
          <a:xfrm>
            <a:off x="4172637" y="2165813"/>
            <a:ext cx="35034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empressement de s’habiller et de sortir, désireux d’inciter son voisin à faire comme lui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4" name="Google Shape;194;p16"/>
          <p:cNvSpPr txBox="1"/>
          <p:nvPr>
            <p:ph idx="5" type="body"/>
          </p:nvPr>
        </p:nvSpPr>
        <p:spPr>
          <a:xfrm>
            <a:off x="4172627" y="1609978"/>
            <a:ext cx="3581400" cy="6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475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Objet symbolique du confinement : habillement négligé, (absence de) cravate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5" name="Google Shape;195;p16"/>
          <p:cNvSpPr txBox="1"/>
          <p:nvPr>
            <p:ph idx="6" type="body"/>
          </p:nvPr>
        </p:nvSpPr>
        <p:spPr>
          <a:xfrm>
            <a:off x="7254744" y="5097086"/>
            <a:ext cx="2541588" cy="4928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 empressement, bonheur d’être entouré</a:t>
            </a:r>
            <a:endParaRPr sz="12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Helvetica Neue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96" name="Google Shape;196;p16"/>
          <p:cNvSpPr txBox="1"/>
          <p:nvPr>
            <p:ph idx="7" type="body"/>
          </p:nvPr>
        </p:nvSpPr>
        <p:spPr>
          <a:xfrm>
            <a:off x="7255065" y="4561366"/>
            <a:ext cx="2356764" cy="489098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Helvetica Neue"/>
              <a:buNone/>
            </a:pPr>
            <a:r>
              <a:rPr lang="fr-CA" sz="1500">
                <a:solidFill>
                  <a:schemeClr val="dk1"/>
                </a:solidFill>
              </a:rPr>
              <a:t>Lieux et objets : …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97" name="Google Shape;197;p16"/>
          <p:cNvSpPr txBox="1"/>
          <p:nvPr/>
        </p:nvSpPr>
        <p:spPr>
          <a:xfrm>
            <a:off x="2964709" y="6112163"/>
            <a:ext cx="712381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ÉVOLUTION DU PERSONNAGE DE L’HOMME CÉLIBATAIRE À LA CHEMISE GRISE : </a:t>
            </a:r>
            <a:b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</a:br>
            <a:r>
              <a:rPr lang="fr-CA" sz="1400">
                <a:solidFill>
                  <a:schemeClr val="lt1"/>
                </a:solidFill>
                <a:latin typeface="Viga"/>
                <a:ea typeface="Viga"/>
                <a:cs typeface="Viga"/>
                <a:sym typeface="Viga"/>
              </a:rPr>
              <a:t>LES INDICES LAISSÉS PAR LES LIEUX ET LES OBJETS </a:t>
            </a:r>
            <a:endParaRPr sz="1400">
              <a:solidFill>
                <a:schemeClr val="lt1"/>
              </a:solidFill>
              <a:latin typeface="Viga"/>
              <a:ea typeface="Viga"/>
              <a:cs typeface="Viga"/>
              <a:sym typeface="Viga"/>
            </a:endParaRPr>
          </a:p>
        </p:txBody>
      </p:sp>
      <p:sp>
        <p:nvSpPr>
          <p:cNvPr id="198" name="Google Shape;198;p16"/>
          <p:cNvSpPr txBox="1"/>
          <p:nvPr/>
        </p:nvSpPr>
        <p:spPr>
          <a:xfrm>
            <a:off x="712381" y="3322930"/>
            <a:ext cx="175437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TÔT LE MATIN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9" name="Google Shape;199;p16"/>
          <p:cNvSpPr txBox="1"/>
          <p:nvPr/>
        </p:nvSpPr>
        <p:spPr>
          <a:xfrm>
            <a:off x="3012557" y="3249607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SECONDES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0" name="Google Shape;200;p16"/>
          <p:cNvSpPr txBox="1"/>
          <p:nvPr/>
        </p:nvSpPr>
        <p:spPr>
          <a:xfrm>
            <a:off x="5206408" y="3308576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APRÈS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Google Shape;201;p16"/>
          <p:cNvSpPr txBox="1"/>
          <p:nvPr/>
        </p:nvSpPr>
        <p:spPr>
          <a:xfrm>
            <a:off x="7570380" y="3249606"/>
            <a:ext cx="19103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QUELQUES MIN DE PLUS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2" name="Google Shape;202;p16"/>
          <p:cNvSpPr txBox="1"/>
          <p:nvPr>
            <p:ph idx="9" type="body"/>
          </p:nvPr>
        </p:nvSpPr>
        <p:spPr>
          <a:xfrm>
            <a:off x="9459930" y="1690577"/>
            <a:ext cx="2586758" cy="300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None/>
            </a:pPr>
            <a:r>
              <a:rPr lang="fr-CA">
                <a:solidFill>
                  <a:schemeClr val="dk1"/>
                </a:solidFill>
              </a:rPr>
              <a:t>Hall d’un édifice à bureau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3" name="Google Shape;203;p16"/>
          <p:cNvSpPr txBox="1"/>
          <p:nvPr>
            <p:ph idx="8" type="body"/>
          </p:nvPr>
        </p:nvSpPr>
        <p:spPr>
          <a:xfrm>
            <a:off x="9459930" y="2014037"/>
            <a:ext cx="2541588" cy="41546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</a:pPr>
            <a:r>
              <a:rPr lang="fr-CA" sz="1200">
                <a:solidFill>
                  <a:schemeClr val="dk1"/>
                </a:solidFill>
              </a:rPr>
              <a:t>État du personnage :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204" name="Google Shape;204;p16"/>
          <p:cNvSpPr txBox="1"/>
          <p:nvPr/>
        </p:nvSpPr>
        <p:spPr>
          <a:xfrm>
            <a:off x="9764232" y="3249605"/>
            <a:ext cx="191031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À LA FIN DE LA PUB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16"/>
          <p:cNvSpPr/>
          <p:nvPr/>
        </p:nvSpPr>
        <p:spPr>
          <a:xfrm>
            <a:off x="5964875" y="6017725"/>
            <a:ext cx="3693000" cy="276900"/>
          </a:xfrm>
          <a:prstGeom prst="rect">
            <a:avLst/>
          </a:prstGeom>
          <a:noFill/>
          <a:ln cap="flat" cmpd="sng" w="12700">
            <a:solidFill>
              <a:srgbClr val="B19B4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06" name="Google Shape;2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899" y="-3"/>
            <a:ext cx="1215675" cy="567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eption personnalisée">
  <a:themeElements>
    <a:clrScheme name="Custom 17">
      <a:dk1>
        <a:srgbClr val="262140"/>
      </a:dk1>
      <a:lt1>
        <a:srgbClr val="FFFFFF"/>
      </a:lt1>
      <a:dk2>
        <a:srgbClr val="3A3363"/>
      </a:dk2>
      <a:lt2>
        <a:srgbClr val="FFFFFF"/>
      </a:lt2>
      <a:accent1>
        <a:srgbClr val="F3D569"/>
      </a:accent1>
      <a:accent2>
        <a:srgbClr val="7DC6F3"/>
      </a:accent2>
      <a:accent3>
        <a:srgbClr val="F3D569"/>
      </a:accent3>
      <a:accent4>
        <a:srgbClr val="2F4B83"/>
      </a:accent4>
      <a:accent5>
        <a:srgbClr val="473D6C"/>
      </a:accent5>
      <a:accent6>
        <a:srgbClr val="3F3F75"/>
      </a:accent6>
      <a:hlink>
        <a:srgbClr val="ECBE18"/>
      </a:hlink>
      <a:folHlink>
        <a:srgbClr val="ECBE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